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2.xml" ContentType="application/vnd.openxmlformats-officedocument.presentationml.notesSlide+xml"/>
  <Override PartName="/ppt/charts/chart2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7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72" r:id="rId18"/>
    <p:sldId id="273" r:id="rId19"/>
    <p:sldId id="283" r:id="rId20"/>
    <p:sldId id="274" r:id="rId21"/>
    <p:sldId id="285" r:id="rId22"/>
    <p:sldId id="280" r:id="rId23"/>
    <p:sldId id="281" r:id="rId24"/>
    <p:sldId id="275" r:id="rId25"/>
    <p:sldId id="276" r:id="rId26"/>
    <p:sldId id="277" r:id="rId27"/>
    <p:sldId id="284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237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7266" autoAdjust="0"/>
  </p:normalViewPr>
  <p:slideViewPr>
    <p:cSldViewPr>
      <p:cViewPr varScale="1">
        <p:scale>
          <a:sx n="92" d="100"/>
          <a:sy n="92" d="100"/>
        </p:scale>
        <p:origin x="96" y="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Koppari\Work%20Folders\Working\MFC\MFC_FY19\Charts_Construction_FY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Koppari\Work%20Folders\Working\MFC\FY17\Charts%20-%20CONFY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Construction_FY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Overall!$A$1:$B$10</c:f>
              <c:multiLvlStrCache>
                <c:ptCount val="10"/>
                <c:lvl>
                  <c:pt idx="0">
                    <c:v>.21(b)(2)</c:v>
                  </c:pt>
                  <c:pt idx="1">
                    <c:v>.451(g)(1)</c:v>
                  </c:pt>
                  <c:pt idx="2">
                    <c:v>.501(b)(10)</c:v>
                  </c:pt>
                  <c:pt idx="3">
                    <c:v>.453(b)(2)(v) </c:v>
                  </c:pt>
                  <c:pt idx="4">
                    <c:v>.100(a) </c:v>
                  </c:pt>
                  <c:pt idx="5">
                    <c:v>.501(b)(1) </c:v>
                  </c:pt>
                  <c:pt idx="6">
                    <c:v>.503(a)(1) </c:v>
                  </c:pt>
                  <c:pt idx="7">
                    <c:v>.102(a)(1) </c:v>
                  </c:pt>
                  <c:pt idx="8">
                    <c:v>.1053(b)(1)</c:v>
                  </c:pt>
                  <c:pt idx="9">
                    <c:v>.501(b)(13)</c:v>
                  </c:pt>
                </c:lvl>
                <c:lvl>
                  <c:pt idx="0">
                    <c:v>C</c:v>
                  </c:pt>
                  <c:pt idx="1">
                    <c:v>L</c:v>
                  </c:pt>
                  <c:pt idx="2">
                    <c:v>M</c:v>
                  </c:pt>
                  <c:pt idx="3">
                    <c:v>L</c:v>
                  </c:pt>
                  <c:pt idx="4">
                    <c:v>E</c:v>
                  </c:pt>
                  <c:pt idx="5">
                    <c:v>M</c:v>
                  </c:pt>
                  <c:pt idx="6">
                    <c:v>M</c:v>
                  </c:pt>
                  <c:pt idx="7">
                    <c:v>E</c:v>
                  </c:pt>
                  <c:pt idx="8">
                    <c:v>X</c:v>
                  </c:pt>
                  <c:pt idx="9">
                    <c:v>M</c:v>
                  </c:pt>
                </c:lvl>
              </c:multiLvlStrCache>
            </c:multiLvlStrRef>
          </c:cat>
          <c:val>
            <c:numRef>
              <c:f>Overall!$C$1:$C$10</c:f>
              <c:numCache>
                <c:formatCode>General</c:formatCode>
                <c:ptCount val="10"/>
                <c:pt idx="0">
                  <c:v>575</c:v>
                </c:pt>
                <c:pt idx="1">
                  <c:v>618</c:v>
                </c:pt>
                <c:pt idx="2">
                  <c:v>631</c:v>
                </c:pt>
                <c:pt idx="3">
                  <c:v>672</c:v>
                </c:pt>
                <c:pt idx="4">
                  <c:v>927</c:v>
                </c:pt>
                <c:pt idx="5">
                  <c:v>1036</c:v>
                </c:pt>
                <c:pt idx="6">
                  <c:v>1346</c:v>
                </c:pt>
                <c:pt idx="7">
                  <c:v>1548</c:v>
                </c:pt>
                <c:pt idx="8">
                  <c:v>1616</c:v>
                </c:pt>
                <c:pt idx="9">
                  <c:v>4270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7-4D59-813D-B80C24C9B515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Overall!$A$1:$B$10</c:f>
              <c:multiLvlStrCache>
                <c:ptCount val="10"/>
                <c:lvl>
                  <c:pt idx="0">
                    <c:v>.21(b)(2)</c:v>
                  </c:pt>
                  <c:pt idx="1">
                    <c:v>.451(g)(1)</c:v>
                  </c:pt>
                  <c:pt idx="2">
                    <c:v>.501(b)(10)</c:v>
                  </c:pt>
                  <c:pt idx="3">
                    <c:v>.453(b)(2)(v) </c:v>
                  </c:pt>
                  <c:pt idx="4">
                    <c:v>.100(a) </c:v>
                  </c:pt>
                  <c:pt idx="5">
                    <c:v>.501(b)(1) </c:v>
                  </c:pt>
                  <c:pt idx="6">
                    <c:v>.503(a)(1) </c:v>
                  </c:pt>
                  <c:pt idx="7">
                    <c:v>.102(a)(1) </c:v>
                  </c:pt>
                  <c:pt idx="8">
                    <c:v>.1053(b)(1)</c:v>
                  </c:pt>
                  <c:pt idx="9">
                    <c:v>.501(b)(13)</c:v>
                  </c:pt>
                </c:lvl>
                <c:lvl>
                  <c:pt idx="0">
                    <c:v>C</c:v>
                  </c:pt>
                  <c:pt idx="1">
                    <c:v>L</c:v>
                  </c:pt>
                  <c:pt idx="2">
                    <c:v>M</c:v>
                  </c:pt>
                  <c:pt idx="3">
                    <c:v>L</c:v>
                  </c:pt>
                  <c:pt idx="4">
                    <c:v>E</c:v>
                  </c:pt>
                  <c:pt idx="5">
                    <c:v>M</c:v>
                  </c:pt>
                  <c:pt idx="6">
                    <c:v>M</c:v>
                  </c:pt>
                  <c:pt idx="7">
                    <c:v>E</c:v>
                  </c:pt>
                  <c:pt idx="8">
                    <c:v>X</c:v>
                  </c:pt>
                  <c:pt idx="9">
                    <c:v>M</c:v>
                  </c:pt>
                </c:lvl>
              </c:multiLvlStrCache>
            </c:multiLvlStrRef>
          </c:cat>
          <c:val>
            <c:numRef>
              <c:f>Overall!$D$1:$D$10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1FF7-4D59-813D-B80C24C9B5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55011904"/>
        <c:axId val="455012232"/>
      </c:barChart>
      <c:catAx>
        <c:axId val="455011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012232"/>
        <c:crosses val="autoZero"/>
        <c:auto val="1"/>
        <c:lblAlgn val="ctr"/>
        <c:lblOffset val="100"/>
        <c:noMultiLvlLbl val="0"/>
      </c:catAx>
      <c:valAx>
        <c:axId val="4550122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5011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J'!$A$1:$A$5</c:f>
              <c:strCache>
                <c:ptCount val="5"/>
                <c:pt idx="0">
                  <c:v>352(c)</c:v>
                </c:pt>
                <c:pt idx="1">
                  <c:v>350(a)(1)</c:v>
                </c:pt>
                <c:pt idx="2">
                  <c:v>350(a)(10)</c:v>
                </c:pt>
                <c:pt idx="3">
                  <c:v>351(b)(4) </c:v>
                </c:pt>
                <c:pt idx="4">
                  <c:v>350(a)(9) </c:v>
                </c:pt>
              </c:strCache>
            </c:strRef>
          </c:cat>
          <c:val>
            <c:numRef>
              <c:f>'Subpart J'!$B$1:$B$5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8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6-4DA1-A10B-3C8CB5793C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275648"/>
        <c:axId val="73303168"/>
      </c:barChart>
      <c:catAx>
        <c:axId val="732756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303168"/>
        <c:crosses val="autoZero"/>
        <c:auto val="1"/>
        <c:lblAlgn val="ctr"/>
        <c:lblOffset val="100"/>
        <c:noMultiLvlLbl val="0"/>
      </c:catAx>
      <c:valAx>
        <c:axId val="73303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275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K'!$A$1:$A$5</c:f>
              <c:strCache>
                <c:ptCount val="5"/>
                <c:pt idx="0">
                  <c:v>416(e)(1)</c:v>
                </c:pt>
                <c:pt idx="1">
                  <c:v>403(b)(2)</c:v>
                </c:pt>
                <c:pt idx="2">
                  <c:v>405(g)(2)(iv)</c:v>
                </c:pt>
                <c:pt idx="3">
                  <c:v>404(f)(6) </c:v>
                </c:pt>
                <c:pt idx="4">
                  <c:v>416(a)(1) </c:v>
                </c:pt>
              </c:strCache>
            </c:strRef>
          </c:cat>
          <c:val>
            <c:numRef>
              <c:f>'Subpart K'!$B$1:$B$5</c:f>
              <c:numCache>
                <c:formatCode>General</c:formatCode>
                <c:ptCount val="5"/>
                <c:pt idx="0">
                  <c:v>86</c:v>
                </c:pt>
                <c:pt idx="1">
                  <c:v>89</c:v>
                </c:pt>
                <c:pt idx="2">
                  <c:v>95</c:v>
                </c:pt>
                <c:pt idx="3">
                  <c:v>109</c:v>
                </c:pt>
                <c:pt idx="4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8-4063-80F2-ED511DBFBC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330688"/>
        <c:axId val="73333376"/>
      </c:barChart>
      <c:catAx>
        <c:axId val="733306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333376"/>
        <c:crosses val="autoZero"/>
        <c:auto val="1"/>
        <c:lblAlgn val="ctr"/>
        <c:lblOffset val="100"/>
        <c:noMultiLvlLbl val="0"/>
      </c:catAx>
      <c:valAx>
        <c:axId val="73333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330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L'!$A$1:$A$5</c:f>
              <c:strCache>
                <c:ptCount val="5"/>
                <c:pt idx="0">
                  <c:v>454(a)</c:v>
                </c:pt>
                <c:pt idx="1">
                  <c:v>451(b)(1) </c:v>
                </c:pt>
                <c:pt idx="2">
                  <c:v>451(e)(1) </c:v>
                </c:pt>
                <c:pt idx="3">
                  <c:v>451(g)(1) </c:v>
                </c:pt>
                <c:pt idx="4">
                  <c:v>453(b)(2)(v) </c:v>
                </c:pt>
              </c:strCache>
            </c:strRef>
          </c:cat>
          <c:val>
            <c:numRef>
              <c:f>'Subpart L'!$B$1:$B$5</c:f>
              <c:numCache>
                <c:formatCode>General</c:formatCode>
                <c:ptCount val="5"/>
                <c:pt idx="0">
                  <c:v>282</c:v>
                </c:pt>
                <c:pt idx="1">
                  <c:v>334</c:v>
                </c:pt>
                <c:pt idx="2">
                  <c:v>411</c:v>
                </c:pt>
                <c:pt idx="3">
                  <c:v>618</c:v>
                </c:pt>
                <c:pt idx="4">
                  <c:v>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6A-4C56-B420-4C444C14CF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651712"/>
        <c:axId val="73687424"/>
      </c:barChart>
      <c:catAx>
        <c:axId val="736517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687424"/>
        <c:crosses val="autoZero"/>
        <c:auto val="1"/>
        <c:lblAlgn val="ctr"/>
        <c:lblOffset val="100"/>
        <c:noMultiLvlLbl val="0"/>
      </c:catAx>
      <c:valAx>
        <c:axId val="736874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651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M'!$A$1:$A$5</c:f>
              <c:strCache>
                <c:ptCount val="5"/>
                <c:pt idx="0">
                  <c:v>501(b)(11) </c:v>
                </c:pt>
                <c:pt idx="1">
                  <c:v>501(b)(10) </c:v>
                </c:pt>
                <c:pt idx="2">
                  <c:v>501(b)(1) </c:v>
                </c:pt>
                <c:pt idx="3">
                  <c:v>503(a)(1) </c:v>
                </c:pt>
                <c:pt idx="4">
                  <c:v>501(b)(13) </c:v>
                </c:pt>
              </c:strCache>
            </c:strRef>
          </c:cat>
          <c:val>
            <c:numRef>
              <c:f>'Subpart M'!$B$1:$B$5</c:f>
              <c:numCache>
                <c:formatCode>General</c:formatCode>
                <c:ptCount val="5"/>
                <c:pt idx="0">
                  <c:v>462</c:v>
                </c:pt>
                <c:pt idx="1">
                  <c:v>631</c:v>
                </c:pt>
                <c:pt idx="2">
                  <c:v>1036</c:v>
                </c:pt>
                <c:pt idx="3">
                  <c:v>1346</c:v>
                </c:pt>
                <c:pt idx="4">
                  <c:v>4270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03-4CC2-897A-195FF5D88E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694208"/>
        <c:axId val="73709440"/>
      </c:barChart>
      <c:catAx>
        <c:axId val="736942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709440"/>
        <c:crosses val="autoZero"/>
        <c:auto val="1"/>
        <c:lblAlgn val="ctr"/>
        <c:lblOffset val="100"/>
        <c:noMultiLvlLbl val="0"/>
      </c:catAx>
      <c:valAx>
        <c:axId val="73709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694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N'!$A$1:$A$5</c:f>
              <c:strCache>
                <c:ptCount val="5"/>
                <c:pt idx="0">
                  <c:v>552(b)(2)</c:v>
                </c:pt>
                <c:pt idx="1">
                  <c:v>552(b)(1)(i)</c:v>
                </c:pt>
                <c:pt idx="2">
                  <c:v>552(c)(6)</c:v>
                </c:pt>
                <c:pt idx="3">
                  <c:v>552(a)(4)</c:v>
                </c:pt>
                <c:pt idx="4">
                  <c:v>552(a)(1) </c:v>
                </c:pt>
              </c:strCache>
            </c:strRef>
          </c:cat>
          <c:val>
            <c:numRef>
              <c:f>'Subpart N'!$B$1:$B$5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41-4F92-B0B7-60EF02972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683712"/>
        <c:axId val="75685248"/>
      </c:barChart>
      <c:catAx>
        <c:axId val="756837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5685248"/>
        <c:crosses val="autoZero"/>
        <c:auto val="1"/>
        <c:lblAlgn val="ctr"/>
        <c:lblOffset val="100"/>
        <c:noMultiLvlLbl val="0"/>
      </c:catAx>
      <c:valAx>
        <c:axId val="75685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5683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O'!$A$1:$A$5</c:f>
              <c:strCache>
                <c:ptCount val="5"/>
                <c:pt idx="0">
                  <c:v>601(b)(14)</c:v>
                </c:pt>
                <c:pt idx="1">
                  <c:v>602(c)(1)(vii) </c:v>
                </c:pt>
                <c:pt idx="2">
                  <c:v>602(c)(1)(ii) </c:v>
                </c:pt>
                <c:pt idx="3">
                  <c:v>602(c)(1)(vi) </c:v>
                </c:pt>
                <c:pt idx="4">
                  <c:v>602(d)  </c:v>
                </c:pt>
              </c:strCache>
            </c:strRef>
          </c:cat>
          <c:val>
            <c:numRef>
              <c:f>'Subpart O'!$B$1:$B$5</c:f>
              <c:numCache>
                <c:formatCode>General</c:formatCode>
                <c:ptCount val="5"/>
                <c:pt idx="0">
                  <c:v>10</c:v>
                </c:pt>
                <c:pt idx="1">
                  <c:v>16</c:v>
                </c:pt>
                <c:pt idx="2">
                  <c:v>27</c:v>
                </c:pt>
                <c:pt idx="3">
                  <c:v>29</c:v>
                </c:pt>
                <c:pt idx="4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92-4F15-8320-9536FAB37B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9915264"/>
        <c:axId val="79930496"/>
      </c:barChart>
      <c:catAx>
        <c:axId val="799152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9930496"/>
        <c:crosses val="autoZero"/>
        <c:auto val="1"/>
        <c:lblAlgn val="ctr"/>
        <c:lblOffset val="100"/>
        <c:noMultiLvlLbl val="0"/>
      </c:catAx>
      <c:valAx>
        <c:axId val="79930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99152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P'!$A$1:$A$5</c:f>
              <c:strCache>
                <c:ptCount val="5"/>
                <c:pt idx="0">
                  <c:v>651(k)(2) </c:v>
                </c:pt>
                <c:pt idx="1">
                  <c:v>651(k)(1) </c:v>
                </c:pt>
                <c:pt idx="2">
                  <c:v>651(j)(2) </c:v>
                </c:pt>
                <c:pt idx="3">
                  <c:v>651(c)(2) </c:v>
                </c:pt>
                <c:pt idx="4">
                  <c:v>652(a)(1) </c:v>
                </c:pt>
              </c:strCache>
            </c:strRef>
          </c:cat>
          <c:val>
            <c:numRef>
              <c:f>'Subpart P'!$B$1:$B$5</c:f>
              <c:numCache>
                <c:formatCode>General</c:formatCode>
                <c:ptCount val="5"/>
                <c:pt idx="0">
                  <c:v>61</c:v>
                </c:pt>
                <c:pt idx="1">
                  <c:v>173</c:v>
                </c:pt>
                <c:pt idx="2">
                  <c:v>194</c:v>
                </c:pt>
                <c:pt idx="3">
                  <c:v>253</c:v>
                </c:pt>
                <c:pt idx="4">
                  <c:v>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A-4889-8C52-FC0A584445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717824"/>
        <c:axId val="72719360"/>
      </c:barChart>
      <c:catAx>
        <c:axId val="727178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719360"/>
        <c:crosses val="autoZero"/>
        <c:auto val="1"/>
        <c:lblAlgn val="ctr"/>
        <c:lblOffset val="100"/>
        <c:noMultiLvlLbl val="0"/>
      </c:catAx>
      <c:valAx>
        <c:axId val="72719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717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Q'!$A$1:$A$5</c:f>
              <c:strCache>
                <c:ptCount val="5"/>
                <c:pt idx="0">
                  <c:v>706(b)</c:v>
                </c:pt>
                <c:pt idx="1">
                  <c:v>702(h)</c:v>
                </c:pt>
                <c:pt idx="2">
                  <c:v>703(a)(2)</c:v>
                </c:pt>
                <c:pt idx="3">
                  <c:v>703(a)(1) </c:v>
                </c:pt>
                <c:pt idx="4">
                  <c:v>701(b) </c:v>
                </c:pt>
              </c:strCache>
            </c:strRef>
          </c:cat>
          <c:val>
            <c:numRef>
              <c:f>'Subpart Q'!$B$1:$B$5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07-4E35-BC0A-CC88F17A16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948800"/>
        <c:axId val="80040704"/>
      </c:barChart>
      <c:catAx>
        <c:axId val="799488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80040704"/>
        <c:crosses val="autoZero"/>
        <c:auto val="1"/>
        <c:lblAlgn val="ctr"/>
        <c:lblOffset val="100"/>
        <c:noMultiLvlLbl val="0"/>
      </c:catAx>
      <c:valAx>
        <c:axId val="800407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9948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R'!$A$1:$A$5</c:f>
              <c:strCache>
                <c:ptCount val="5"/>
                <c:pt idx="0">
                  <c:v>760(c)(3)</c:v>
                </c:pt>
                <c:pt idx="1">
                  <c:v>760(b)(1) </c:v>
                </c:pt>
                <c:pt idx="2">
                  <c:v>754(a)</c:v>
                </c:pt>
                <c:pt idx="3">
                  <c:v>761(b) </c:v>
                </c:pt>
                <c:pt idx="4">
                  <c:v>760(a)(1) </c:v>
                </c:pt>
              </c:strCache>
            </c:strRef>
          </c:cat>
          <c:val>
            <c:numRef>
              <c:f>'Subpart R'!$B$1:$B$5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35</c:v>
                </c:pt>
                <c:pt idx="4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DA-4F68-808D-E03BAEC67F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0125952"/>
        <c:axId val="80128640"/>
      </c:barChart>
      <c:catAx>
        <c:axId val="80125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0128640"/>
        <c:crosses val="autoZero"/>
        <c:auto val="1"/>
        <c:lblAlgn val="ctr"/>
        <c:lblOffset val="100"/>
        <c:noMultiLvlLbl val="0"/>
      </c:catAx>
      <c:valAx>
        <c:axId val="80128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125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S'!$A$1:$A$5</c:f>
              <c:strCache>
                <c:ptCount val="5"/>
                <c:pt idx="0">
                  <c:v>800(j)(1)(iii)(A)</c:v>
                </c:pt>
                <c:pt idx="1">
                  <c:v>800(j)(1)(ii)(A)</c:v>
                </c:pt>
                <c:pt idx="2">
                  <c:v>800(k)(1)(i)</c:v>
                </c:pt>
                <c:pt idx="3">
                  <c:v>800(g)(5)(ii)</c:v>
                </c:pt>
                <c:pt idx="4">
                  <c:v>800(d)</c:v>
                </c:pt>
              </c:strCache>
            </c:strRef>
          </c:cat>
          <c:val>
            <c:numRef>
              <c:f>'Subpart S'!$B$1:$B$5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8-4F12-A5FB-5A5761B03A4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594816"/>
        <c:axId val="82596608"/>
      </c:barChart>
      <c:catAx>
        <c:axId val="825948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596608"/>
        <c:crosses val="autoZero"/>
        <c:auto val="1"/>
        <c:lblAlgn val="ctr"/>
        <c:lblOffset val="100"/>
        <c:noMultiLvlLbl val="0"/>
      </c:catAx>
      <c:valAx>
        <c:axId val="82596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594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C'!$A$1:$A$5</c:f>
              <c:strCache>
                <c:ptCount val="5"/>
                <c:pt idx="0">
                  <c:v>28(a) </c:v>
                </c:pt>
                <c:pt idx="1">
                  <c:v>25(a) </c:v>
                </c:pt>
                <c:pt idx="2">
                  <c:v>20(b)(1) </c:v>
                </c:pt>
                <c:pt idx="3">
                  <c:v>20(b)(2) </c:v>
                </c:pt>
                <c:pt idx="4">
                  <c:v>21(b)(2) </c:v>
                </c:pt>
              </c:strCache>
            </c:strRef>
          </c:cat>
          <c:val>
            <c:numRef>
              <c:f>'Subpart C'!$B$1:$B$5</c:f>
              <c:numCache>
                <c:formatCode>General</c:formatCode>
                <c:ptCount val="5"/>
                <c:pt idx="0">
                  <c:v>69</c:v>
                </c:pt>
                <c:pt idx="1">
                  <c:v>108</c:v>
                </c:pt>
                <c:pt idx="2">
                  <c:v>459</c:v>
                </c:pt>
                <c:pt idx="3">
                  <c:v>518</c:v>
                </c:pt>
                <c:pt idx="4">
                  <c:v>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DE-449A-8ABB-B04D47DD42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3630336"/>
        <c:axId val="63657856"/>
      </c:barChart>
      <c:catAx>
        <c:axId val="63630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3657856"/>
        <c:crosses val="autoZero"/>
        <c:auto val="1"/>
        <c:lblAlgn val="ctr"/>
        <c:lblOffset val="100"/>
        <c:noMultiLvlLbl val="0"/>
      </c:catAx>
      <c:valAx>
        <c:axId val="6365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36303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83504843224527E-2"/>
          <c:y val="2.8935185185185185E-2"/>
          <c:w val="0.88779933118973942"/>
          <c:h val="0.9421296296296296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T'!$A$1:$A$5</c:f>
              <c:strCache>
                <c:ptCount val="5"/>
                <c:pt idx="0">
                  <c:v>850(e) </c:v>
                </c:pt>
                <c:pt idx="1">
                  <c:v>850(c)</c:v>
                </c:pt>
                <c:pt idx="2">
                  <c:v>859(g)</c:v>
                </c:pt>
                <c:pt idx="3">
                  <c:v>850(b) </c:v>
                </c:pt>
                <c:pt idx="4">
                  <c:v>850(a) </c:v>
                </c:pt>
              </c:strCache>
            </c:strRef>
          </c:cat>
          <c:val>
            <c:numRef>
              <c:f>'Subpart T'!$B$1:$B$5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7</c:v>
                </c:pt>
                <c:pt idx="3">
                  <c:v>7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F9-41C9-B470-5A88EF371B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9038464"/>
        <c:axId val="49040000"/>
      </c:barChart>
      <c:catAx>
        <c:axId val="490384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040000"/>
        <c:crosses val="autoZero"/>
        <c:auto val="1"/>
        <c:lblAlgn val="ctr"/>
        <c:lblOffset val="100"/>
        <c:noMultiLvlLbl val="0"/>
      </c:catAx>
      <c:valAx>
        <c:axId val="49040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9038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U'!$A$1:$A$3</c:f>
              <c:strCache>
                <c:ptCount val="3"/>
                <c:pt idx="0">
                  <c:v>901(e)</c:v>
                </c:pt>
                <c:pt idx="1">
                  <c:v>900(h)</c:v>
                </c:pt>
                <c:pt idx="2">
                  <c:v>905(h)</c:v>
                </c:pt>
              </c:strCache>
            </c:strRef>
          </c:cat>
          <c:val>
            <c:numRef>
              <c:f>'Subpart U'!$B$1:$B$3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CF-442F-A160-C673257EAD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605184"/>
        <c:axId val="82616320"/>
      </c:barChart>
      <c:catAx>
        <c:axId val="826051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16320"/>
        <c:crosses val="autoZero"/>
        <c:auto val="1"/>
        <c:lblAlgn val="ctr"/>
        <c:lblOffset val="100"/>
        <c:noMultiLvlLbl val="0"/>
      </c:catAx>
      <c:valAx>
        <c:axId val="82616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60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 cap="flat" cmpd="sng" algn="ctr">
      <a:noFill/>
      <a:prstDash val="solid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V'!$A$1:$A$5</c:f>
              <c:strCache>
                <c:ptCount val="5"/>
                <c:pt idx="0">
                  <c:v>950(b)(1)(i)</c:v>
                </c:pt>
                <c:pt idx="1">
                  <c:v>961(c)(2)</c:v>
                </c:pt>
                <c:pt idx="2">
                  <c:v>960(c)(1)(iii)(A)</c:v>
                </c:pt>
                <c:pt idx="3">
                  <c:v>960(c)(1)(iii)</c:v>
                </c:pt>
                <c:pt idx="4">
                  <c:v>950(d)</c:v>
                </c:pt>
              </c:strCache>
            </c:strRef>
          </c:cat>
          <c:val>
            <c:numRef>
              <c:f>'Subpart V'!$B$1:$B$5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D6-438E-AC82-472E09799E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451072"/>
        <c:axId val="82503168"/>
      </c:barChart>
      <c:catAx>
        <c:axId val="824510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503168"/>
        <c:crosses val="autoZero"/>
        <c:auto val="1"/>
        <c:lblAlgn val="ctr"/>
        <c:lblOffset val="100"/>
        <c:noMultiLvlLbl val="0"/>
      </c:catAx>
      <c:valAx>
        <c:axId val="82503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451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W'!$A$1:$A$5</c:f>
              <c:strCache>
                <c:ptCount val="1"/>
                <c:pt idx="0">
                  <c:v>1000(b)</c:v>
                </c:pt>
              </c:strCache>
            </c:strRef>
          </c:cat>
          <c:val>
            <c:numRef>
              <c:f>'Subpart W'!$B$1:$B$5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28-4075-BEAA-BA890194FE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451072"/>
        <c:axId val="82503168"/>
      </c:barChart>
      <c:catAx>
        <c:axId val="824510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503168"/>
        <c:crosses val="autoZero"/>
        <c:auto val="1"/>
        <c:lblAlgn val="ctr"/>
        <c:lblOffset val="100"/>
        <c:noMultiLvlLbl val="0"/>
      </c:catAx>
      <c:valAx>
        <c:axId val="82503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451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X'!$A$1:$A$5</c:f>
              <c:strCache>
                <c:ptCount val="5"/>
                <c:pt idx="0">
                  <c:v>1051(a)</c:v>
                </c:pt>
                <c:pt idx="1">
                  <c:v>1060(a) </c:v>
                </c:pt>
                <c:pt idx="2">
                  <c:v>1053(b)(13) </c:v>
                </c:pt>
                <c:pt idx="3">
                  <c:v>1053(b)(4) </c:v>
                </c:pt>
                <c:pt idx="4">
                  <c:v>1053(b)(1) </c:v>
                </c:pt>
              </c:strCache>
            </c:strRef>
          </c:cat>
          <c:val>
            <c:numRef>
              <c:f>'Subpart X'!$B$1:$B$5</c:f>
              <c:numCache>
                <c:formatCode>General</c:formatCode>
                <c:ptCount val="5"/>
                <c:pt idx="0">
                  <c:v>143</c:v>
                </c:pt>
                <c:pt idx="1">
                  <c:v>228</c:v>
                </c:pt>
                <c:pt idx="2">
                  <c:v>238</c:v>
                </c:pt>
                <c:pt idx="3">
                  <c:v>332</c:v>
                </c:pt>
                <c:pt idx="4">
                  <c:v>1616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63-4A67-BD42-7FADE7C6CB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542592"/>
        <c:axId val="82545280"/>
      </c:barChart>
      <c:catAx>
        <c:axId val="825425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545280"/>
        <c:crosses val="autoZero"/>
        <c:auto val="1"/>
        <c:lblAlgn val="ctr"/>
        <c:lblOffset val="100"/>
        <c:noMultiLvlLbl val="0"/>
      </c:catAx>
      <c:valAx>
        <c:axId val="82545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542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Z'!$A$1:$A$5</c:f>
              <c:strCache>
                <c:ptCount val="5"/>
                <c:pt idx="0">
                  <c:v>1153(i)(2)(i)</c:v>
                </c:pt>
                <c:pt idx="1">
                  <c:v>1153(i)(1)</c:v>
                </c:pt>
                <c:pt idx="2">
                  <c:v>1153(g)(1)</c:v>
                </c:pt>
                <c:pt idx="3">
                  <c:v>1153(d)(2)(i)</c:v>
                </c:pt>
                <c:pt idx="4">
                  <c:v>1153(c)(1)</c:v>
                </c:pt>
              </c:strCache>
            </c:strRef>
          </c:cat>
          <c:val>
            <c:numRef>
              <c:f>'Subpart Z'!$B$1:$B$5</c:f>
              <c:numCache>
                <c:formatCode>General</c:formatCode>
                <c:ptCount val="5"/>
                <c:pt idx="0">
                  <c:v>26</c:v>
                </c:pt>
                <c:pt idx="1">
                  <c:v>37</c:v>
                </c:pt>
                <c:pt idx="2">
                  <c:v>78</c:v>
                </c:pt>
                <c:pt idx="3">
                  <c:v>108</c:v>
                </c:pt>
                <c:pt idx="4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67-41A1-A23F-A3A85EF0FB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810368"/>
        <c:axId val="82817408"/>
      </c:barChart>
      <c:catAx>
        <c:axId val="8281036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817408"/>
        <c:crosses val="autoZero"/>
        <c:auto val="1"/>
        <c:lblAlgn val="ctr"/>
        <c:lblOffset val="100"/>
        <c:noMultiLvlLbl val="0"/>
      </c:catAx>
      <c:valAx>
        <c:axId val="82817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810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AA'!$A$1:$A$5</c:f>
              <c:strCache>
                <c:ptCount val="5"/>
                <c:pt idx="0">
                  <c:v>1204(b)</c:v>
                </c:pt>
                <c:pt idx="1">
                  <c:v>1203(e)(2)(iii)</c:v>
                </c:pt>
                <c:pt idx="2">
                  <c:v>1203(d)</c:v>
                </c:pt>
                <c:pt idx="3">
                  <c:v>1203(a)</c:v>
                </c:pt>
                <c:pt idx="4">
                  <c:v>1207(a)</c:v>
                </c:pt>
              </c:strCache>
            </c:strRef>
          </c:cat>
          <c:val>
            <c:numRef>
              <c:f>'Subpart AA'!$B$1:$B$5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BF-425D-9970-B87D083BB4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832384"/>
        <c:axId val="83969920"/>
      </c:barChart>
      <c:catAx>
        <c:axId val="828323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3969920"/>
        <c:crosses val="autoZero"/>
        <c:auto val="1"/>
        <c:lblAlgn val="ctr"/>
        <c:lblOffset val="100"/>
        <c:noMultiLvlLbl val="0"/>
      </c:catAx>
      <c:valAx>
        <c:axId val="83969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832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CC'!$A$1:$A$5</c:f>
              <c:strCache>
                <c:ptCount val="5"/>
                <c:pt idx="0">
                  <c:v>1403(a)</c:v>
                </c:pt>
                <c:pt idx="1">
                  <c:v>1402(b)</c:v>
                </c:pt>
                <c:pt idx="2">
                  <c:v>1412(f)(1)</c:v>
                </c:pt>
                <c:pt idx="3">
                  <c:v>1428(a)</c:v>
                </c:pt>
                <c:pt idx="4">
                  <c:v>1412(d)(1)</c:v>
                </c:pt>
              </c:strCache>
            </c:strRef>
          </c:cat>
          <c:val>
            <c:numRef>
              <c:f>'Subpart CC'!$B$1:$B$5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CA-4D53-8D31-C0BECB57D6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4038400"/>
        <c:axId val="84041088"/>
      </c:barChart>
      <c:catAx>
        <c:axId val="84038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4041088"/>
        <c:crosses val="autoZero"/>
        <c:auto val="1"/>
        <c:lblAlgn val="ctr"/>
        <c:lblOffset val="100"/>
        <c:noMultiLvlLbl val="0"/>
      </c:catAx>
      <c:valAx>
        <c:axId val="84041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38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D'!$A$1:$A$5</c:f>
              <c:strCache>
                <c:ptCount val="5"/>
                <c:pt idx="0">
                  <c:v>62(j)(1)(i)</c:v>
                </c:pt>
                <c:pt idx="1">
                  <c:v>59</c:v>
                </c:pt>
                <c:pt idx="2">
                  <c:v>62(l)(1)(i)</c:v>
                </c:pt>
                <c:pt idx="3">
                  <c:v>50(g)</c:v>
                </c:pt>
                <c:pt idx="4">
                  <c:v>62(d)(1)(i)</c:v>
                </c:pt>
              </c:strCache>
            </c:strRef>
          </c:cat>
          <c:val>
            <c:numRef>
              <c:f>'Subpart D'!$B$1:$B$5</c:f>
              <c:numCache>
                <c:formatCode>General</c:formatCode>
                <c:ptCount val="5"/>
                <c:pt idx="0">
                  <c:v>12</c:v>
                </c:pt>
                <c:pt idx="1">
                  <c:v>17</c:v>
                </c:pt>
                <c:pt idx="2">
                  <c:v>19</c:v>
                </c:pt>
                <c:pt idx="3">
                  <c:v>21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2-4ABC-B191-503374268C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569600"/>
        <c:axId val="72572288"/>
      </c:barChart>
      <c:catAx>
        <c:axId val="725696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572288"/>
        <c:crosses val="autoZero"/>
        <c:auto val="1"/>
        <c:lblAlgn val="ctr"/>
        <c:lblOffset val="100"/>
        <c:noMultiLvlLbl val="0"/>
      </c:catAx>
      <c:valAx>
        <c:axId val="72572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569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E'!$A$1:$A$5</c:f>
              <c:strCache>
                <c:ptCount val="5"/>
                <c:pt idx="0">
                  <c:v>96</c:v>
                </c:pt>
                <c:pt idx="1">
                  <c:v>102(a)(2) </c:v>
                </c:pt>
                <c:pt idx="2">
                  <c:v>95(a)</c:v>
                </c:pt>
                <c:pt idx="3">
                  <c:v>100(a)</c:v>
                </c:pt>
                <c:pt idx="4">
                  <c:v>102(a)(1) </c:v>
                </c:pt>
              </c:strCache>
            </c:strRef>
          </c:cat>
          <c:val>
            <c:numRef>
              <c:f>'Subpart E'!$B$1:$B$5</c:f>
              <c:numCache>
                <c:formatCode>General</c:formatCode>
                <c:ptCount val="5"/>
                <c:pt idx="0">
                  <c:v>11</c:v>
                </c:pt>
                <c:pt idx="1">
                  <c:v>50</c:v>
                </c:pt>
                <c:pt idx="2">
                  <c:v>84</c:v>
                </c:pt>
                <c:pt idx="3">
                  <c:v>927</c:v>
                </c:pt>
                <c:pt idx="4">
                  <c:v>1548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17-4DC0-B6A1-FC2E6B3C1F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587520"/>
        <c:axId val="72610944"/>
      </c:barChart>
      <c:catAx>
        <c:axId val="725875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610944"/>
        <c:crosses val="autoZero"/>
        <c:auto val="1"/>
        <c:lblAlgn val="ctr"/>
        <c:lblOffset val="100"/>
        <c:noMultiLvlLbl val="0"/>
      </c:catAx>
      <c:valAx>
        <c:axId val="72610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587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F'!$A$1:$A$5</c:f>
              <c:strCache>
                <c:ptCount val="5"/>
                <c:pt idx="0">
                  <c:v>150(a)(1)</c:v>
                </c:pt>
                <c:pt idx="1">
                  <c:v>150(c)(1)(vi)</c:v>
                </c:pt>
                <c:pt idx="2">
                  <c:v>150(c)(1)(viii)</c:v>
                </c:pt>
                <c:pt idx="3">
                  <c:v>150(c)(1)(iv) </c:v>
                </c:pt>
                <c:pt idx="4">
                  <c:v>150(c)(1)(i) </c:v>
                </c:pt>
              </c:strCache>
            </c:strRef>
          </c:cat>
          <c:val>
            <c:numRef>
              <c:f>'Subpart F'!$B$1:$B$5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14</c:v>
                </c:pt>
                <c:pt idx="3">
                  <c:v>17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5-4563-8833-1813DD3D58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217152"/>
        <c:axId val="73220096"/>
      </c:barChart>
      <c:catAx>
        <c:axId val="732171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220096"/>
        <c:crosses val="autoZero"/>
        <c:auto val="1"/>
        <c:lblAlgn val="ctr"/>
        <c:lblOffset val="100"/>
        <c:noMultiLvlLbl val="0"/>
      </c:catAx>
      <c:valAx>
        <c:axId val="732200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217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G'!$A$1:$A$5</c:f>
              <c:strCache>
                <c:ptCount val="5"/>
                <c:pt idx="0">
                  <c:v>200(a) </c:v>
                </c:pt>
                <c:pt idx="1">
                  <c:v>200(b)(1)</c:v>
                </c:pt>
                <c:pt idx="2">
                  <c:v>201(a) </c:v>
                </c:pt>
                <c:pt idx="3">
                  <c:v>200(g)(2) </c:v>
                </c:pt>
                <c:pt idx="4">
                  <c:v>200(g)(1)</c:v>
                </c:pt>
              </c:strCache>
            </c:strRef>
          </c:cat>
          <c:val>
            <c:numRef>
              <c:f>'Subpart G'!$B$1:$B$5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F-46B0-B763-FA2708EADE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253632"/>
        <c:axId val="73255168"/>
      </c:barChart>
      <c:catAx>
        <c:axId val="73253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255168"/>
        <c:crosses val="autoZero"/>
        <c:auto val="1"/>
        <c:lblAlgn val="ctr"/>
        <c:lblOffset val="100"/>
        <c:noMultiLvlLbl val="0"/>
      </c:catAx>
      <c:valAx>
        <c:axId val="73255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253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'Supart H'!$A$1:$A$5</c:f>
              <c:strCache>
                <c:ptCount val="5"/>
                <c:pt idx="0">
                  <c:v>250(a)(3)</c:v>
                </c:pt>
                <c:pt idx="1">
                  <c:v>251(b)(1)</c:v>
                </c:pt>
                <c:pt idx="2">
                  <c:v>251(a)(2)(i)</c:v>
                </c:pt>
                <c:pt idx="3">
                  <c:v>251(a)(1)</c:v>
                </c:pt>
                <c:pt idx="4">
                  <c:v>252(a) </c:v>
                </c:pt>
              </c:strCache>
            </c:strRef>
          </c:cat>
          <c:val>
            <c:numRef>
              <c:f>'Supart H'!$B$1:$B$5</c:f>
              <c:numCache>
                <c:formatCode>General</c:formatCode>
                <c:ptCount val="5"/>
                <c:pt idx="0">
                  <c:v>6</c:v>
                </c:pt>
                <c:pt idx="1">
                  <c:v>8</c:v>
                </c:pt>
                <c:pt idx="2">
                  <c:v>16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78-44EB-A126-220D32AA95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260416"/>
        <c:axId val="72804608"/>
      </c:barChart>
      <c:catAx>
        <c:axId val="73260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804608"/>
        <c:crosses val="autoZero"/>
        <c:auto val="1"/>
        <c:lblAlgn val="ctr"/>
        <c:lblOffset val="100"/>
        <c:noMultiLvlLbl val="0"/>
      </c:catAx>
      <c:valAx>
        <c:axId val="72804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260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260416"/>
        <c:axId val="72804608"/>
      </c:barChart>
      <c:catAx>
        <c:axId val="73260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804608"/>
        <c:crosses val="autoZero"/>
        <c:auto val="1"/>
        <c:lblAlgn val="ctr"/>
        <c:lblOffset val="100"/>
        <c:noMultiLvlLbl val="0"/>
      </c:catAx>
      <c:valAx>
        <c:axId val="72804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260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I'!$A$1:$A$5</c:f>
              <c:strCache>
                <c:ptCount val="5"/>
                <c:pt idx="0">
                  <c:v>304(f)</c:v>
                </c:pt>
                <c:pt idx="1">
                  <c:v>304(i)(1)</c:v>
                </c:pt>
                <c:pt idx="2">
                  <c:v>304(h)(1)</c:v>
                </c:pt>
                <c:pt idx="3">
                  <c:v>304(d) </c:v>
                </c:pt>
                <c:pt idx="4">
                  <c:v>300(b)(1) </c:v>
                </c:pt>
              </c:strCache>
            </c:strRef>
          </c:cat>
          <c:val>
            <c:numRef>
              <c:f>'Subpart I'!$B$1:$B$5</c:f>
              <c:numCache>
                <c:formatCode>General</c:formatCode>
                <c:ptCount val="5"/>
                <c:pt idx="0">
                  <c:v>20</c:v>
                </c:pt>
                <c:pt idx="1">
                  <c:v>22</c:v>
                </c:pt>
                <c:pt idx="2">
                  <c:v>27</c:v>
                </c:pt>
                <c:pt idx="3">
                  <c:v>40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BA-4514-A747-3B562F22005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831744"/>
        <c:axId val="72834432"/>
      </c:barChart>
      <c:catAx>
        <c:axId val="728317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834432"/>
        <c:crosses val="autoZero"/>
        <c:auto val="1"/>
        <c:lblAlgn val="ctr"/>
        <c:lblOffset val="100"/>
        <c:noMultiLvlLbl val="0"/>
      </c:catAx>
      <c:valAx>
        <c:axId val="728344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831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1FABC-87A9-4E81-A8A8-4860D3C379E2}" type="datetimeFigureOut">
              <a:rPr lang="en-US" smtClean="0"/>
              <a:t>12/17/2019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F29C1-87F2-4AC7-A9DA-3CEE795C97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7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04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citations</a:t>
            </a:r>
            <a:r>
              <a:rPr lang="en-US" baseline="0" dirty="0" smtClean="0"/>
              <a:t> for FY18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41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cap="small" baseline="0">
                <a:solidFill>
                  <a:schemeClr val="accent4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905000" y="6324600"/>
            <a:ext cx="5181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kern="1200" cap="small" dirty="0" smtClean="0">
                <a:solidFill>
                  <a:schemeClr val="accent4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Number of Serious Violations – FY 2019</a:t>
            </a:r>
          </a:p>
          <a:p>
            <a:pPr algn="ctr"/>
            <a:endParaRPr lang="en-US" sz="2000" b="1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 rot="16200000">
            <a:off x="-1422488" y="3682913"/>
            <a:ext cx="3835575" cy="533399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cap="small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29 CFR 1926.</a:t>
            </a:r>
          </a:p>
          <a:p>
            <a:pPr algn="l"/>
            <a:endParaRPr lang="en-US" sz="2400" b="0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34312" y="914400"/>
            <a:ext cx="4204888" cy="1266624"/>
          </a:xfrm>
        </p:spPr>
        <p:txBody>
          <a:bodyPr>
            <a:noAutofit/>
          </a:bodyPr>
          <a:lstStyle>
            <a:lvl1pPr algn="r">
              <a:defRPr sz="3600" b="1" baseline="0">
                <a:solidFill>
                  <a:srgbClr val="0070C0"/>
                </a:solidFill>
                <a:effectLst/>
                <a:latin typeface="+mn-lt"/>
              </a:defRPr>
            </a:lvl1pPr>
          </a:lstStyle>
          <a:p>
            <a:r>
              <a:rPr lang="en-US" dirty="0" smtClean="0"/>
              <a:t>Most Frequently Cited Violations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87686" y="5486400"/>
            <a:ext cx="3951514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OSHA Federal Standards</a:t>
            </a:r>
          </a:p>
          <a:p>
            <a:pPr lvl="0"/>
            <a:r>
              <a:rPr lang="en-US" dirty="0" smtClean="0"/>
              <a:t>October 1, 2018 – September 30, 2019</a:t>
            </a:r>
            <a:endParaRPr lang="en-US" dirty="0"/>
          </a:p>
        </p:txBody>
      </p:sp>
      <p:pic>
        <p:nvPicPr>
          <p:cNvPr id="8" name="Picture 3" descr="C:\Users\KBurke\Desktop\Lectora Working\2200\2200_WBT_v1\html\images\osha-logo-resized-600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4213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8667" y="0"/>
            <a:ext cx="45636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953000" y="26446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rgbClr val="0070C0"/>
                </a:solidFill>
              </a:rPr>
              <a:t>Construction Industry FY2019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FC-Constr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504" y="666342"/>
            <a:ext cx="622496" cy="400458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2971800" y="6324600"/>
            <a:ext cx="3276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Serious Violations – FY 2012</a:t>
            </a:r>
          </a:p>
          <a:p>
            <a:pPr algn="l"/>
            <a:endParaRPr lang="en-US" sz="1400" b="1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12/17/2019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7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small" spc="-100" baseline="0">
          <a:ln>
            <a:noFill/>
          </a:ln>
          <a:solidFill>
            <a:schemeClr val="tx2"/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0" y="5410200"/>
            <a:ext cx="4648200" cy="838200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OSHA Federal Standards</a:t>
            </a:r>
          </a:p>
          <a:p>
            <a:r>
              <a:rPr lang="en-US" sz="1800" b="1" dirty="0" smtClean="0"/>
              <a:t>October 1, 2018 – September 30, 2019</a:t>
            </a:r>
            <a:endParaRPr lang="en-US" sz="1800" b="1" dirty="0"/>
          </a:p>
        </p:txBody>
      </p:sp>
      <p:sp>
        <p:nvSpPr>
          <p:cNvPr id="7" name="Rectangle 6" title="OSHA Federal Standards October 1, 2018-September 30, 2019"/>
          <p:cNvSpPr/>
          <p:nvPr/>
        </p:nvSpPr>
        <p:spPr>
          <a:xfrm>
            <a:off x="4495800" y="5334000"/>
            <a:ext cx="4648200" cy="914400"/>
          </a:xfrm>
          <a:prstGeom prst="rect">
            <a:avLst/>
          </a:prstGeom>
          <a:solidFill>
            <a:schemeClr val="accent4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 idx="4294967295"/>
          </p:nvPr>
        </p:nvSpPr>
        <p:spPr>
          <a:xfrm>
            <a:off x="4648200" y="990600"/>
            <a:ext cx="4191000" cy="1371600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/>
                <a:latin typeface="+mn-lt"/>
              </a:rPr>
              <a:t>Most Frequently Cited Serious Violations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70C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929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Welding &amp; Cutting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4732797"/>
              </p:ext>
            </p:extLst>
          </p:nvPr>
        </p:nvGraphicFramePr>
        <p:xfrm>
          <a:off x="975576" y="1524000"/>
          <a:ext cx="7315200" cy="4830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Welding </a:t>
            </a:r>
            <a:r>
              <a:rPr lang="en-US" sz="3200" dirty="0">
                <a:latin typeface="+mn-lt"/>
              </a:rPr>
              <a:t>&amp; </a:t>
            </a:r>
            <a:r>
              <a:rPr lang="en-US" sz="3200" dirty="0" smtClean="0">
                <a:latin typeface="+mn-lt"/>
              </a:rPr>
              <a:t>Cutting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[1926.350 -.354]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76846" y="3450669"/>
            <a:ext cx="6328954" cy="35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Gas Welding – Oxygen cylinders stored separated from fuel-gas cylinders 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32632" y="4343400"/>
            <a:ext cx="538256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Gas Welding – Valve protection caps in place &amp; secured 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83561" y="2514600"/>
            <a:ext cx="49744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Arc Welding – Cables in need of repair shall not be used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95609" y="1600200"/>
            <a:ext cx="359079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Gas Welding – Cylinder secured upright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9594" y="5257800"/>
            <a:ext cx="586660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Fire Prevention – No welding, cutting, or heating near flammables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J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60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Electrical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931416"/>
              </p:ext>
            </p:extLst>
          </p:nvPr>
        </p:nvGraphicFramePr>
        <p:xfrm>
          <a:off x="838200" y="1527047"/>
          <a:ext cx="74554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Electrical </a:t>
            </a:r>
            <a:r>
              <a:rPr lang="en-US" sz="3200" dirty="0"/>
              <a:t>[</a:t>
            </a:r>
            <a:r>
              <a:rPr lang="en-US" sz="3200" dirty="0" smtClean="0">
                <a:latin typeface="+mn-lt"/>
              </a:rPr>
              <a:t>1926.400 – .449]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3500438"/>
            <a:ext cx="4724400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Wiring Methods – Strain relief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5300662"/>
            <a:ext cx="51054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Requirements – Worn &amp; frayed cords and cables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43893" y="1551057"/>
            <a:ext cx="630950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Requirements – No work near any part of an electrical circuit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2514600"/>
            <a:ext cx="533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Wiring Design – Grounding path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08969" y="4343400"/>
            <a:ext cx="382983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Installation &amp; use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K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8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 title="Scaffold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670144"/>
              </p:ext>
            </p:extLst>
          </p:nvPr>
        </p:nvGraphicFramePr>
        <p:xfrm>
          <a:off x="841248" y="1527048"/>
          <a:ext cx="74554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Scaffolds </a:t>
            </a:r>
            <a:r>
              <a:rPr lang="en-US" sz="3200" dirty="0"/>
              <a:t>[</a:t>
            </a:r>
            <a:r>
              <a:rPr lang="en-US" sz="3200" dirty="0" smtClean="0">
                <a:latin typeface="+mn-lt"/>
              </a:rPr>
              <a:t>1926.450 – .454]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4343400"/>
            <a:ext cx="5562600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Requirements – All working levels shall be full planked 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5300662"/>
            <a:ext cx="60960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Training Requirements – Training by a qualified person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42683" y="1600200"/>
            <a:ext cx="394851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Aerial Lifts – Fall protection while in basket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39243" y="2514600"/>
            <a:ext cx="479015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Fall protection above 10 feet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36461" y="3429000"/>
            <a:ext cx="43357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Safe access above 2 feet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L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40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 title="Fall Prote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7404647"/>
              </p:ext>
            </p:extLst>
          </p:nvPr>
        </p:nvGraphicFramePr>
        <p:xfrm>
          <a:off x="914400" y="1527048"/>
          <a:ext cx="7357872" cy="4848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Fall </a:t>
            </a:r>
            <a:r>
              <a:rPr lang="en-US" sz="3200" dirty="0">
                <a:latin typeface="+mn-lt"/>
              </a:rPr>
              <a:t>Protection </a:t>
            </a:r>
            <a:r>
              <a:rPr lang="en-US" sz="3200" dirty="0" smtClean="0">
                <a:latin typeface="+mn-lt"/>
              </a:rPr>
              <a:t>[1926.500 – .503]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0646" y="4414838"/>
            <a:ext cx="4576354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Fall Protection – Roofing work </a:t>
            </a:r>
            <a:r>
              <a:rPr lang="en-US" sz="1700" cap="small" dirty="0"/>
              <a:t>on </a:t>
            </a:r>
            <a:r>
              <a:rPr lang="en-US" sz="1700" cap="small" dirty="0" smtClean="0"/>
              <a:t>low-sloped </a:t>
            </a:r>
            <a:r>
              <a:rPr lang="en-US" sz="1700" cap="small" dirty="0"/>
              <a:t>r</a:t>
            </a:r>
            <a:r>
              <a:rPr lang="en-US" sz="1700" cap="small" dirty="0" smtClean="0"/>
              <a:t>oofs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5300662"/>
            <a:ext cx="49530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Fall Protection – Roofing </a:t>
            </a:r>
            <a:r>
              <a:rPr lang="en-US" sz="1700" cap="small" dirty="0"/>
              <a:t>w</a:t>
            </a:r>
            <a:r>
              <a:rPr lang="en-US" sz="1700" cap="small" dirty="0" smtClean="0"/>
              <a:t>ork </a:t>
            </a:r>
            <a:r>
              <a:rPr lang="en-US" sz="1700" cap="small" dirty="0"/>
              <a:t>on </a:t>
            </a:r>
            <a:r>
              <a:rPr lang="en-US" sz="1700" cap="small" dirty="0" smtClean="0"/>
              <a:t>steep </a:t>
            </a:r>
            <a:r>
              <a:rPr lang="en-US" sz="1700" cap="small" dirty="0"/>
              <a:t>r</a:t>
            </a:r>
            <a:r>
              <a:rPr lang="en-US" sz="1700" cap="small" dirty="0" smtClean="0"/>
              <a:t>oofs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08033" y="1600200"/>
            <a:ext cx="383361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Fall Protection – Residential </a:t>
            </a:r>
            <a:r>
              <a:rPr lang="en-US" sz="1700" cap="small" dirty="0"/>
              <a:t>c</a:t>
            </a:r>
            <a:r>
              <a:rPr lang="en-US" sz="1700" cap="small" dirty="0" smtClean="0"/>
              <a:t>onstruction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18526" y="2514600"/>
            <a:ext cx="59538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Training Requirements – Training for those exposed to fall hazards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787091" y="3429000"/>
            <a:ext cx="400410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Fall Protection – Unprotected sides &amp; edges 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M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9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 title="Helicopters, Hoists, Elevators, and Conveyor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979968"/>
              </p:ext>
            </p:extLst>
          </p:nvPr>
        </p:nvGraphicFramePr>
        <p:xfrm>
          <a:off x="914400" y="1527048"/>
          <a:ext cx="7467600" cy="4828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Helicopters</a:t>
            </a:r>
            <a:r>
              <a:rPr lang="en-US" sz="3600" dirty="0">
                <a:latin typeface="+mn-lt"/>
              </a:rPr>
              <a:t>, Hoists, Elevators, and Conveyors </a:t>
            </a:r>
            <a:r>
              <a:rPr lang="en-US" sz="3600" dirty="0" smtClean="0">
                <a:latin typeface="+mn-lt"/>
              </a:rPr>
              <a:t>[1926.550 – .556]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1" name="Rectangle 5" title="Helicopters, Hoists, Elevators, and Conveyors"/>
          <p:cNvSpPr>
            <a:spLocks noChangeArrowheads="1"/>
          </p:cNvSpPr>
          <p:nvPr/>
        </p:nvSpPr>
        <p:spPr bwMode="auto">
          <a:xfrm>
            <a:off x="1824446" y="2938463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600" dirty="0"/>
          </a:p>
        </p:txBody>
      </p:sp>
      <p:sp>
        <p:nvSpPr>
          <p:cNvPr id="25" name="Rectangle 8" title="Helicopters, Hoists, Elevators, and Conveyors"/>
          <p:cNvSpPr>
            <a:spLocks noChangeArrowheads="1"/>
          </p:cNvSpPr>
          <p:nvPr/>
        </p:nvSpPr>
        <p:spPr bwMode="auto">
          <a:xfrm>
            <a:off x="1824446" y="2286000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828800" y="1600200"/>
            <a:ext cx="6324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Hoists &amp; Elevators – Complying with </a:t>
            </a:r>
            <a:r>
              <a:rPr lang="en-US" sz="1700" cap="small" dirty="0" smtClean="0"/>
              <a:t>manufacturer’s specifications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3429000"/>
            <a:ext cx="6096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Hoists &amp; </a:t>
            </a:r>
            <a:r>
              <a:rPr lang="en-US" sz="1700" cap="small" dirty="0" smtClean="0"/>
              <a:t>Elevator – Door or gate provided at entrance</a:t>
            </a:r>
            <a:endParaRPr lang="en-US" sz="1700" cap="small" dirty="0"/>
          </a:p>
        </p:txBody>
      </p:sp>
      <p:sp>
        <p:nvSpPr>
          <p:cNvPr id="13" name="Rectangle 12"/>
          <p:cNvSpPr/>
          <p:nvPr/>
        </p:nvSpPr>
        <p:spPr>
          <a:xfrm>
            <a:off x="1832811" y="4343400"/>
            <a:ext cx="624438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Hoists &amp; Elevators – </a:t>
            </a:r>
            <a:r>
              <a:rPr lang="en-US" sz="1700" cap="small" dirty="0" smtClean="0"/>
              <a:t>Operating rules shall be established &amp; posted</a:t>
            </a:r>
            <a:endParaRPr lang="en-US" sz="1700" cap="small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N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32811" y="2286000"/>
            <a:ext cx="624438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Hoist &amp; Elevators – Hoisting ropes installed in accordance with wire rope manufacturer</a:t>
            </a:r>
            <a:endParaRPr lang="en-US" sz="1700" cap="small" dirty="0"/>
          </a:p>
        </p:txBody>
      </p:sp>
      <p:sp>
        <p:nvSpPr>
          <p:cNvPr id="17" name="Rectangle 16"/>
          <p:cNvSpPr/>
          <p:nvPr/>
        </p:nvSpPr>
        <p:spPr>
          <a:xfrm>
            <a:off x="1787434" y="5257800"/>
            <a:ext cx="628976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Hoists &amp; Elevators – </a:t>
            </a:r>
            <a:r>
              <a:rPr lang="en-US" sz="1700" cap="small" dirty="0" smtClean="0"/>
              <a:t>All entrances of the </a:t>
            </a:r>
            <a:r>
              <a:rPr lang="en-US" sz="1700" cap="small" dirty="0" err="1" smtClean="0"/>
              <a:t>hoistway</a:t>
            </a:r>
            <a:r>
              <a:rPr lang="en-US" sz="1700" cap="small" dirty="0" smtClean="0"/>
              <a:t> shall be protected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437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Motor Vehicles, Mechanized Equipment, &amp; Marine Oper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969092"/>
              </p:ext>
            </p:extLst>
          </p:nvPr>
        </p:nvGraphicFramePr>
        <p:xfrm>
          <a:off x="841248" y="1527048"/>
          <a:ext cx="7452360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Motor </a:t>
            </a:r>
            <a:r>
              <a:rPr lang="en-US" sz="3600" dirty="0">
                <a:latin typeface="+mn-lt"/>
              </a:rPr>
              <a:t>Vehicles, Mechanized Equipment, &amp; Marine </a:t>
            </a:r>
            <a:r>
              <a:rPr lang="en-US" sz="3600" dirty="0" smtClean="0">
                <a:latin typeface="+mn-lt"/>
              </a:rPr>
              <a:t>Operations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[1926.600 – .606]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22722" y="1600200"/>
            <a:ext cx="584967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Material Handling Equipment – Industrial truck operator training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75514" y="3429000"/>
            <a:ext cx="643028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Material Handling Equipment – Modifications that affect capacity rating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76022" y="2280047"/>
            <a:ext cx="589637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Material Handling Equipment – Industrial trucks ANSI B56.1 1969 requirements 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905000" y="4343400"/>
            <a:ext cx="5943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Material Handling Equipment – Ride only in safe place</a:t>
            </a:r>
            <a:endParaRPr lang="en-US" sz="1700" cap="small" dirty="0"/>
          </a:p>
        </p:txBody>
      </p:sp>
      <p:sp>
        <p:nvSpPr>
          <p:cNvPr id="17" name="TextBox 16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O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65136" y="5208657"/>
            <a:ext cx="590726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Motor Vehicles – Inspection of vehicles 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4243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 title="Excav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071921"/>
              </p:ext>
            </p:extLst>
          </p:nvPr>
        </p:nvGraphicFramePr>
        <p:xfrm>
          <a:off x="1066800" y="1527048"/>
          <a:ext cx="72268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Excavations</a:t>
            </a:r>
            <a:br>
              <a:rPr lang="en-US" sz="3200" dirty="0" smtClean="0"/>
            </a:br>
            <a:r>
              <a:rPr lang="en-US" sz="3200" dirty="0" smtClean="0"/>
              <a:t>[1926.650 – .652]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1905000" y="5023247"/>
            <a:ext cx="6248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Excavation Requirements -  Employee removal from trench by competent person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98113" y="4343400"/>
            <a:ext cx="572188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Excavation Requirements – Daily inspections by competent person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20634" y="3429000"/>
            <a:ext cx="608036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Excavation Requirements – Protection of employees from materials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84618" y="2514600"/>
            <a:ext cx="390658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Excavation Requirements – Means of egress</a:t>
            </a:r>
            <a:endParaRPr lang="en-US" sz="1700" cap="small" dirty="0"/>
          </a:p>
        </p:txBody>
      </p:sp>
      <p:sp>
        <p:nvSpPr>
          <p:cNvPr id="8" name="Rectangle 7"/>
          <p:cNvSpPr/>
          <p:nvPr/>
        </p:nvSpPr>
        <p:spPr>
          <a:xfrm>
            <a:off x="1916577" y="1600200"/>
            <a:ext cx="356982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Protective Systems – Cave-in </a:t>
            </a:r>
            <a:r>
              <a:rPr lang="en-US" sz="1700" cap="small" dirty="0"/>
              <a:t>p</a:t>
            </a:r>
            <a:r>
              <a:rPr lang="en-US" sz="1700" cap="small" dirty="0" smtClean="0"/>
              <a:t>rotection</a:t>
            </a:r>
            <a:endParaRPr lang="en-US" sz="1700" cap="small" dirty="0"/>
          </a:p>
        </p:txBody>
      </p:sp>
      <p:sp>
        <p:nvSpPr>
          <p:cNvPr id="9" name="TextBox 8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P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Concrete &amp; Masonry Constru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8270653"/>
              </p:ext>
            </p:extLst>
          </p:nvPr>
        </p:nvGraphicFramePr>
        <p:xfrm>
          <a:off x="1143000" y="1527048"/>
          <a:ext cx="71506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Concrete </a:t>
            </a:r>
            <a:r>
              <a:rPr lang="en-US" sz="3600" dirty="0">
                <a:latin typeface="+mn-lt"/>
              </a:rPr>
              <a:t>&amp; Masonry Construction</a:t>
            </a:r>
            <a:br>
              <a:rPr lang="en-US" sz="3600" dirty="0">
                <a:latin typeface="+mn-lt"/>
              </a:rPr>
            </a:br>
            <a:r>
              <a:rPr lang="en-US" sz="3600" dirty="0" smtClean="0">
                <a:latin typeface="+mn-lt"/>
              </a:rPr>
              <a:t>[1926.700 – .706]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78921" y="1627257"/>
            <a:ext cx="452187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Reinforcing steel guarded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52554" y="2514600"/>
            <a:ext cx="470064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Cast-in-Place – Formwork designed to support loads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62391" y="5257800"/>
            <a:ext cx="514800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Masonry – Masonry walls over 8 feet shall be braced</a:t>
            </a:r>
            <a:endParaRPr lang="en-US" sz="1700" cap="small" dirty="0"/>
          </a:p>
        </p:txBody>
      </p:sp>
      <p:sp>
        <p:nvSpPr>
          <p:cNvPr id="10" name="Rectangle 9"/>
          <p:cNvSpPr/>
          <p:nvPr/>
        </p:nvSpPr>
        <p:spPr>
          <a:xfrm>
            <a:off x="1851758" y="3429000"/>
            <a:ext cx="500624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Cast-in-Place – Drawing or plans available at the jobsite</a:t>
            </a:r>
            <a:endParaRPr lang="en-US" sz="1700" cap="small" dirty="0"/>
          </a:p>
        </p:txBody>
      </p:sp>
      <p:sp>
        <p:nvSpPr>
          <p:cNvPr id="12" name="Rectangle 11"/>
          <p:cNvSpPr/>
          <p:nvPr/>
        </p:nvSpPr>
        <p:spPr>
          <a:xfrm>
            <a:off x="1835749" y="4343400"/>
            <a:ext cx="29648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Equipment &amp; Tools – Bull floats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Q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Steel Ere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815990"/>
              </p:ext>
            </p:extLst>
          </p:nvPr>
        </p:nvGraphicFramePr>
        <p:xfrm>
          <a:off x="990600" y="1527048"/>
          <a:ext cx="73030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Steel </a:t>
            </a:r>
            <a:r>
              <a:rPr lang="en-US" sz="3200" dirty="0" smtClean="0"/>
              <a:t>Erection</a:t>
            </a:r>
            <a:br>
              <a:rPr lang="en-US" sz="3200" dirty="0" smtClean="0"/>
            </a:br>
            <a:r>
              <a:rPr lang="en-US" sz="3200" dirty="0" smtClean="0"/>
              <a:t>[1926.750  </a:t>
            </a:r>
            <a:r>
              <a:rPr lang="en-US" sz="3200" dirty="0"/>
              <a:t>– .761]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5305425"/>
            <a:ext cx="6019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Fall Protection – CDZ shall be designed and clearly marked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4386262"/>
            <a:ext cx="59436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Fall Protection – Protected from fall hazards 2 stories or 30 feet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8800" y="1627257"/>
            <a:ext cx="422429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Fall Protection – Protection from fall hazards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2514600"/>
            <a:ext cx="286770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Training – Fall hazard training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3429000"/>
            <a:ext cx="602639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Structural Steel Assembly – Stability shall be maintained at all times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R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79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Underground Construction, Caissons, Cofferdams, and Compressed Ai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1173486"/>
              </p:ext>
            </p:extLst>
          </p:nvPr>
        </p:nvGraphicFramePr>
        <p:xfrm>
          <a:off x="685800" y="1527048"/>
          <a:ext cx="76078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7988808" cy="1477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Underground </a:t>
            </a:r>
            <a:r>
              <a:rPr lang="en-US" sz="3200" dirty="0"/>
              <a:t>Construction, Caissons, Cofferdams, and Compressed </a:t>
            </a:r>
            <a:r>
              <a:rPr lang="en-US" sz="3200" dirty="0" smtClean="0"/>
              <a:t>Air</a:t>
            </a:r>
            <a:br>
              <a:rPr lang="en-US" sz="3200" dirty="0" smtClean="0"/>
            </a:br>
            <a:r>
              <a:rPr lang="en-US" sz="3200" dirty="0" smtClean="0"/>
              <a:t>[1926.800  </a:t>
            </a:r>
            <a:r>
              <a:rPr lang="en-US" sz="3200" dirty="0"/>
              <a:t>– .804]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1627257"/>
            <a:ext cx="5562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Underground Construction – Employees instructed on hazards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4076034"/>
            <a:ext cx="5715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Underground Construction – Atmosphere in all underground work areas shall be tested for oxygen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3200400"/>
            <a:ext cx="657802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Underground Construction – Fresh air shall be supplied to all underground work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 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0" y="2286000"/>
            <a:ext cx="55626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Underground Construction – Provide rescue for more than 25 employees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828800" y="5023247"/>
            <a:ext cx="5715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Underground Construction – Atmosphere in all underground work areas shall be tested for </a:t>
            </a:r>
            <a:r>
              <a:rPr lang="en-US" sz="1700" cap="small" dirty="0"/>
              <a:t>o</a:t>
            </a:r>
            <a:r>
              <a:rPr lang="en-US" sz="1700" cap="small" dirty="0" smtClean="0"/>
              <a:t>ther gases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8123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 title="Most Frequently Cited Serious Violations in Construction 20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166864"/>
              </p:ext>
            </p:extLst>
          </p:nvPr>
        </p:nvGraphicFramePr>
        <p:xfrm>
          <a:off x="1244023" y="1371600"/>
          <a:ext cx="6680777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latin typeface="+mn-lt"/>
              </a:rPr>
              <a:t>Most Frequently Cited Serious Violations in </a:t>
            </a:r>
            <a:r>
              <a:rPr lang="en-US" sz="4000" b="1" dirty="0" smtClean="0">
                <a:latin typeface="+mn-lt"/>
              </a:rPr>
              <a:t>Construction 2019</a:t>
            </a:r>
            <a:endParaRPr lang="en-US" sz="4000" b="1" dirty="0">
              <a:latin typeface="+mn-lt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1926 Overall MFC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2334126" y="1477418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/>
              <a:t>Fall </a:t>
            </a:r>
            <a:r>
              <a:rPr lang="en-US" sz="1400" cap="small" dirty="0" smtClean="0"/>
              <a:t>Protection </a:t>
            </a:r>
            <a:r>
              <a:rPr lang="en-US" sz="1400" cap="small" dirty="0"/>
              <a:t>– Residential </a:t>
            </a:r>
            <a:r>
              <a:rPr lang="en-US" sz="1400" cap="small" dirty="0" smtClean="0"/>
              <a:t>construction</a:t>
            </a:r>
            <a:endParaRPr lang="en-US" sz="1600" cap="small" dirty="0"/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362200" y="1981200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Ladders – Not </a:t>
            </a:r>
            <a:r>
              <a:rPr lang="en-US" sz="1400" cap="small" dirty="0"/>
              <a:t>e</a:t>
            </a:r>
            <a:r>
              <a:rPr lang="en-US" sz="1400" cap="small" dirty="0" smtClean="0"/>
              <a:t>xtended </a:t>
            </a:r>
            <a:r>
              <a:rPr lang="en-US" sz="1400" cap="small" dirty="0"/>
              <a:t>3 feet a</a:t>
            </a:r>
            <a:r>
              <a:rPr lang="en-US" sz="1400" cap="small" dirty="0" smtClean="0"/>
              <a:t>bove </a:t>
            </a:r>
            <a:r>
              <a:rPr lang="en-US" sz="1400" cap="small" dirty="0"/>
              <a:t>l</a:t>
            </a:r>
            <a:r>
              <a:rPr lang="en-US" sz="1400" cap="small" dirty="0" smtClean="0"/>
              <a:t>anding</a:t>
            </a:r>
            <a:endParaRPr lang="en-US" sz="1600" cap="small" dirty="0"/>
          </a:p>
        </p:txBody>
      </p:sp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2362200" y="2438400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Eye &amp; face Protection – Use of appropriate protection</a:t>
            </a:r>
            <a:endParaRPr lang="en-US" sz="1600" cap="small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2362200" y="3429000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Fall Protection – Unprotected sides &amp; edges</a:t>
            </a:r>
            <a:endParaRPr lang="en-US" sz="1600" cap="small" dirty="0"/>
          </a:p>
        </p:txBody>
      </p:sp>
      <p:sp>
        <p:nvSpPr>
          <p:cNvPr id="54" name="Rectangle 8"/>
          <p:cNvSpPr>
            <a:spLocks noChangeArrowheads="1"/>
          </p:cNvSpPr>
          <p:nvPr/>
        </p:nvSpPr>
        <p:spPr bwMode="auto">
          <a:xfrm>
            <a:off x="2362200" y="2925218"/>
            <a:ext cx="5562600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Fall Protection– Training for those exposed to fall hazards</a:t>
            </a:r>
            <a:endParaRPr lang="en-US" sz="1600" cap="small" dirty="0"/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2362200" y="3915818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/>
              <a:t>Head </a:t>
            </a:r>
            <a:r>
              <a:rPr lang="en-US" sz="1400" cap="small" dirty="0" smtClean="0"/>
              <a:t>Protection – Use of protection</a:t>
            </a:r>
            <a:endParaRPr lang="en-US" sz="1600" cap="small" dirty="0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2362200" y="4377154"/>
            <a:ext cx="2528637" cy="275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Aerial Lifts </a:t>
            </a:r>
            <a:r>
              <a:rPr lang="en-US" sz="1400" cap="small" dirty="0"/>
              <a:t>– Fall </a:t>
            </a:r>
            <a:r>
              <a:rPr lang="en-US" sz="1400" cap="small" dirty="0" smtClean="0"/>
              <a:t>protection</a:t>
            </a:r>
            <a:endParaRPr lang="en-US" sz="1600" cap="small" dirty="0"/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2334126" y="5334000"/>
            <a:ext cx="4828674" cy="309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Scaffolds – Fall protection</a:t>
            </a:r>
            <a:endParaRPr lang="en-US" sz="1600" cap="small" dirty="0"/>
          </a:p>
        </p:txBody>
      </p:sp>
      <p:sp>
        <p:nvSpPr>
          <p:cNvPr id="58" name="Rectangle 8"/>
          <p:cNvSpPr>
            <a:spLocks noChangeArrowheads="1"/>
          </p:cNvSpPr>
          <p:nvPr/>
        </p:nvSpPr>
        <p:spPr bwMode="auto">
          <a:xfrm>
            <a:off x="2362200" y="5820818"/>
            <a:ext cx="5943600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General Safety &amp; Health Provision  - Inspections by a competent person</a:t>
            </a:r>
            <a:endParaRPr lang="en-US" sz="1600" cap="small" dirty="0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2362200" y="4874138"/>
            <a:ext cx="5895475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Fall Protection – Roofing work on low-sloped roofs</a:t>
            </a:r>
            <a:endParaRPr lang="en-US" sz="1600" cap="small" dirty="0"/>
          </a:p>
        </p:txBody>
      </p:sp>
      <p:sp>
        <p:nvSpPr>
          <p:cNvPr id="30" name="Footer Placeholder 4"/>
          <p:cNvSpPr txBox="1">
            <a:spLocks/>
          </p:cNvSpPr>
          <p:nvPr/>
        </p:nvSpPr>
        <p:spPr>
          <a:xfrm rot="16200000">
            <a:off x="-1422488" y="3454313"/>
            <a:ext cx="3835575" cy="5333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cap="small" dirty="0" smtClean="0">
                <a:solidFill>
                  <a:srgbClr val="5D7237"/>
                </a:solidFill>
                <a:effectLst/>
              </a:rPr>
              <a:t>29 CFR 1926 Subparts</a:t>
            </a:r>
          </a:p>
          <a:p>
            <a:pPr algn="l"/>
            <a:endParaRPr lang="en-US" sz="2400" b="0" cap="small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13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 title="Demoli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17632"/>
              </p:ext>
            </p:extLst>
          </p:nvPr>
        </p:nvGraphicFramePr>
        <p:xfrm>
          <a:off x="1143000" y="1527048"/>
          <a:ext cx="71506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Demolition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/>
              <a:t>[</a:t>
            </a:r>
            <a:r>
              <a:rPr lang="en-US" sz="3200" dirty="0" smtClean="0">
                <a:latin typeface="+mn-lt"/>
              </a:rPr>
              <a:t>1926.850 – .860</a:t>
            </a:r>
            <a:r>
              <a:rPr lang="en-US" sz="3200" dirty="0"/>
              <a:t>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828800" y="2514600"/>
            <a:ext cx="6400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Preparatory Operations </a:t>
            </a:r>
            <a:r>
              <a:rPr lang="en-US" sz="1600" cap="small" dirty="0" smtClean="0"/>
              <a:t>– </a:t>
            </a:r>
            <a:r>
              <a:rPr lang="en-US" sz="1700" cap="small" dirty="0" smtClean="0"/>
              <a:t>Bracing for floors or walls damaged</a:t>
            </a:r>
            <a:r>
              <a:rPr lang="en-US" sz="1600" cap="small" dirty="0" smtClean="0"/>
              <a:t> </a:t>
            </a:r>
            <a:endParaRPr lang="en-US" sz="16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824446" y="3471862"/>
            <a:ext cx="6252754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Mechanical Demolition – Inspection by a competent person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752600" y="1600200"/>
            <a:ext cx="5943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Preparatory Operations - Engineering survey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745483" y="5208657"/>
            <a:ext cx="612000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Preparatory Operations – Determine any type of Hazardous chemicals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752600" y="4343400"/>
            <a:ext cx="4876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Preparatory Operations – Utilities shut off or capped  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T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21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 title="Blasting and the Use of Explosiv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65640"/>
              </p:ext>
            </p:extLst>
          </p:nvPr>
        </p:nvGraphicFramePr>
        <p:xfrm>
          <a:off x="1066800" y="2133600"/>
          <a:ext cx="6248400" cy="3336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77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Blasting and the use of Explosives</a:t>
            </a:r>
            <a:br>
              <a:rPr lang="en-US" sz="3200" dirty="0" smtClean="0"/>
            </a:br>
            <a:r>
              <a:rPr lang="en-US" sz="3200" dirty="0" smtClean="0"/>
              <a:t>[1926.900  </a:t>
            </a:r>
            <a:r>
              <a:rPr lang="en-US" sz="3200" dirty="0"/>
              <a:t>– </a:t>
            </a:r>
            <a:r>
              <a:rPr lang="en-US" sz="3200" dirty="0" smtClean="0"/>
              <a:t>.914]</a:t>
            </a:r>
            <a:endParaRPr lang="en-US" sz="320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4294257"/>
            <a:ext cx="5943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Blaster Qualifications – Shall be knowledgeable </a:t>
            </a:r>
            <a:r>
              <a:rPr lang="en-US" sz="1700" cap="small" dirty="0"/>
              <a:t>&amp;</a:t>
            </a:r>
            <a:r>
              <a:rPr lang="en-US" sz="1700" cap="small" dirty="0" smtClean="0"/>
              <a:t> competent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676400" y="3048000"/>
            <a:ext cx="56388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Provisions – Special precautions shall be taken when blasting in congested areas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651577" y="2286000"/>
            <a:ext cx="657802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Loading of Explosives – Equipment shall not be operated within 50 feet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 U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60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 title="Power Transmission and Distribu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622865"/>
              </p:ext>
            </p:extLst>
          </p:nvPr>
        </p:nvGraphicFramePr>
        <p:xfrm>
          <a:off x="609600" y="1527048"/>
          <a:ext cx="76840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Power </a:t>
            </a:r>
            <a:r>
              <a:rPr lang="en-US" sz="3600" dirty="0"/>
              <a:t>Transmission and </a:t>
            </a:r>
            <a:r>
              <a:rPr lang="en-US" sz="3600" dirty="0" smtClean="0"/>
              <a:t>Distribution</a:t>
            </a:r>
            <a:br>
              <a:rPr lang="en-US" sz="3600" dirty="0" smtClean="0"/>
            </a:br>
            <a:r>
              <a:rPr lang="en-US" sz="3600" dirty="0" smtClean="0"/>
              <a:t>[1926.950 – .968]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V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2286000"/>
            <a:ext cx="5486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Working On or Near Exposed Energized Parts </a:t>
            </a:r>
            <a:r>
              <a:rPr lang="en-US" sz="1700" cap="small" dirty="0" smtClean="0"/>
              <a:t>– No employee approaches or takes conductive object</a:t>
            </a:r>
            <a:endParaRPr lang="en-US" sz="1700" cap="small" dirty="0"/>
          </a:p>
        </p:txBody>
      </p:sp>
      <p:sp>
        <p:nvSpPr>
          <p:cNvPr id="13" name="Rectangle 12"/>
          <p:cNvSpPr/>
          <p:nvPr/>
        </p:nvSpPr>
        <p:spPr>
          <a:xfrm>
            <a:off x="1752600" y="1627257"/>
            <a:ext cx="5486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– Existing characteristics &amp; conditions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752600" y="5257800"/>
            <a:ext cx="533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– Employee training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752600" y="3194447"/>
            <a:ext cx="5867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Working on or Near Exposed Energized Parts – Employee is insulated from energized part</a:t>
            </a:r>
            <a:endParaRPr lang="en-US" sz="1700" cap="small" dirty="0"/>
          </a:p>
        </p:txBody>
      </p:sp>
      <p:sp>
        <p:nvSpPr>
          <p:cNvPr id="19" name="Rectangle 18"/>
          <p:cNvSpPr/>
          <p:nvPr/>
        </p:nvSpPr>
        <p:spPr>
          <a:xfrm>
            <a:off x="1781175" y="4114800"/>
            <a:ext cx="5486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err="1"/>
              <a:t>Deenergizing</a:t>
            </a:r>
            <a:r>
              <a:rPr lang="en-US" sz="1700" cap="small" dirty="0"/>
              <a:t> lines &amp; Equipment for Employee </a:t>
            </a:r>
            <a:r>
              <a:rPr lang="en-US" sz="1700" cap="small" dirty="0" smtClean="0"/>
              <a:t>Protection – Open disconnecting means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3972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 title="Rollover Protective Structure; Overhead Prote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287455"/>
              </p:ext>
            </p:extLst>
          </p:nvPr>
        </p:nvGraphicFramePr>
        <p:xfrm>
          <a:off x="1066800" y="2468880"/>
          <a:ext cx="6477000" cy="192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52600" y="2694057"/>
            <a:ext cx="483767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Scope – Equipment manufactured before July 15, 2019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</a:t>
            </a:r>
            <a:r>
              <a:rPr lang="en-US" sz="3200" b="1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cap="small" spc="-10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Rollover Protective Structure; Overhead Protection [1926.1000 – .1003]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7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Stairways and Ladder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431667"/>
              </p:ext>
            </p:extLst>
          </p:nvPr>
        </p:nvGraphicFramePr>
        <p:xfrm>
          <a:off x="841248" y="1527048"/>
          <a:ext cx="7452360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Stairways and Ladders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/>
              <a:t>[</a:t>
            </a:r>
            <a:r>
              <a:rPr lang="en-US" sz="3200" dirty="0" smtClean="0">
                <a:latin typeface="+mn-lt"/>
              </a:rPr>
              <a:t>1926.1050 – .1060</a:t>
            </a:r>
            <a:r>
              <a:rPr lang="en-US" sz="3200" dirty="0"/>
              <a:t>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898943" y="3500438"/>
            <a:ext cx="3511257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Ladders – Using </a:t>
            </a:r>
            <a:r>
              <a:rPr lang="en-US" sz="1700" cap="small" dirty="0"/>
              <a:t>t</a:t>
            </a:r>
            <a:r>
              <a:rPr lang="en-US" sz="1700" cap="small" dirty="0" smtClean="0"/>
              <a:t>op </a:t>
            </a:r>
            <a:r>
              <a:rPr lang="en-US" sz="1700" cap="small" dirty="0"/>
              <a:t>s</a:t>
            </a:r>
            <a:r>
              <a:rPr lang="en-US" sz="1700" cap="small" dirty="0" smtClean="0"/>
              <a:t>tep </a:t>
            </a:r>
            <a:r>
              <a:rPr lang="en-US" sz="1700" cap="small" dirty="0"/>
              <a:t>as a </a:t>
            </a:r>
            <a:r>
              <a:rPr lang="en-US" sz="1700" cap="small" dirty="0" smtClean="0"/>
              <a:t>step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5300662"/>
            <a:ext cx="6024154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– Stairway or ladder provided for break in elevation 19 inches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8800" y="1627257"/>
            <a:ext cx="352744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Ladders </a:t>
            </a:r>
            <a:r>
              <a:rPr lang="en-US" sz="1700" cap="small" dirty="0"/>
              <a:t>– 3 feet a</a:t>
            </a:r>
            <a:r>
              <a:rPr lang="en-US" sz="1700" cap="small" dirty="0" smtClean="0"/>
              <a:t>bove </a:t>
            </a:r>
            <a:r>
              <a:rPr lang="en-US" sz="1700" cap="small" dirty="0"/>
              <a:t>l</a:t>
            </a:r>
            <a:r>
              <a:rPr lang="en-US" sz="1700" cap="small" dirty="0" smtClean="0"/>
              <a:t>anding </a:t>
            </a:r>
            <a:r>
              <a:rPr lang="en-US" sz="1700" cap="small" dirty="0"/>
              <a:t>s</a:t>
            </a:r>
            <a:r>
              <a:rPr lang="en-US" sz="1700" cap="small" dirty="0" smtClean="0"/>
              <a:t>urface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2514600"/>
            <a:ext cx="238392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Ladders – Appropriate </a:t>
            </a:r>
            <a:r>
              <a:rPr lang="en-US" sz="1700" cap="small" dirty="0"/>
              <a:t>u</a:t>
            </a:r>
            <a:r>
              <a:rPr lang="en-US" sz="1700" cap="small" dirty="0" smtClean="0"/>
              <a:t>se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4294257"/>
            <a:ext cx="40755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Training – Ladder </a:t>
            </a:r>
            <a:r>
              <a:rPr lang="en-US" sz="1700" cap="small" dirty="0"/>
              <a:t>&amp; </a:t>
            </a:r>
            <a:r>
              <a:rPr lang="en-US" sz="1700" cap="small" dirty="0" smtClean="0"/>
              <a:t>stairway </a:t>
            </a:r>
            <a:r>
              <a:rPr lang="en-US" sz="1700" cap="small" dirty="0"/>
              <a:t>h</a:t>
            </a:r>
            <a:r>
              <a:rPr lang="en-US" sz="1700" cap="small" dirty="0" smtClean="0"/>
              <a:t>azard </a:t>
            </a:r>
            <a:r>
              <a:rPr lang="en-US" sz="1700" cap="small" dirty="0"/>
              <a:t>t</a:t>
            </a:r>
            <a:r>
              <a:rPr lang="en-US" sz="1700" cap="small" dirty="0" smtClean="0"/>
              <a:t>raining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X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1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Toxic &amp; Hazardous Substanc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653289"/>
              </p:ext>
            </p:extLst>
          </p:nvPr>
        </p:nvGraphicFramePr>
        <p:xfrm>
          <a:off x="841248" y="1527048"/>
          <a:ext cx="7452360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Toxic </a:t>
            </a:r>
            <a:r>
              <a:rPr lang="en-US" sz="3600" dirty="0">
                <a:latin typeface="+mn-lt"/>
              </a:rPr>
              <a:t>&amp; Hazardous </a:t>
            </a:r>
            <a:r>
              <a:rPr lang="en-US" sz="3600" dirty="0" smtClean="0">
                <a:latin typeface="+mn-lt"/>
              </a:rPr>
              <a:t>Substances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/>
              <a:t>[</a:t>
            </a:r>
            <a:r>
              <a:rPr lang="en-US" sz="3600" dirty="0" smtClean="0">
                <a:latin typeface="+mn-lt"/>
              </a:rPr>
              <a:t>1926.1100 – .1152]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1650013"/>
            <a:ext cx="6096000" cy="25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Respirable Crystalline Silica  – Employees engaging in a task on Table 1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3471862"/>
            <a:ext cx="62484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/>
              <a:t>Respirable Crystalline Silica </a:t>
            </a:r>
            <a:r>
              <a:rPr lang="en-US" sz="1700" cap="small" dirty="0" smtClean="0"/>
              <a:t>– Description of the task 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8800" y="2514600"/>
            <a:ext cx="537474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Respirable Crystalline Silica – </a:t>
            </a:r>
            <a:r>
              <a:rPr lang="en-US" sz="1700" cap="small" dirty="0" smtClean="0"/>
              <a:t>Employer shall assess exposure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31359" y="4343400"/>
            <a:ext cx="502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Respirable Crystalline Silica – </a:t>
            </a:r>
            <a:r>
              <a:rPr lang="en-US" sz="1700" cap="small" dirty="0" smtClean="0"/>
              <a:t>Hazardous Communication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5257800"/>
            <a:ext cx="5562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Respirable Crystalline Silica </a:t>
            </a:r>
            <a:r>
              <a:rPr lang="en-US" sz="1700" cap="small" dirty="0" smtClean="0"/>
              <a:t>– Employees covered by training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Z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54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Confined Space in Constru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27770"/>
              </p:ext>
            </p:extLst>
          </p:nvPr>
        </p:nvGraphicFramePr>
        <p:xfrm>
          <a:off x="762000" y="1527048"/>
          <a:ext cx="75316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Confined Space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in Construction </a:t>
            </a:r>
            <a:br>
              <a:rPr lang="en-US" sz="3600" dirty="0">
                <a:latin typeface="+mn-lt"/>
              </a:rPr>
            </a:br>
            <a:r>
              <a:rPr lang="en-US" sz="3600" dirty="0" smtClean="0">
                <a:latin typeface="+mn-lt"/>
              </a:rPr>
              <a:t>[1926.1200 – .</a:t>
            </a:r>
            <a:r>
              <a:rPr lang="en-US" sz="3600" dirty="0" smtClean="0"/>
              <a:t>1212</a:t>
            </a:r>
            <a:r>
              <a:rPr lang="en-US" sz="3600" dirty="0" smtClean="0">
                <a:latin typeface="+mn-lt"/>
              </a:rPr>
              <a:t>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1676400"/>
            <a:ext cx="4267200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Training </a:t>
            </a:r>
            <a:r>
              <a:rPr lang="en-US" sz="1700" cap="small" smtClean="0"/>
              <a:t>– Employer </a:t>
            </a:r>
            <a:r>
              <a:rPr lang="en-US" sz="1700" cap="small" dirty="0"/>
              <a:t>m</a:t>
            </a:r>
            <a:r>
              <a:rPr lang="en-US" sz="1700" cap="small" dirty="0" smtClean="0"/>
              <a:t>ust </a:t>
            </a:r>
            <a:r>
              <a:rPr lang="en-US" sz="1700" cap="small" dirty="0"/>
              <a:t>p</a:t>
            </a:r>
            <a:r>
              <a:rPr lang="en-US" sz="1700" cap="small" dirty="0" smtClean="0"/>
              <a:t>rovide </a:t>
            </a:r>
            <a:r>
              <a:rPr lang="en-US" sz="1700" cap="small" dirty="0"/>
              <a:t>t</a:t>
            </a:r>
            <a:r>
              <a:rPr lang="en-US" sz="1700" cap="small" dirty="0" smtClean="0"/>
              <a:t>raining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3471862"/>
            <a:ext cx="49530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Requirements – Written permit space program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8800" y="2514600"/>
            <a:ext cx="646480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Requirements – Competent person </a:t>
            </a:r>
            <a:r>
              <a:rPr lang="en-US" sz="1700" cap="small" dirty="0"/>
              <a:t>i</a:t>
            </a:r>
            <a:r>
              <a:rPr lang="en-US" sz="1700" cap="small" dirty="0" smtClean="0"/>
              <a:t>dentifies all confined </a:t>
            </a:r>
            <a:r>
              <a:rPr lang="en-US" sz="1700" cap="small" dirty="0"/>
              <a:t>s</a:t>
            </a:r>
            <a:r>
              <a:rPr lang="en-US" sz="1700" cap="small" dirty="0" smtClean="0"/>
              <a:t>paces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5208657"/>
            <a:ext cx="646480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Permit-Required Confined Space Program – Identify and evaluate hazards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AA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28800" y="4294257"/>
            <a:ext cx="61722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Requirements – Internal atmosphere testing prior to entering 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2403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Cranes and Derricks in Constru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444877"/>
              </p:ext>
            </p:extLst>
          </p:nvPr>
        </p:nvGraphicFramePr>
        <p:xfrm>
          <a:off x="990600" y="1527048"/>
          <a:ext cx="7303008" cy="482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Cranes </a:t>
            </a:r>
            <a:r>
              <a:rPr lang="en-US" sz="3600" dirty="0">
                <a:latin typeface="+mn-lt"/>
              </a:rPr>
              <a:t>and Derricks in Construction </a:t>
            </a:r>
            <a:br>
              <a:rPr lang="en-US" sz="3600" dirty="0">
                <a:latin typeface="+mn-lt"/>
              </a:rPr>
            </a:br>
            <a:r>
              <a:rPr lang="en-US" sz="3600" dirty="0" smtClean="0">
                <a:latin typeface="+mn-lt"/>
              </a:rPr>
              <a:t>[1926.1400 – .1442]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3429000"/>
            <a:ext cx="6019800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Inspection – Inspection of equipment at least every 12 months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81199" y="5257800"/>
            <a:ext cx="5562601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Assembly/Disassembly – Manufacturer procedures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904049" y="2514600"/>
            <a:ext cx="60207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Signal Person Qualification – Must meet qualification requirements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4294257"/>
            <a:ext cx="6400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Ground Conditions – No assembling unless ground conditions are firm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05000" y="1600200"/>
            <a:ext cx="46482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Inspections – Visual inspection by competent person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CC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63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General Safety &amp; Health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896358"/>
              </p:ext>
            </p:extLst>
          </p:nvPr>
        </p:nvGraphicFramePr>
        <p:xfrm>
          <a:off x="1066800" y="1524001"/>
          <a:ext cx="7162800" cy="4800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+mn-lt"/>
              </a:rPr>
              <a:t>General Safety &amp; Health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[1926.20 – .35]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895475" y="4389570"/>
            <a:ext cx="59340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Housekeeping – Work area shall be kept clean</a:t>
            </a:r>
            <a:endParaRPr lang="en-US" sz="1700" cap="small" dirty="0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1981200" y="3276600"/>
            <a:ext cx="556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Safety &amp; Health Provisions – Initiate &amp; maintain </a:t>
            </a:r>
            <a:r>
              <a:rPr lang="en-US" sz="1700" cap="small" dirty="0"/>
              <a:t>a</a:t>
            </a:r>
            <a:r>
              <a:rPr lang="en-US" sz="1700" cap="small" dirty="0" smtClean="0"/>
              <a:t>ccident </a:t>
            </a:r>
            <a:r>
              <a:rPr lang="en-US" sz="1700" cap="small" dirty="0"/>
              <a:t>p</a:t>
            </a:r>
            <a:r>
              <a:rPr lang="en-US" sz="1700" cap="small" dirty="0" smtClean="0"/>
              <a:t>revention </a:t>
            </a:r>
            <a:r>
              <a:rPr lang="en-US" sz="1700" cap="small" dirty="0"/>
              <a:t>p</a:t>
            </a:r>
            <a:r>
              <a:rPr lang="en-US" sz="1700" cap="small" dirty="0" smtClean="0"/>
              <a:t>rograms</a:t>
            </a:r>
            <a:endParaRPr lang="en-US" sz="1700" cap="small" dirty="0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981200" y="2590800"/>
            <a:ext cx="6172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General Safety &amp; Health Provision – Inspections </a:t>
            </a:r>
            <a:r>
              <a:rPr lang="en-US" sz="1700" cap="small" dirty="0"/>
              <a:t>by a </a:t>
            </a:r>
            <a:r>
              <a:rPr lang="en-US" sz="1700" cap="small" dirty="0" smtClean="0"/>
              <a:t>competent </a:t>
            </a:r>
            <a:r>
              <a:rPr lang="en-US" sz="1700" cap="small" dirty="0"/>
              <a:t>p</a:t>
            </a:r>
            <a:r>
              <a:rPr lang="en-US" sz="1700" cap="small" dirty="0" smtClean="0"/>
              <a:t>erson</a:t>
            </a:r>
            <a:endParaRPr lang="en-US" sz="1700" cap="small" dirty="0"/>
          </a:p>
        </p:txBody>
      </p:sp>
      <p:sp>
        <p:nvSpPr>
          <p:cNvPr id="17" name="TextBox 16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C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895475" y="5311841"/>
            <a:ext cx="50292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Personal Protective Equipment – Employer responsibility</a:t>
            </a:r>
            <a:endParaRPr lang="en-US" sz="1700" cap="small" dirty="0"/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981200" y="1676400"/>
            <a:ext cx="6324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Safety Training &amp; Education – Recognition &amp; avoidance of unsafe hazards 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3792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Occupational Health &amp; Environmental Control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878577"/>
              </p:ext>
            </p:extLst>
          </p:nvPr>
        </p:nvGraphicFramePr>
        <p:xfrm>
          <a:off x="990600" y="1523999"/>
          <a:ext cx="7086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Occupational </a:t>
            </a:r>
            <a:r>
              <a:rPr lang="en-US" sz="3600" dirty="0">
                <a:latin typeface="+mn-lt"/>
              </a:rPr>
              <a:t>Health &amp; Environmental </a:t>
            </a:r>
            <a:r>
              <a:rPr lang="en-US" sz="3600" dirty="0" smtClean="0">
                <a:latin typeface="+mn-lt"/>
              </a:rPr>
              <a:t>Controls [1926.50 – .66]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Rectangle 5" title="Occupational Health &amp; Environmental Controls"/>
          <p:cNvSpPr>
            <a:spLocks noChangeArrowheads="1"/>
          </p:cNvSpPr>
          <p:nvPr/>
        </p:nvSpPr>
        <p:spPr bwMode="auto">
          <a:xfrm>
            <a:off x="1447800" y="3014663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27225" y="3498195"/>
            <a:ext cx="5464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Lead – include lead in the Hazardous Communication </a:t>
            </a:r>
            <a:r>
              <a:rPr lang="en-US" sz="1700" cap="small" dirty="0"/>
              <a:t>s</a:t>
            </a:r>
            <a:r>
              <a:rPr lang="en-US" sz="1700" cap="small" dirty="0" smtClean="0"/>
              <a:t>tandard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2362200"/>
            <a:ext cx="6149975" cy="34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Medical Service &amp; First Aid – Suitable facilities for quick drenching or flushing of the eyes and body</a:t>
            </a:r>
            <a:endParaRPr lang="en-US" sz="1700" cap="small" dirty="0"/>
          </a:p>
        </p:txBody>
      </p:sp>
      <p:sp>
        <p:nvSpPr>
          <p:cNvPr id="25" name="Rectangle 8" title="Occupational Health &amp; Environmental Controls"/>
          <p:cNvSpPr>
            <a:spLocks noChangeArrowheads="1"/>
          </p:cNvSpPr>
          <p:nvPr/>
        </p:nvSpPr>
        <p:spPr bwMode="auto">
          <a:xfrm>
            <a:off x="1447800" y="2362200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4370457"/>
            <a:ext cx="6477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US" sz="1700" cap="small" dirty="0" smtClean="0"/>
              <a:t>Hazardous Communication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5284857"/>
            <a:ext cx="665422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Lead – Employer make initial medical surveillance to employees</a:t>
            </a:r>
            <a:endParaRPr lang="en-US" sz="1700" cap="small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</a:t>
            </a:r>
            <a:r>
              <a:rPr lang="en-US" sz="3200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905000" y="1676400"/>
            <a:ext cx="6302375" cy="34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/>
              <a:t>Lead – </a:t>
            </a:r>
            <a:r>
              <a:rPr lang="en-US" sz="1700" cap="small" dirty="0" smtClean="0"/>
              <a:t>Determining exposure at or above </a:t>
            </a:r>
            <a:r>
              <a:rPr lang="en-US" sz="1700" cap="small" dirty="0"/>
              <a:t>a</a:t>
            </a:r>
            <a:r>
              <a:rPr lang="en-US" sz="1700" cap="small" dirty="0" smtClean="0"/>
              <a:t>ction levels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04116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Personal Protective &amp; Life Saving Equipme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328116"/>
              </p:ext>
            </p:extLst>
          </p:nvPr>
        </p:nvGraphicFramePr>
        <p:xfrm>
          <a:off x="990600" y="1524000"/>
          <a:ext cx="7086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Personal Protective &amp;  Life Saving Equipment [1926.95 – .107]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1" name="Rectangle 5" title="Personal Protective &amp; Life Saving Equipment"/>
          <p:cNvSpPr>
            <a:spLocks noChangeArrowheads="1"/>
          </p:cNvSpPr>
          <p:nvPr/>
        </p:nvSpPr>
        <p:spPr bwMode="auto">
          <a:xfrm>
            <a:off x="1852985" y="3112532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25" name="Rectangle 8" title="Personal Protective &amp; Life Saving Equipment"/>
          <p:cNvSpPr>
            <a:spLocks noChangeArrowheads="1"/>
          </p:cNvSpPr>
          <p:nvPr/>
        </p:nvSpPr>
        <p:spPr bwMode="auto">
          <a:xfrm>
            <a:off x="1852985" y="2460069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8800" y="1600200"/>
            <a:ext cx="479881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Eye &amp;</a:t>
            </a:r>
            <a:r>
              <a:rPr lang="en-US" sz="1700" cap="small" dirty="0" smtClean="0"/>
              <a:t> </a:t>
            </a:r>
            <a:r>
              <a:rPr lang="en-US" sz="1700" cap="small" dirty="0"/>
              <a:t>Face </a:t>
            </a:r>
            <a:r>
              <a:rPr lang="en-US" sz="1700" cap="small" dirty="0" smtClean="0"/>
              <a:t>Protection – Use of appropriate protection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2514600"/>
            <a:ext cx="331424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Head </a:t>
            </a:r>
            <a:r>
              <a:rPr lang="en-US" sz="1700" cap="small" dirty="0" smtClean="0"/>
              <a:t>Protection – Use of protection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3429000"/>
            <a:ext cx="314246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PPE – </a:t>
            </a:r>
            <a:r>
              <a:rPr lang="en-US" sz="1700" cap="small" dirty="0" smtClean="0"/>
              <a:t>Provided, used </a:t>
            </a:r>
            <a:r>
              <a:rPr lang="en-US" sz="1700" cap="small" dirty="0"/>
              <a:t>&amp; </a:t>
            </a:r>
            <a:r>
              <a:rPr lang="en-US" sz="1700" cap="small" dirty="0" smtClean="0"/>
              <a:t>maintained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5284857"/>
            <a:ext cx="357174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PPE – Employer provides PPE at no cost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828800" y="4343400"/>
            <a:ext cx="516410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Eye </a:t>
            </a:r>
            <a:r>
              <a:rPr lang="en-US" sz="1700" cap="small" dirty="0"/>
              <a:t>&amp; Face Protection – </a:t>
            </a:r>
            <a:r>
              <a:rPr lang="en-US" sz="1700" cap="small" dirty="0" smtClean="0"/>
              <a:t>Side protection for eye protection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07310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Fire Protection &amp; Preven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922955"/>
              </p:ext>
            </p:extLst>
          </p:nvPr>
        </p:nvGraphicFramePr>
        <p:xfrm>
          <a:off x="762000" y="1524000"/>
          <a:ext cx="7568624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752600" y="1600200"/>
            <a:ext cx="650182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Fire Protection – 2A </a:t>
            </a:r>
            <a:r>
              <a:rPr lang="en-US" sz="1700" cap="small" dirty="0"/>
              <a:t>Fire </a:t>
            </a:r>
            <a:r>
              <a:rPr lang="en-US" sz="1700" cap="small" dirty="0" smtClean="0"/>
              <a:t>extinguisher </a:t>
            </a:r>
            <a:r>
              <a:rPr lang="en-US" sz="1700" cap="small" dirty="0"/>
              <a:t>p</a:t>
            </a:r>
            <a:r>
              <a:rPr lang="en-US" sz="1700" cap="small" dirty="0" smtClean="0"/>
              <a:t>rovided </a:t>
            </a:r>
            <a:r>
              <a:rPr lang="en-US" sz="1700" cap="small" dirty="0"/>
              <a:t>per 3000 sqft of b</a:t>
            </a:r>
            <a:r>
              <a:rPr lang="en-US" sz="1700" cap="small" dirty="0" smtClean="0"/>
              <a:t>uilding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752600" y="4267200"/>
            <a:ext cx="683144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Fire Protection – Extinguishers within </a:t>
            </a:r>
            <a:r>
              <a:rPr lang="en-US" sz="1700" cap="small" dirty="0"/>
              <a:t>50ft of 5 gallons of flammable liquids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600" y="3379857"/>
            <a:ext cx="49248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Fire Protection – Inspected periodically and maintained </a:t>
            </a:r>
            <a:endParaRPr lang="en-US" sz="1700" cap="smal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Fire </a:t>
            </a:r>
            <a:r>
              <a:rPr lang="en-US" sz="3600" dirty="0">
                <a:latin typeface="+mn-lt"/>
              </a:rPr>
              <a:t>Protection &amp; </a:t>
            </a:r>
            <a:r>
              <a:rPr lang="en-US" sz="3600" dirty="0" smtClean="0">
                <a:latin typeface="+mn-lt"/>
              </a:rPr>
              <a:t>Prevention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[1926.150 – .159</a:t>
            </a:r>
            <a:r>
              <a:rPr lang="en-US" sz="3600" dirty="0"/>
              <a:t>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F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52600" y="2514600"/>
            <a:ext cx="53423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Fire Protection – Fire extinguisher provided for each floor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752600" y="5208657"/>
            <a:ext cx="449353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Fire Protection – Develop fire protection program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11986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Signs, Signals &amp; Barricad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170921"/>
              </p:ext>
            </p:extLst>
          </p:nvPr>
        </p:nvGraphicFramePr>
        <p:xfrm>
          <a:off x="990600" y="1524000"/>
          <a:ext cx="726382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Signs</a:t>
            </a:r>
            <a:r>
              <a:rPr lang="en-US" sz="3200" dirty="0">
                <a:latin typeface="+mn-lt"/>
              </a:rPr>
              <a:t>, Signals &amp; Barricades </a:t>
            </a:r>
            <a:r>
              <a:rPr lang="en-US" sz="3200" dirty="0" smtClean="0">
                <a:latin typeface="+mn-lt"/>
              </a:rPr>
              <a:t>[1926.200 – .203]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1" name="Rectangle 5" title="Signs, Signals &amp; Barricades"/>
          <p:cNvSpPr>
            <a:spLocks noChangeArrowheads="1"/>
          </p:cNvSpPr>
          <p:nvPr/>
        </p:nvSpPr>
        <p:spPr bwMode="auto">
          <a:xfrm>
            <a:off x="1824446" y="2938463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9298" y="2514600"/>
            <a:ext cx="594310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Accident Prevention Signs – Traffic signs conforming with MUTCD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798723" y="1600200"/>
            <a:ext cx="546553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Accident Prevention Signs – Traffic signs at points of hazard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792057" y="3429000"/>
            <a:ext cx="30311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Signaling – Signaling by Flaggers</a:t>
            </a:r>
            <a:endParaRPr lang="en-US" sz="1700" cap="small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G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94984" y="5208657"/>
            <a:ext cx="536781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Accident Prevention Signs – Signs shall be visible at all times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798723" y="4343400"/>
            <a:ext cx="488787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Accident Prevention Signs – Danger signs shall be used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3674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Materials Handling, Storage, Use &amp; Disposal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414932"/>
              </p:ext>
            </p:extLst>
          </p:nvPr>
        </p:nvGraphicFramePr>
        <p:xfrm>
          <a:off x="914400" y="1524000"/>
          <a:ext cx="734002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4343400"/>
            <a:ext cx="594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Rigging Equipment – Permanent affixed identification on steel chains</a:t>
            </a:r>
            <a:endParaRPr lang="en-US" sz="1700" cap="smal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Materials </a:t>
            </a:r>
            <a:r>
              <a:rPr lang="en-US" sz="3600" dirty="0">
                <a:latin typeface="+mn-lt"/>
              </a:rPr>
              <a:t>Handling,  Storage, Use &amp; Disposal </a:t>
            </a:r>
            <a:br>
              <a:rPr lang="en-US" sz="3600" dirty="0">
                <a:latin typeface="+mn-lt"/>
              </a:rPr>
            </a:br>
            <a:r>
              <a:rPr lang="en-US" sz="3600" dirty="0" smtClean="0">
                <a:latin typeface="+mn-lt"/>
              </a:rPr>
              <a:t>[1926.250 – .252]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5269703"/>
            <a:ext cx="5715000" cy="29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Storage – Aisles &amp; passageways kept clear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54640" y="1600200"/>
            <a:ext cx="2869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Disposal – exterior drop chutes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52053" y="2514600"/>
            <a:ext cx="492974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Rigging </a:t>
            </a:r>
            <a:r>
              <a:rPr lang="en-US" sz="1700" cap="small" dirty="0" smtClean="0"/>
              <a:t>Equipment – Inspection </a:t>
            </a:r>
            <a:r>
              <a:rPr lang="en-US" sz="1700" cap="small" dirty="0"/>
              <a:t>&amp; </a:t>
            </a:r>
            <a:r>
              <a:rPr lang="en-US" sz="1700" cap="small" dirty="0" smtClean="0"/>
              <a:t>removal </a:t>
            </a:r>
            <a:r>
              <a:rPr lang="en-US" sz="1700" cap="small" dirty="0"/>
              <a:t>from </a:t>
            </a:r>
            <a:r>
              <a:rPr lang="en-US" sz="1700" cap="small" dirty="0" smtClean="0"/>
              <a:t>service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3429000"/>
            <a:ext cx="489024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Rigging Equipment – Permanently affixed identification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H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9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Tools: Hand &amp; Pow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0520670"/>
              </p:ext>
            </p:extLst>
          </p:nvPr>
        </p:nvGraphicFramePr>
        <p:xfrm>
          <a:off x="914400" y="1524000"/>
          <a:ext cx="734002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 title="Tools: Hand &amp; Pow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5431764"/>
              </p:ext>
            </p:extLst>
          </p:nvPr>
        </p:nvGraphicFramePr>
        <p:xfrm>
          <a:off x="990600" y="1524000"/>
          <a:ext cx="7391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Tools</a:t>
            </a:r>
            <a:r>
              <a:rPr lang="en-US" sz="3200" dirty="0">
                <a:latin typeface="+mn-lt"/>
              </a:rPr>
              <a:t>: Hand &amp; </a:t>
            </a:r>
            <a:r>
              <a:rPr lang="en-US" sz="3200" dirty="0" smtClean="0">
                <a:latin typeface="+mn-lt"/>
              </a:rPr>
              <a:t>Power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[1926.300 – .307]</a:t>
            </a:r>
            <a:endParaRPr lang="en-US" sz="32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5000" y="5257800"/>
            <a:ext cx="6096000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Woodworking Tools – Meet requirements of ANSI 01.1-1961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905000" y="3471862"/>
            <a:ext cx="56388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Woodworking Tools – Guarding of circular crosscut table saw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824739" y="1600200"/>
            <a:ext cx="457606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Tools </a:t>
            </a:r>
            <a:r>
              <a:rPr lang="en-US" sz="1700" cap="small" dirty="0"/>
              <a:t>d</a:t>
            </a:r>
            <a:r>
              <a:rPr lang="en-US" sz="1700" cap="small" dirty="0" smtClean="0"/>
              <a:t>esigned </a:t>
            </a:r>
            <a:r>
              <a:rPr lang="en-US" sz="1700" cap="small" dirty="0"/>
              <a:t>for g</a:t>
            </a:r>
            <a:r>
              <a:rPr lang="en-US" sz="1700" cap="small" dirty="0" smtClean="0"/>
              <a:t>uards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791496" y="2514600"/>
            <a:ext cx="529510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Woodworking Tools – Guarding </a:t>
            </a:r>
            <a:r>
              <a:rPr lang="en-US" sz="1700" cap="small" dirty="0"/>
              <a:t>of </a:t>
            </a:r>
            <a:r>
              <a:rPr lang="en-US" sz="1700" cap="small" dirty="0" smtClean="0"/>
              <a:t>portable </a:t>
            </a:r>
            <a:r>
              <a:rPr lang="en-US" sz="1700" cap="small" dirty="0"/>
              <a:t>c</a:t>
            </a:r>
            <a:r>
              <a:rPr lang="en-US" sz="1700" cap="small" dirty="0" smtClean="0"/>
              <a:t>ircular </a:t>
            </a:r>
            <a:r>
              <a:rPr lang="en-US" sz="1700" cap="small" dirty="0"/>
              <a:t>s</a:t>
            </a:r>
            <a:r>
              <a:rPr lang="en-US" sz="1700" cap="small" dirty="0" smtClean="0"/>
              <a:t>aws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776050" y="4294257"/>
            <a:ext cx="668215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Woodworking Tools – Circular hand-fed ripsaw shall be guarded by a hood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5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298&quot;&gt;&lt;object type=&quot;3&quot; unique_id=&quot;10299&quot;&gt;&lt;property id=&quot;20148&quot; value=&quot;5&quot;/&gt;&lt;property id=&quot;20300&quot; value=&quot;Slide 1 - &amp;quot;Most Frequently Cited Serious Violations&amp;quot;&quot;/&gt;&lt;property id=&quot;20307&quot; value=&quot;256&quot;/&gt;&lt;/object&gt;&lt;object type=&quot;3&quot; unique_id=&quot;10339&quot;&gt;&lt;property id=&quot;20148&quot; value=&quot;5&quot;/&gt;&lt;property id=&quot;20300&quot; value=&quot;Slide 2 - &amp;quot;Most Frequently Cited Serious Violations in Construction 2015&amp;quot;&quot;/&gt;&lt;property id=&quot;20307&quot; value=&quot;257&quot;/&gt;&lt;/object&gt;&lt;object type=&quot;3&quot; unique_id=&quot;10340&quot;&gt;&lt;property id=&quot;20148&quot; value=&quot;5&quot;/&gt;&lt;property id=&quot;20300&quot; value=&quot;Slide 3 - &amp;quot;General Safety &amp;amp; Health [1926.20 – .35]&amp;quot;&quot;/&gt;&lt;property id=&quot;20307&quot; value=&quot;258&quot;/&gt;&lt;/object&gt;&lt;object type=&quot;3&quot; unique_id=&quot;10402&quot;&gt;&lt;property id=&quot;20148&quot; value=&quot;5&quot;/&gt;&lt;property id=&quot;20300&quot; value=&quot;Slide 4 - &amp;quot;Occupational Health &amp;amp; Environmental Controls [1926.50 – .66]&amp;quot;&quot;/&gt;&lt;property id=&quot;20307&quot; value=&quot;260&quot;/&gt;&lt;/object&gt;&lt;object type=&quot;3&quot; unique_id=&quot;10973&quot;&gt;&lt;property id=&quot;20148&quot; value=&quot;5&quot;/&gt;&lt;property id=&quot;20300&quot; value=&quot;Slide 5 - &amp;quot;Personal Protective &amp;amp;  Life Saving Equipment [1926.95 – .107]&amp;quot;&quot;/&gt;&lt;property id=&quot;20307&quot; value=&quot;278&quot;/&gt;&lt;/object&gt;&lt;object type=&quot;3&quot; unique_id=&quot;10974&quot;&gt;&lt;property id=&quot;20148&quot; value=&quot;5&quot;/&gt;&lt;property id=&quot;20300&quot; value=&quot;Slide 6 - &amp;quot;Fire Protection &amp;amp; Prevention [1926.150 – .159]&amp;quot;&quot;/&gt;&lt;property id=&quot;20307&quot; value=&quot;261&quot;/&gt;&lt;/object&gt;&lt;object type=&quot;3&quot; unique_id=&quot;10975&quot;&gt;&lt;property id=&quot;20148&quot; value=&quot;5&quot;/&gt;&lt;property id=&quot;20300&quot; value=&quot;Slide 7 - &amp;quot;Signs, Signals &amp;amp; Barricades [1926.200 – .203]&amp;quot;&quot;/&gt;&lt;property id=&quot;20307&quot; value=&quot;262&quot;/&gt;&lt;/object&gt;&lt;object type=&quot;3&quot; unique_id=&quot;10976&quot;&gt;&lt;property id=&quot;20148&quot; value=&quot;5&quot;/&gt;&lt;property id=&quot;20300&quot; value=&quot;Slide 8 - &amp;quot;Materials Handling,  Storage, Use &amp;amp; Disposal &amp;#x0D;&amp;#x0A;[1926.250 – .252]&amp;quot;&quot;/&gt;&lt;property id=&quot;20307&quot; value=&quot;263&quot;/&gt;&lt;/object&gt;&lt;object type=&quot;3&quot; unique_id=&quot;10977&quot;&gt;&lt;property id=&quot;20148&quot; value=&quot;5&quot;/&gt;&lt;property id=&quot;20300&quot; value=&quot;Slide 9 - &amp;quot;Tools: Hand &amp;amp; Power [1926.300 – .307]&amp;quot;&quot;/&gt;&lt;property id=&quot;20307&quot; value=&quot;264&quot;/&gt;&lt;/object&gt;&lt;object type=&quot;3&quot; unique_id=&quot;10978&quot;&gt;&lt;property id=&quot;20148&quot; value=&quot;5&quot;/&gt;&lt;property id=&quot;20300&quot; value=&quot;Slide 10 - &amp;quot;Welding &amp;amp; Cutting [1926.350 -.354]&amp;quot;&quot;/&gt;&lt;property id=&quot;20307&quot; value=&quot;265&quot;/&gt;&lt;/object&gt;&lt;object type=&quot;3&quot; unique_id=&quot;10979&quot;&gt;&lt;property id=&quot;20148&quot; value=&quot;5&quot;/&gt;&lt;property id=&quot;20300&quot; value=&quot;Slide 11 - &amp;quot;Electrical [1926.400 – .449]&amp;quot;&quot;/&gt;&lt;property id=&quot;20307&quot; value=&quot;266&quot;/&gt;&lt;/object&gt;&lt;object type=&quot;3&quot; unique_id=&quot;10980&quot;&gt;&lt;property id=&quot;20148&quot; value=&quot;5&quot;/&gt;&lt;property id=&quot;20300&quot; value=&quot;Slide 12 - &amp;quot;Scaffolds [1926.450 – .454]&amp;quot;&quot;/&gt;&lt;property id=&quot;20307&quot; value=&quot;267&quot;/&gt;&lt;/object&gt;&lt;object type=&quot;3&quot; unique_id=&quot;10981&quot;&gt;&lt;property id=&quot;20148&quot; value=&quot;5&quot;/&gt;&lt;property id=&quot;20300&quot; value=&quot;Slide 13 - &amp;quot;Fall Protection [1926.500 – .503]&amp;quot;&quot;/&gt;&lt;property id=&quot;20307&quot; value=&quot;268&quot;/&gt;&lt;/object&gt;&lt;object type=&quot;3&quot; unique_id=&quot;10982&quot;&gt;&lt;property id=&quot;20148&quot; value=&quot;5&quot;/&gt;&lt;property id=&quot;20300&quot; value=&quot;Slide 14 - &amp;quot;Helicopters, Hoists, Elevators, and Conveyors [1926.550 – .556]&amp;quot;&quot;/&gt;&lt;property id=&quot;20307&quot; value=&quot;269&quot;/&gt;&lt;/object&gt;&lt;object type=&quot;3&quot; unique_id=&quot;10983&quot;&gt;&lt;property id=&quot;20148&quot; value=&quot;5&quot;/&gt;&lt;property id=&quot;20300&quot; value=&quot;Slide 15 - &amp;quot;Motor Vehicles, Mechanized Equipment, &amp;amp; Marine Operations [1926.600 – .606]&amp;quot;&quot;/&gt;&lt;property id=&quot;20307&quot; value=&quot;270&quot;/&gt;&lt;/object&gt;&lt;object type=&quot;3&quot; unique_id=&quot;10985&quot;&gt;&lt;property id=&quot;20148&quot; value=&quot;5&quot;/&gt;&lt;property id=&quot;20300&quot; value=&quot;Slide 17 - &amp;quot;Concrete &amp;amp; Masonry Construction&amp;#x0D;&amp;#x0A;[1926.700 – .706]&amp;quot;&quot;/&gt;&lt;property id=&quot;20307&quot; value=&quot;272&quot;/&gt;&lt;/object&gt;&lt;object type=&quot;3&quot; unique_id=&quot;10986&quot;&gt;&lt;property id=&quot;20148&quot; value=&quot;5&quot;/&gt;&lt;property id=&quot;20300&quot; value=&quot;Slide 18 - &amp;quot;Underground Construction, Caissons, Cofferdams, and Compressed Air [1926.800  – .804]&amp;quot;&quot;/&gt;&lt;property id=&quot;20307&quot; value=&quot;273&quot;/&gt;&lt;/object&gt;&lt;object type=&quot;3&quot; unique_id=&quot;10987&quot;&gt;&lt;property id=&quot;20148&quot; value=&quot;5&quot;/&gt;&lt;property id=&quot;20300&quot; value=&quot;Slide 20 - &amp;quot;Demolition [1926.850 – .860]&amp;quot;&quot;/&gt;&lt;property id=&quot;20307&quot; value=&quot;274&quot;/&gt;&lt;/object&gt;&lt;object type=&quot;3&quot; unique_id=&quot;10988&quot;&gt;&lt;property id=&quot;20148&quot; value=&quot;5&quot;/&gt;&lt;property id=&quot;20300&quot; value=&quot;Slide 23 - &amp;quot;Stairways and Ladders [1926.1050 – .1060]&amp;quot;&quot;/&gt;&lt;property id=&quot;20307&quot; value=&quot;275&quot;/&gt;&lt;/object&gt;&lt;object type=&quot;3&quot; unique_id=&quot;10989&quot;&gt;&lt;property id=&quot;20148&quot; value=&quot;5&quot;/&gt;&lt;property id=&quot;20300&quot; value=&quot;Slide 24 - &amp;quot;Toxic &amp;amp; Hazardous Substances [1926.1100 – .1152]&amp;quot;&quot;/&gt;&lt;property id=&quot;20307&quot; value=&quot;276&quot;/&gt;&lt;/object&gt;&lt;object type=&quot;3&quot; unique_id=&quot;10990&quot;&gt;&lt;property id=&quot;20148&quot; value=&quot;5&quot;/&gt;&lt;property id=&quot;20300&quot; value=&quot;Slide 25 - &amp;quot;Cranes and Derricks in Construction &amp;#x0D;&amp;#x0A;[1926.1400 – .1442]&amp;quot;&quot;/&gt;&lt;property id=&quot;20307&quot; value=&quot;277&quot;/&gt;&lt;/object&gt;&lt;object type=&quot;3&quot; unique_id=&quot;11353&quot;&gt;&lt;property id=&quot;20148&quot; value=&quot;5&quot;/&gt;&lt;property id=&quot;20300&quot; value=&quot;Slide 21 - &amp;quot;Power Transmission and Distribution  [1926.950 – .968]&amp;quot;&quot;/&gt;&lt;property id=&quot;20307&quot; value=&quot;280&quot;/&gt;&lt;/object&gt;&lt;object type=&quot;3&quot; unique_id=&quot;11354&quot;&gt;&lt;property id=&quot;20148&quot; value=&quot;5&quot;/&gt;&lt;property id=&quot;20300&quot; value=&quot;Slide 22 - &amp;quot;&amp;#x0D;&amp;#x0A;&amp;quot;&quot;/&gt;&lt;property id=&quot;20307&quot; value=&quot;281&quot;/&gt;&lt;/object&gt;&lt;object type=&quot;3&quot; unique_id=&quot;11544&quot;&gt;&lt;property id=&quot;20148&quot; value=&quot;5&quot;/&gt;&lt;property id=&quot;20300&quot; value=&quot;Slide 16 - &amp;quot;Excavations [1926.650 – .652]&amp;quot;&quot;/&gt;&lt;property id=&quot;20307&quot; value=&quot;282&quot;/&gt;&lt;/object&gt;&lt;object type=&quot;3&quot; unique_id=&quot;12005&quot;&gt;&lt;property id=&quot;20148&quot; value=&quot;5&quot;/&gt;&lt;property id=&quot;20300&quot; value=&quot;Slide 19 - &amp;quot;Steel Erection [1926.750  – .761]&amp;quot;&quot;/&gt;&lt;property id=&quot;20307&quot; value=&quot;283&quot;/&gt;&lt;/object&gt;&lt;/object&gt;&lt;object type=&quot;8&quot; unique_id=&quot;1030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16733</TotalTime>
  <Words>1382</Words>
  <Application>Microsoft Office PowerPoint</Application>
  <PresentationFormat>On-screen Show (4:3)</PresentationFormat>
  <Paragraphs>215</Paragraphs>
  <Slides>27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Adjacency</vt:lpstr>
      <vt:lpstr>Most Frequently Cited Serious Violations</vt:lpstr>
      <vt:lpstr>Most Frequently Cited Serious Violations in Construction 2019</vt:lpstr>
      <vt:lpstr>General Safety &amp; Health [1926.20 – .35]</vt:lpstr>
      <vt:lpstr>Occupational Health &amp; Environmental Controls [1926.50 – .66]</vt:lpstr>
      <vt:lpstr>Personal Protective &amp;  Life Saving Equipment [1926.95 – .107]</vt:lpstr>
      <vt:lpstr>Fire Protection &amp; Prevention [1926.150 – .159]</vt:lpstr>
      <vt:lpstr>Signs, Signals &amp; Barricades [1926.200 – .203]</vt:lpstr>
      <vt:lpstr>Materials Handling,  Storage, Use &amp; Disposal  [1926.250 – .252]</vt:lpstr>
      <vt:lpstr>Tools: Hand &amp; Power [1926.300 – .307]</vt:lpstr>
      <vt:lpstr>Welding &amp; Cutting [1926.350 -.354]</vt:lpstr>
      <vt:lpstr>Electrical [1926.400 – .449]</vt:lpstr>
      <vt:lpstr>Scaffolds [1926.450 – .454]</vt:lpstr>
      <vt:lpstr>Fall Protection [1926.500 – .503]</vt:lpstr>
      <vt:lpstr>Helicopters, Hoists, Elevators, and Conveyors [1926.550 – .556]</vt:lpstr>
      <vt:lpstr>Motor Vehicles, Mechanized Equipment, &amp; Marine Operations [1926.600 – .606]</vt:lpstr>
      <vt:lpstr>Excavations [1926.650 – .652]</vt:lpstr>
      <vt:lpstr>Concrete &amp; Masonry Construction [1926.700 – .706]</vt:lpstr>
      <vt:lpstr>Steel Erection [1926.750  – .761]</vt:lpstr>
      <vt:lpstr>Underground Construction, Caissons, Cofferdams, and Compressed Air [1926.800  – .804]</vt:lpstr>
      <vt:lpstr>Demolition [1926.850 – .860]</vt:lpstr>
      <vt:lpstr>Blasting and the use of Explosives [1926.900  – .914]</vt:lpstr>
      <vt:lpstr>Power Transmission and Distribution [1926.950 – .968]</vt:lpstr>
      <vt:lpstr> </vt:lpstr>
      <vt:lpstr>Stairways and Ladders [1926.1050 – .1060]</vt:lpstr>
      <vt:lpstr>Toxic &amp; Hazardous Substances [1926.1100 – .1152]</vt:lpstr>
      <vt:lpstr>Confined Space in Construction  [1926.1200 – .1212]</vt:lpstr>
      <vt:lpstr>Cranes and Derricks in Construction  [1926.1400 – .1442]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Most Frequently Cited - Construction - FY 2019</dc:title>
  <dc:creator>Burke, Kimberly - OSHA</dc:creator>
  <cp:lastModifiedBy>Powell, John W - OSHA CTR</cp:lastModifiedBy>
  <cp:revision>449</cp:revision>
  <dcterms:created xsi:type="dcterms:W3CDTF">2013-06-05T16:36:57Z</dcterms:created>
  <dcterms:modified xsi:type="dcterms:W3CDTF">2019-12-17T20:52:44Z</dcterms:modified>
</cp:coreProperties>
</file>