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60" r:id="rId4"/>
    <p:sldId id="27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9" r:id="rId20"/>
    <p:sldId id="275" r:id="rId21"/>
  </p:sldIdLst>
  <p:sldSz cx="9144000" cy="6858000" type="screen4x3"/>
  <p:notesSz cx="7315200" cy="96012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CD9"/>
    <a:srgbClr val="00000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848" autoAdjust="0"/>
    <p:restoredTop sz="94651" autoAdjust="0"/>
  </p:normalViewPr>
  <p:slideViewPr>
    <p:cSldViewPr>
      <p:cViewPr varScale="1">
        <p:scale>
          <a:sx n="100" d="100"/>
          <a:sy n="100" d="100"/>
        </p:scale>
        <p:origin x="5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-3156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Koppari\Work%20Folders\Working\MFC\MFC_FY19\Charts_GI_FY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Koppari\Work%20Folders\Working\MFC\MFC_FY19\Charts_GI_FY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solidFill>
                <a:srgbClr val="0070C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'Overall (2)'!$A$1:$B$10</c:f>
              <c:multiLvlStrCache>
                <c:ptCount val="10"/>
                <c:lvl>
                  <c:pt idx="0">
                    <c:v>.28(b)(1)(i)</c:v>
                  </c:pt>
                  <c:pt idx="1">
                    <c:v>.134(c)(1)</c:v>
                  </c:pt>
                  <c:pt idx="2">
                    <c:v>.178(I)(1)(i)</c:v>
                  </c:pt>
                  <c:pt idx="3">
                    <c:v>.212(a)(3)(ii)</c:v>
                  </c:pt>
                  <c:pt idx="4">
                    <c:v>.1200(g)(8)</c:v>
                  </c:pt>
                  <c:pt idx="5">
                    <c:v>.134(e)(1)</c:v>
                  </c:pt>
                  <c:pt idx="6">
                    <c:v>.147(c)(4)(i)</c:v>
                  </c:pt>
                  <c:pt idx="7">
                    <c:v>.1200(h)(1)</c:v>
                  </c:pt>
                  <c:pt idx="8">
                    <c:v>.212(a)(1)</c:v>
                  </c:pt>
                  <c:pt idx="9">
                    <c:v>.1200(e)(1)</c:v>
                  </c:pt>
                </c:lvl>
                <c:lvl>
                  <c:pt idx="0">
                    <c:v>D</c:v>
                  </c:pt>
                  <c:pt idx="1">
                    <c:v>I</c:v>
                  </c:pt>
                  <c:pt idx="2">
                    <c:v>N</c:v>
                  </c:pt>
                  <c:pt idx="3">
                    <c:v>O</c:v>
                  </c:pt>
                  <c:pt idx="4">
                    <c:v>Z</c:v>
                  </c:pt>
                  <c:pt idx="5">
                    <c:v>I</c:v>
                  </c:pt>
                  <c:pt idx="6">
                    <c:v>J</c:v>
                  </c:pt>
                  <c:pt idx="7">
                    <c:v>Z</c:v>
                  </c:pt>
                  <c:pt idx="8">
                    <c:v>O</c:v>
                  </c:pt>
                  <c:pt idx="9">
                    <c:v>Z </c:v>
                  </c:pt>
                </c:lvl>
              </c:multiLvlStrCache>
            </c:multiLvlStrRef>
          </c:cat>
          <c:val>
            <c:numRef>
              <c:f>'Overall (2)'!$C$1:$C$10</c:f>
              <c:numCache>
                <c:formatCode>General</c:formatCode>
                <c:ptCount val="10"/>
                <c:pt idx="0">
                  <c:v>408</c:v>
                </c:pt>
                <c:pt idx="1">
                  <c:v>419</c:v>
                </c:pt>
                <c:pt idx="2">
                  <c:v>447</c:v>
                </c:pt>
                <c:pt idx="3">
                  <c:v>458</c:v>
                </c:pt>
                <c:pt idx="4">
                  <c:v>468</c:v>
                </c:pt>
                <c:pt idx="5">
                  <c:v>518</c:v>
                </c:pt>
                <c:pt idx="6">
                  <c:v>556</c:v>
                </c:pt>
                <c:pt idx="7" formatCode="#,##0">
                  <c:v>1085</c:v>
                </c:pt>
                <c:pt idx="8" formatCode="#,##0">
                  <c:v>1280</c:v>
                </c:pt>
                <c:pt idx="9" formatCode="#,##0">
                  <c:v>1388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EA-4106-8BD8-0617AF52A071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'Overall (2)'!$A$1:$B$10</c:f>
              <c:multiLvlStrCache>
                <c:ptCount val="10"/>
                <c:lvl>
                  <c:pt idx="0">
                    <c:v>.28(b)(1)(i)</c:v>
                  </c:pt>
                  <c:pt idx="1">
                    <c:v>.134(c)(1)</c:v>
                  </c:pt>
                  <c:pt idx="2">
                    <c:v>.178(I)(1)(i)</c:v>
                  </c:pt>
                  <c:pt idx="3">
                    <c:v>.212(a)(3)(ii)</c:v>
                  </c:pt>
                  <c:pt idx="4">
                    <c:v>.1200(g)(8)</c:v>
                  </c:pt>
                  <c:pt idx="5">
                    <c:v>.134(e)(1)</c:v>
                  </c:pt>
                  <c:pt idx="6">
                    <c:v>.147(c)(4)(i)</c:v>
                  </c:pt>
                  <c:pt idx="7">
                    <c:v>.1200(h)(1)</c:v>
                  </c:pt>
                  <c:pt idx="8">
                    <c:v>.212(a)(1)</c:v>
                  </c:pt>
                  <c:pt idx="9">
                    <c:v>.1200(e)(1)</c:v>
                  </c:pt>
                </c:lvl>
                <c:lvl>
                  <c:pt idx="0">
                    <c:v>D</c:v>
                  </c:pt>
                  <c:pt idx="1">
                    <c:v>I</c:v>
                  </c:pt>
                  <c:pt idx="2">
                    <c:v>N</c:v>
                  </c:pt>
                  <c:pt idx="3">
                    <c:v>O</c:v>
                  </c:pt>
                  <c:pt idx="4">
                    <c:v>Z</c:v>
                  </c:pt>
                  <c:pt idx="5">
                    <c:v>I</c:v>
                  </c:pt>
                  <c:pt idx="6">
                    <c:v>J</c:v>
                  </c:pt>
                  <c:pt idx="7">
                    <c:v>Z</c:v>
                  </c:pt>
                  <c:pt idx="8">
                    <c:v>O</c:v>
                  </c:pt>
                  <c:pt idx="9">
                    <c:v>Z </c:v>
                  </c:pt>
                </c:lvl>
              </c:multiLvlStrCache>
            </c:multiLvlStrRef>
          </c:cat>
          <c:val>
            <c:numRef>
              <c:f>Overall!$D$1:$D$10</c:f>
              <c:numCache>
                <c:formatCode>General</c:formatCode>
                <c:ptCount val="10"/>
              </c:numCache>
            </c:numRef>
          </c:val>
          <c:extLst>
            <c:ext xmlns:c16="http://schemas.microsoft.com/office/drawing/2014/chart" uri="{C3380CC4-5D6E-409C-BE32-E72D297353CC}">
              <c16:uniqueId val="{00000001-4EEA-4106-8BD8-0617AF52A07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64757360"/>
        <c:axId val="464759000"/>
      </c:barChart>
      <c:catAx>
        <c:axId val="4647573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4759000"/>
        <c:crosses val="autoZero"/>
        <c:auto val="1"/>
        <c:lblAlgn val="ctr"/>
        <c:lblOffset val="100"/>
        <c:noMultiLvlLbl val="0"/>
      </c:catAx>
      <c:valAx>
        <c:axId val="46475900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64757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L'!$A$1:$A$5</c:f>
              <c:strCache>
                <c:ptCount val="5"/>
                <c:pt idx="0">
                  <c:v>157(g)(2)</c:v>
                </c:pt>
                <c:pt idx="1">
                  <c:v>157(g)(1)</c:v>
                </c:pt>
                <c:pt idx="2">
                  <c:v>157(e)(2)</c:v>
                </c:pt>
                <c:pt idx="3">
                  <c:v>157(e)(3)</c:v>
                </c:pt>
                <c:pt idx="4">
                  <c:v>157(c)(1)</c:v>
                </c:pt>
              </c:strCache>
            </c:strRef>
          </c:cat>
          <c:val>
            <c:numRef>
              <c:f>'Subpart L'!$B$1:$B$5</c:f>
              <c:numCache>
                <c:formatCode>General</c:formatCode>
                <c:ptCount val="5"/>
                <c:pt idx="0">
                  <c:v>82</c:v>
                </c:pt>
                <c:pt idx="1">
                  <c:v>88</c:v>
                </c:pt>
                <c:pt idx="2">
                  <c:v>118</c:v>
                </c:pt>
                <c:pt idx="3">
                  <c:v>120</c:v>
                </c:pt>
                <c:pt idx="4">
                  <c:v>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92-4666-A75F-B94EEB87C1E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959104"/>
        <c:axId val="72970240"/>
      </c:barChart>
      <c:catAx>
        <c:axId val="7295910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970240"/>
        <c:crosses val="autoZero"/>
        <c:auto val="1"/>
        <c:lblAlgn val="ctr"/>
        <c:lblOffset val="100"/>
        <c:noMultiLvlLbl val="0"/>
      </c:catAx>
      <c:valAx>
        <c:axId val="729702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9591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M'!$A$1:$A$2</c:f>
              <c:strCache>
                <c:ptCount val="2"/>
                <c:pt idx="0">
                  <c:v>169(b)(3)(iv)</c:v>
                </c:pt>
                <c:pt idx="1">
                  <c:v>169(b)(3)(i)</c:v>
                </c:pt>
              </c:strCache>
            </c:strRef>
          </c:cat>
          <c:val>
            <c:numRef>
              <c:f>'Subpart M'!$B$1:$B$2</c:f>
              <c:numCache>
                <c:formatCode>General</c:formatCode>
                <c:ptCount val="2"/>
                <c:pt idx="0">
                  <c:v>2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6E-4AF1-BFF9-5B6B5928AB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2679424"/>
        <c:axId val="72680960"/>
      </c:barChart>
      <c:catAx>
        <c:axId val="7267942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680960"/>
        <c:crosses val="autoZero"/>
        <c:auto val="1"/>
        <c:lblAlgn val="ctr"/>
        <c:lblOffset val="100"/>
        <c:noMultiLvlLbl val="0"/>
      </c:catAx>
      <c:valAx>
        <c:axId val="726809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6794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N'!$A$1:$A$5</c:f>
              <c:strCache>
                <c:ptCount val="5"/>
                <c:pt idx="0">
                  <c:v>178(I)(1)(ii)</c:v>
                </c:pt>
                <c:pt idx="1">
                  <c:v>178(p)(1)</c:v>
                </c:pt>
                <c:pt idx="2">
                  <c:v>178(I)(6)</c:v>
                </c:pt>
                <c:pt idx="3">
                  <c:v>178(l)(4)(iii)</c:v>
                </c:pt>
                <c:pt idx="4">
                  <c:v>178(l)(1)(i)</c:v>
                </c:pt>
              </c:strCache>
            </c:strRef>
          </c:cat>
          <c:val>
            <c:numRef>
              <c:f>'Subpart N'!$B$1:$B$5</c:f>
              <c:numCache>
                <c:formatCode>General</c:formatCode>
                <c:ptCount val="5"/>
                <c:pt idx="0">
                  <c:v>169</c:v>
                </c:pt>
                <c:pt idx="1">
                  <c:v>199</c:v>
                </c:pt>
                <c:pt idx="2">
                  <c:v>237</c:v>
                </c:pt>
                <c:pt idx="3">
                  <c:v>272</c:v>
                </c:pt>
                <c:pt idx="4">
                  <c:v>447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34-40FD-BB36-1315581A6F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733056"/>
        <c:axId val="72735744"/>
      </c:barChart>
      <c:catAx>
        <c:axId val="7273305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735744"/>
        <c:crosses val="autoZero"/>
        <c:auto val="1"/>
        <c:lblAlgn val="ctr"/>
        <c:lblOffset val="100"/>
        <c:noMultiLvlLbl val="0"/>
      </c:catAx>
      <c:valAx>
        <c:axId val="727357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7330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O'!$A$1:$A$5</c:f>
              <c:strCache>
                <c:ptCount val="5"/>
                <c:pt idx="0">
                  <c:v>219(f)(3)</c:v>
                </c:pt>
                <c:pt idx="1">
                  <c:v>215(a)(4)</c:v>
                </c:pt>
                <c:pt idx="2">
                  <c:v>215(b)(9)</c:v>
                </c:pt>
                <c:pt idx="3">
                  <c:v>212(a)(3)(ii)</c:v>
                </c:pt>
                <c:pt idx="4">
                  <c:v>212(a)(1)</c:v>
                </c:pt>
              </c:strCache>
            </c:strRef>
          </c:cat>
          <c:val>
            <c:numRef>
              <c:f>'Subpart O'!$B$1:$B$5</c:f>
              <c:numCache>
                <c:formatCode>General</c:formatCode>
                <c:ptCount val="5"/>
                <c:pt idx="0">
                  <c:v>171</c:v>
                </c:pt>
                <c:pt idx="1">
                  <c:v>191</c:v>
                </c:pt>
                <c:pt idx="2">
                  <c:v>260</c:v>
                </c:pt>
                <c:pt idx="3">
                  <c:v>458</c:v>
                </c:pt>
                <c:pt idx="4">
                  <c:v>1280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23-4DFF-AEF7-314D048B12B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752512"/>
        <c:axId val="72782976"/>
      </c:barChart>
      <c:catAx>
        <c:axId val="7275251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782976"/>
        <c:crosses val="autoZero"/>
        <c:auto val="1"/>
        <c:lblAlgn val="ctr"/>
        <c:lblOffset val="100"/>
        <c:noMultiLvlLbl val="0"/>
      </c:catAx>
      <c:valAx>
        <c:axId val="727829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7525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P'!$A$1:$A$5</c:f>
              <c:strCache>
                <c:ptCount val="5"/>
                <c:pt idx="0">
                  <c:v>243(b)(2)</c:v>
                </c:pt>
                <c:pt idx="1">
                  <c:v>243(c)(3)</c:v>
                </c:pt>
                <c:pt idx="2">
                  <c:v>242(a)</c:v>
                </c:pt>
                <c:pt idx="3">
                  <c:v>243(c)(1)</c:v>
                </c:pt>
                <c:pt idx="4">
                  <c:v>242(b)</c:v>
                </c:pt>
              </c:strCache>
            </c:strRef>
          </c:cat>
          <c:val>
            <c:numRef>
              <c:f>'Subpart P'!$B$1:$B$5</c:f>
              <c:numCache>
                <c:formatCode>General</c:formatCode>
                <c:ptCount val="5"/>
                <c:pt idx="0">
                  <c:v>8</c:v>
                </c:pt>
                <c:pt idx="1">
                  <c:v>18</c:v>
                </c:pt>
                <c:pt idx="2">
                  <c:v>18</c:v>
                </c:pt>
                <c:pt idx="3">
                  <c:v>22</c:v>
                </c:pt>
                <c:pt idx="4">
                  <c:v>208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6B-4C3F-AD7E-3177D4683FA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454144"/>
        <c:axId val="72456832"/>
      </c:barChart>
      <c:catAx>
        <c:axId val="7245414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456832"/>
        <c:crosses val="autoZero"/>
        <c:auto val="1"/>
        <c:lblAlgn val="ctr"/>
        <c:lblOffset val="100"/>
        <c:noMultiLvlLbl val="0"/>
      </c:catAx>
      <c:valAx>
        <c:axId val="724568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4541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Q'!$A$1:$A$5</c:f>
              <c:strCache>
                <c:ptCount val="5"/>
                <c:pt idx="0">
                  <c:v>253(b)(2)(iv)</c:v>
                </c:pt>
                <c:pt idx="1">
                  <c:v>253(b)(2)(ii)</c:v>
                </c:pt>
                <c:pt idx="2">
                  <c:v>253(b)(4)(i)</c:v>
                </c:pt>
                <c:pt idx="3">
                  <c:v>252(b)(2)(iii)</c:v>
                </c:pt>
                <c:pt idx="4">
                  <c:v>253(b)(4)(iii)</c:v>
                </c:pt>
              </c:strCache>
            </c:strRef>
          </c:cat>
          <c:val>
            <c:numRef>
              <c:f>'Subpart Q'!$B$1:$B$5</c:f>
              <c:numCache>
                <c:formatCode>General</c:formatCode>
                <c:ptCount val="5"/>
                <c:pt idx="0">
                  <c:v>23</c:v>
                </c:pt>
                <c:pt idx="1">
                  <c:v>36</c:v>
                </c:pt>
                <c:pt idx="2">
                  <c:v>40</c:v>
                </c:pt>
                <c:pt idx="3">
                  <c:v>49</c:v>
                </c:pt>
                <c:pt idx="4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9C-4FF9-87C1-A472DB44025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895488"/>
        <c:axId val="72909568"/>
      </c:barChart>
      <c:catAx>
        <c:axId val="7289548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909568"/>
        <c:crosses val="autoZero"/>
        <c:auto val="1"/>
        <c:lblAlgn val="ctr"/>
        <c:lblOffset val="100"/>
        <c:noMultiLvlLbl val="0"/>
      </c:catAx>
      <c:valAx>
        <c:axId val="729095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8954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R'!$A$1:$A$5</c:f>
              <c:strCache>
                <c:ptCount val="5"/>
                <c:pt idx="0">
                  <c:v>272(g)(1)(iii)</c:v>
                </c:pt>
                <c:pt idx="1">
                  <c:v>272(j)(1)</c:v>
                </c:pt>
                <c:pt idx="2">
                  <c:v>265(c)(18)(i)</c:v>
                </c:pt>
                <c:pt idx="3">
                  <c:v>272(g)(1)(ii)</c:v>
                </c:pt>
                <c:pt idx="4">
                  <c:v>272(g)(1)(i)</c:v>
                </c:pt>
              </c:strCache>
            </c:strRef>
          </c:cat>
          <c:val>
            <c:numRef>
              <c:f>'Subpart R'!$B$1:$B$5</c:f>
              <c:numCache>
                <c:formatCode>General</c:formatCode>
                <c:ptCount val="5"/>
                <c:pt idx="0">
                  <c:v>8</c:v>
                </c:pt>
                <c:pt idx="1">
                  <c:v>9</c:v>
                </c:pt>
                <c:pt idx="2">
                  <c:v>9</c:v>
                </c:pt>
                <c:pt idx="3">
                  <c:v>13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5E-4F4D-94C7-512B2C741CE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916352"/>
        <c:axId val="73296128"/>
      </c:barChart>
      <c:catAx>
        <c:axId val="7291635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3296128"/>
        <c:crosses val="autoZero"/>
        <c:auto val="1"/>
        <c:lblAlgn val="ctr"/>
        <c:lblOffset val="100"/>
        <c:noMultiLvlLbl val="0"/>
      </c:catAx>
      <c:valAx>
        <c:axId val="732961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9163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S'!$A$1:$A$5</c:f>
              <c:strCache>
                <c:ptCount val="5"/>
                <c:pt idx="0">
                  <c:v>303(g)(1)</c:v>
                </c:pt>
                <c:pt idx="1">
                  <c:v>305(b)(1)(ii)</c:v>
                </c:pt>
                <c:pt idx="2">
                  <c:v>305(g)(2)(iii)</c:v>
                </c:pt>
                <c:pt idx="3">
                  <c:v>305(g)(1)(iv)(A)</c:v>
                </c:pt>
                <c:pt idx="4">
                  <c:v>303(b)(2)</c:v>
                </c:pt>
              </c:strCache>
            </c:strRef>
          </c:cat>
          <c:val>
            <c:numRef>
              <c:f>'Subpart S'!$B$1:$B$5</c:f>
              <c:numCache>
                <c:formatCode>General</c:formatCode>
                <c:ptCount val="5"/>
                <c:pt idx="0">
                  <c:v>153</c:v>
                </c:pt>
                <c:pt idx="1">
                  <c:v>195</c:v>
                </c:pt>
                <c:pt idx="2">
                  <c:v>198</c:v>
                </c:pt>
                <c:pt idx="3">
                  <c:v>246</c:v>
                </c:pt>
                <c:pt idx="4">
                  <c:v>350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CE-4A1C-8628-FAE24140D70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3332224"/>
        <c:axId val="109777280"/>
      </c:barChart>
      <c:catAx>
        <c:axId val="7333222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9777280"/>
        <c:crosses val="autoZero"/>
        <c:auto val="1"/>
        <c:lblAlgn val="ctr"/>
        <c:lblOffset val="100"/>
        <c:noMultiLvlLbl val="0"/>
      </c:catAx>
      <c:valAx>
        <c:axId val="109777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33322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T'!$A$1:$A$5</c:f>
              <c:strCache>
                <c:ptCount val="5"/>
                <c:pt idx="0">
                  <c:v>410(a)(1)</c:v>
                </c:pt>
                <c:pt idx="1">
                  <c:v>424(c)(2)</c:v>
                </c:pt>
                <c:pt idx="2">
                  <c:v>421(d)(9)</c:v>
                </c:pt>
                <c:pt idx="3">
                  <c:v>420(a)</c:v>
                </c:pt>
                <c:pt idx="4">
                  <c:v>410(a)(3)</c:v>
                </c:pt>
              </c:strCache>
            </c:strRef>
          </c:cat>
          <c:val>
            <c:numRef>
              <c:f>'Subpart T'!$B$1:$B$5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D8-4C15-B524-470A20615C5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9863680"/>
        <c:axId val="109865216"/>
      </c:barChart>
      <c:catAx>
        <c:axId val="10986368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9865216"/>
        <c:crosses val="autoZero"/>
        <c:auto val="1"/>
        <c:lblAlgn val="ctr"/>
        <c:lblOffset val="100"/>
        <c:noMultiLvlLbl val="0"/>
      </c:catAx>
      <c:valAx>
        <c:axId val="1098652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98636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Z'!$A$1:$A$5</c:f>
              <c:strCache>
                <c:ptCount val="5"/>
                <c:pt idx="0">
                  <c:v>1200(f)(6)(ii)</c:v>
                </c:pt>
                <c:pt idx="1">
                  <c:v>1200(g)(1)</c:v>
                </c:pt>
                <c:pt idx="2">
                  <c:v>1200(g)(8)</c:v>
                </c:pt>
                <c:pt idx="3">
                  <c:v>1200(h)(1)</c:v>
                </c:pt>
                <c:pt idx="4">
                  <c:v>1200(e)(1)</c:v>
                </c:pt>
              </c:strCache>
            </c:strRef>
          </c:cat>
          <c:val>
            <c:numRef>
              <c:f>'Subpart Z'!$B$1:$B$5</c:f>
              <c:numCache>
                <c:formatCode>General</c:formatCode>
                <c:ptCount val="5"/>
                <c:pt idx="0">
                  <c:v>141</c:v>
                </c:pt>
                <c:pt idx="1">
                  <c:v>272</c:v>
                </c:pt>
                <c:pt idx="2">
                  <c:v>468</c:v>
                </c:pt>
                <c:pt idx="3">
                  <c:v>1085</c:v>
                </c:pt>
                <c:pt idx="4">
                  <c:v>1388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E2-4E56-99FE-AADE7A3790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9884544"/>
        <c:axId val="109891584"/>
      </c:barChart>
      <c:catAx>
        <c:axId val="10988454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9891584"/>
        <c:crosses val="autoZero"/>
        <c:auto val="1"/>
        <c:lblAlgn val="ctr"/>
        <c:lblOffset val="100"/>
        <c:noMultiLvlLbl val="0"/>
      </c:catAx>
      <c:valAx>
        <c:axId val="1098915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98845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D'!$A$1:$A$5</c:f>
              <c:strCache>
                <c:ptCount val="5"/>
                <c:pt idx="0">
                  <c:v>28(b)(11)(ii)</c:v>
                </c:pt>
                <c:pt idx="1">
                  <c:v>22(a)(3)</c:v>
                </c:pt>
                <c:pt idx="2">
                  <c:v>22(a)(2)</c:v>
                </c:pt>
                <c:pt idx="3">
                  <c:v>22(a)(1)</c:v>
                </c:pt>
                <c:pt idx="4">
                  <c:v>28(b)(1)(i)</c:v>
                </c:pt>
              </c:strCache>
            </c:strRef>
          </c:cat>
          <c:val>
            <c:numRef>
              <c:f>'Subpart D'!$B$1:$B$5</c:f>
              <c:numCache>
                <c:formatCode>General</c:formatCode>
                <c:ptCount val="5"/>
                <c:pt idx="0">
                  <c:v>84</c:v>
                </c:pt>
                <c:pt idx="1">
                  <c:v>89</c:v>
                </c:pt>
                <c:pt idx="2">
                  <c:v>93</c:v>
                </c:pt>
                <c:pt idx="3">
                  <c:v>247</c:v>
                </c:pt>
                <c:pt idx="4">
                  <c:v>408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A9-4363-8D31-7B183B8288F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392704"/>
        <c:axId val="72395392"/>
      </c:barChart>
      <c:catAx>
        <c:axId val="7239270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395392"/>
        <c:crosses val="autoZero"/>
        <c:auto val="1"/>
        <c:lblAlgn val="ctr"/>
        <c:lblOffset val="100"/>
        <c:noMultiLvlLbl val="0"/>
      </c:catAx>
      <c:valAx>
        <c:axId val="723953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3927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E'!$A$1:$A$5</c:f>
              <c:strCache>
                <c:ptCount val="5"/>
                <c:pt idx="0">
                  <c:v>36(g)(2)</c:v>
                </c:pt>
                <c:pt idx="1">
                  <c:v>37(b)(4)</c:v>
                </c:pt>
                <c:pt idx="2">
                  <c:v>36(d)(1)</c:v>
                </c:pt>
                <c:pt idx="3">
                  <c:v>37(b)(2)</c:v>
                </c:pt>
                <c:pt idx="4">
                  <c:v>37(a)(3)</c:v>
                </c:pt>
              </c:strCache>
            </c:strRef>
          </c:cat>
          <c:val>
            <c:numRef>
              <c:f>'Subpart E'!$B$1:$B$5</c:f>
              <c:numCache>
                <c:formatCode>General</c:formatCode>
                <c:ptCount val="5"/>
                <c:pt idx="0">
                  <c:v>64</c:v>
                </c:pt>
                <c:pt idx="1">
                  <c:v>82</c:v>
                </c:pt>
                <c:pt idx="2">
                  <c:v>103</c:v>
                </c:pt>
                <c:pt idx="3">
                  <c:v>150</c:v>
                </c:pt>
                <c:pt idx="4">
                  <c:v>265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C8-4B8F-9E50-C8E57B2158A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9315584"/>
        <c:axId val="72089984"/>
      </c:barChart>
      <c:catAx>
        <c:axId val="10931558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089984"/>
        <c:crosses val="autoZero"/>
        <c:auto val="1"/>
        <c:lblAlgn val="ctr"/>
        <c:lblOffset val="100"/>
        <c:noMultiLvlLbl val="0"/>
      </c:catAx>
      <c:valAx>
        <c:axId val="720899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93155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F'!$A$1:$A$5</c:f>
              <c:strCache>
                <c:ptCount val="5"/>
                <c:pt idx="0">
                  <c:v>67(b)(2)</c:v>
                </c:pt>
                <c:pt idx="1">
                  <c:v>67(c)(2)(viii)</c:v>
                </c:pt>
                <c:pt idx="2">
                  <c:v>67(c)(2)(iv)</c:v>
                </c:pt>
                <c:pt idx="3">
                  <c:v>67(c)(2)(ii)</c:v>
                </c:pt>
                <c:pt idx="4">
                  <c:v>67(c)(2)(v)</c:v>
                </c:pt>
              </c:strCache>
            </c:strRef>
          </c:cat>
          <c:val>
            <c:numRef>
              <c:f>'Subpart F'!$B$1:$B$5</c:f>
              <c:numCache>
                <c:formatCode>General</c:formatCode>
                <c:ptCount val="5"/>
                <c:pt idx="0">
                  <c:v>3</c:v>
                </c:pt>
                <c:pt idx="1">
                  <c:v>5</c:v>
                </c:pt>
                <c:pt idx="2">
                  <c:v>6</c:v>
                </c:pt>
                <c:pt idx="3">
                  <c:v>18</c:v>
                </c:pt>
                <c:pt idx="4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13-4CA7-A04E-6970064FBAD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141824"/>
        <c:axId val="72169344"/>
      </c:barChart>
      <c:catAx>
        <c:axId val="7214182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169344"/>
        <c:crosses val="autoZero"/>
        <c:auto val="1"/>
        <c:lblAlgn val="ctr"/>
        <c:lblOffset val="100"/>
        <c:noMultiLvlLbl val="0"/>
      </c:catAx>
      <c:valAx>
        <c:axId val="721693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1418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G'!$A$1:$A$5</c:f>
              <c:strCache>
                <c:ptCount val="5"/>
                <c:pt idx="0">
                  <c:v>95(g)(6)</c:v>
                </c:pt>
                <c:pt idx="1">
                  <c:v>95(k)(1)</c:v>
                </c:pt>
                <c:pt idx="2">
                  <c:v>95(d)(1)</c:v>
                </c:pt>
                <c:pt idx="3">
                  <c:v>95(g)(1)</c:v>
                </c:pt>
                <c:pt idx="4">
                  <c:v>95(c)(1)</c:v>
                </c:pt>
              </c:strCache>
            </c:strRef>
          </c:cat>
          <c:val>
            <c:numRef>
              <c:f>'Subpart G'!$B$1:$B$5</c:f>
              <c:numCache>
                <c:formatCode>General</c:formatCode>
                <c:ptCount val="5"/>
                <c:pt idx="0">
                  <c:v>45</c:v>
                </c:pt>
                <c:pt idx="1">
                  <c:v>65</c:v>
                </c:pt>
                <c:pt idx="2">
                  <c:v>71</c:v>
                </c:pt>
                <c:pt idx="3">
                  <c:v>76</c:v>
                </c:pt>
                <c:pt idx="4">
                  <c:v>168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BD-462B-BE83-31840E1F4D3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206592"/>
        <c:axId val="72213632"/>
      </c:barChart>
      <c:catAx>
        <c:axId val="7220659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213632"/>
        <c:crosses val="autoZero"/>
        <c:auto val="1"/>
        <c:lblAlgn val="ctr"/>
        <c:lblOffset val="100"/>
        <c:noMultiLvlLbl val="0"/>
      </c:catAx>
      <c:valAx>
        <c:axId val="722136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2065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H'!$A$1:$A$5</c:f>
              <c:strCache>
                <c:ptCount val="5"/>
                <c:pt idx="0">
                  <c:v>119(d)(3)(ii)</c:v>
                </c:pt>
                <c:pt idx="1">
                  <c:v>106(e)(6)(i)</c:v>
                </c:pt>
                <c:pt idx="2">
                  <c:v>119(j)(2)</c:v>
                </c:pt>
                <c:pt idx="3">
                  <c:v>106(e)(6)(ii)</c:v>
                </c:pt>
                <c:pt idx="4">
                  <c:v>101(b)</c:v>
                </c:pt>
              </c:strCache>
            </c:strRef>
          </c:cat>
          <c:val>
            <c:numRef>
              <c:f>'Subpart H'!$B$1:$B$5</c:f>
              <c:numCache>
                <c:formatCode>General</c:formatCode>
                <c:ptCount val="5"/>
                <c:pt idx="0">
                  <c:v>34</c:v>
                </c:pt>
                <c:pt idx="1">
                  <c:v>36</c:v>
                </c:pt>
                <c:pt idx="2">
                  <c:v>39</c:v>
                </c:pt>
                <c:pt idx="3">
                  <c:v>46</c:v>
                </c:pt>
                <c:pt idx="4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CE-4267-A456-F226F9495B9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336896"/>
        <c:axId val="72338432"/>
      </c:barChart>
      <c:catAx>
        <c:axId val="7233689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338432"/>
        <c:crosses val="autoZero"/>
        <c:auto val="1"/>
        <c:lblAlgn val="ctr"/>
        <c:lblOffset val="100"/>
        <c:noMultiLvlLbl val="0"/>
      </c:catAx>
      <c:valAx>
        <c:axId val="723384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3368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'Supart I'!$A$1:$A$5</c:f>
              <c:strCache>
                <c:ptCount val="5"/>
                <c:pt idx="0">
                  <c:v>134(f)(2)</c:v>
                </c:pt>
                <c:pt idx="1">
                  <c:v>132(d)(1)</c:v>
                </c:pt>
                <c:pt idx="2">
                  <c:v>132(d)(2)</c:v>
                </c:pt>
                <c:pt idx="3">
                  <c:v>134(c)(1)</c:v>
                </c:pt>
                <c:pt idx="4">
                  <c:v>134(e)(1)</c:v>
                </c:pt>
              </c:strCache>
            </c:strRef>
          </c:cat>
          <c:val>
            <c:numRef>
              <c:f>'Supart I'!$B$1:$B$5</c:f>
              <c:numCache>
                <c:formatCode>General</c:formatCode>
                <c:ptCount val="5"/>
                <c:pt idx="0">
                  <c:v>258</c:v>
                </c:pt>
                <c:pt idx="1">
                  <c:v>267</c:v>
                </c:pt>
                <c:pt idx="2">
                  <c:v>317</c:v>
                </c:pt>
                <c:pt idx="3">
                  <c:v>419</c:v>
                </c:pt>
                <c:pt idx="4">
                  <c:v>518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BA-4A82-84A9-4FDCC3A1D68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501120"/>
        <c:axId val="72512256"/>
      </c:barChart>
      <c:catAx>
        <c:axId val="7250112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512256"/>
        <c:crosses val="autoZero"/>
        <c:auto val="1"/>
        <c:lblAlgn val="ctr"/>
        <c:lblOffset val="100"/>
        <c:noMultiLvlLbl val="0"/>
      </c:catAx>
      <c:valAx>
        <c:axId val="725122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5011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J'!$A$1:$A$5</c:f>
              <c:strCache>
                <c:ptCount val="5"/>
                <c:pt idx="0">
                  <c:v>147(c)(7)(i)(A)</c:v>
                </c:pt>
                <c:pt idx="1">
                  <c:v>147(c)(7)(i)</c:v>
                </c:pt>
                <c:pt idx="2">
                  <c:v>147(c)(1)</c:v>
                </c:pt>
                <c:pt idx="3">
                  <c:v>147(c)(6)(i)</c:v>
                </c:pt>
                <c:pt idx="4">
                  <c:v>147(c)(4)(i)</c:v>
                </c:pt>
              </c:strCache>
            </c:strRef>
          </c:cat>
          <c:val>
            <c:numRef>
              <c:f>'Subpart J'!$B$1:$B$5</c:f>
              <c:numCache>
                <c:formatCode>General</c:formatCode>
                <c:ptCount val="5"/>
                <c:pt idx="0">
                  <c:v>203</c:v>
                </c:pt>
                <c:pt idx="1">
                  <c:v>246</c:v>
                </c:pt>
                <c:pt idx="2">
                  <c:v>300</c:v>
                </c:pt>
                <c:pt idx="3">
                  <c:v>383</c:v>
                </c:pt>
                <c:pt idx="4">
                  <c:v>556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61-4D25-B583-E07994B8227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523136"/>
        <c:axId val="72583424"/>
      </c:barChart>
      <c:catAx>
        <c:axId val="725231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2583424"/>
        <c:crosses val="autoZero"/>
        <c:auto val="1"/>
        <c:lblAlgn val="ctr"/>
        <c:lblOffset val="100"/>
        <c:noMultiLvlLbl val="0"/>
      </c:catAx>
      <c:valAx>
        <c:axId val="725834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5231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'Subpart K'!$A$1:$A$3</c:f>
              <c:strCache>
                <c:ptCount val="3"/>
                <c:pt idx="0">
                  <c:v>151(a)</c:v>
                </c:pt>
                <c:pt idx="1">
                  <c:v>151(b)</c:v>
                </c:pt>
                <c:pt idx="2">
                  <c:v>151(c)</c:v>
                </c:pt>
              </c:strCache>
            </c:strRef>
          </c:cat>
          <c:val>
            <c:numRef>
              <c:f>'Subpart K'!$B$1:$B$3</c:f>
              <c:numCache>
                <c:formatCode>General</c:formatCode>
                <c:ptCount val="3"/>
                <c:pt idx="0">
                  <c:v>1</c:v>
                </c:pt>
                <c:pt idx="1">
                  <c:v>29</c:v>
                </c:pt>
                <c:pt idx="2">
                  <c:v>390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EA-4710-832A-627A42AF16D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2614656"/>
        <c:axId val="72616192"/>
      </c:barChart>
      <c:catAx>
        <c:axId val="7261465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72616192"/>
        <c:crosses val="autoZero"/>
        <c:auto val="1"/>
        <c:lblAlgn val="ctr"/>
        <c:lblOffset val="100"/>
        <c:noMultiLvlLbl val="0"/>
      </c:catAx>
      <c:valAx>
        <c:axId val="726161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6146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D0AF9B-B5F0-412F-9A48-590BB499F57E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C5C1C50-F343-40DF-8367-CC7224467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94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691FABC-87A9-4E81-A8A8-4860D3C379E2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0FF29C1-87F2-4AC7-A9DA-3CEE795C9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75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F29C1-87F2-4AC7-A9DA-3CEE795C97F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104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1">
          <a:gsLst>
            <a:gs pos="0">
              <a:srgbClr val="E5ECD9"/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EF07-4D6B-47E5-8389-73175C2FD7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rotWithShape="1">
          <a:gsLst>
            <a:gs pos="75000">
              <a:srgbClr val="E5ECD9"/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EF07-4D6B-47E5-8389-73175C2FD7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E5EC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cap="small" baseline="0">
                <a:solidFill>
                  <a:schemeClr val="accent4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EF07-4D6B-47E5-8389-73175C2FD7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1905000" y="6339840"/>
            <a:ext cx="5181600" cy="304800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0" kern="1200" cap="small" dirty="0" smtClean="0">
                <a:solidFill>
                  <a:schemeClr val="accent4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Number of Serious Violations – FY 2019</a:t>
            </a:r>
          </a:p>
          <a:p>
            <a:pPr algn="ctr"/>
            <a:endParaRPr lang="en-US" sz="2000" b="1" cap="small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 rot="16200000">
            <a:off x="-1422488" y="3682913"/>
            <a:ext cx="3835575" cy="533399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0" cap="small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29 CFR </a:t>
            </a:r>
            <a:r>
              <a:rPr lang="en-US" sz="2400" b="0" cap="small" baseline="0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1910.</a:t>
            </a:r>
            <a:endParaRPr lang="en-US" sz="2400" b="0" cap="small" dirty="0" smtClean="0">
              <a:solidFill>
                <a:schemeClr val="accent4">
                  <a:lumMod val="75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87686" y="5486400"/>
            <a:ext cx="3951514" cy="853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chemeClr val="accent6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OSHA Federal Standards</a:t>
            </a:r>
          </a:p>
          <a:p>
            <a:pPr lvl="0"/>
            <a:r>
              <a:rPr lang="en-US" dirty="0" smtClean="0"/>
              <a:t>October 1, 2013 – September 30, 2014</a:t>
            </a:r>
            <a:endParaRPr lang="en-US" dirty="0"/>
          </a:p>
        </p:txBody>
      </p:sp>
      <p:pic>
        <p:nvPicPr>
          <p:cNvPr id="8" name="Picture 3" descr="C:\Users\KBurke\Desktop\Lectora Working\2200\2200_WBT_v1\html\images\osha-logo-resized-600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14213"/>
            <a:ext cx="2209800" cy="6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Q:\OETD\Graphics Library\Welding_Cutting_Brazing\FactoryWelder_111474665.jp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0"/>
            <a:ext cx="4796854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Q:\OETD\Graphics Library\Power Generation, Transmission and Distributiion\RepairingTransformer_37531216.jpg"/>
          <p:cNvPicPr>
            <a:picLocks noChangeAspect="1" noChangeArrowheads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4" r="10580"/>
          <a:stretch/>
        </p:blipFill>
        <p:spPr bwMode="auto">
          <a:xfrm>
            <a:off x="-228600" y="3200400"/>
            <a:ext cx="4796854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FC-Construction">
    <p:bg>
      <p:bgPr>
        <a:gradFill rotWithShape="1">
          <a:gsLst>
            <a:gs pos="0">
              <a:srgbClr val="E5ECD9"/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990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21504" y="666342"/>
            <a:ext cx="622496" cy="400458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2971800" y="6324600"/>
            <a:ext cx="3276600" cy="304800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 of Serious Violations – FY 2012</a:t>
            </a:r>
          </a:p>
          <a:p>
            <a:pPr algn="l"/>
            <a:endParaRPr lang="en-US" sz="1400" b="1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5ECD9"/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12/17/2019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7" r:id="rId3"/>
    <p:sldLayoutId id="2147483703" r:id="rId4"/>
    <p:sldLayoutId id="2147483704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 title="OSHA Federal Standards - October 1, 2018 - September 30, 2019"/>
          <p:cNvSpPr/>
          <p:nvPr/>
        </p:nvSpPr>
        <p:spPr>
          <a:xfrm>
            <a:off x="4572000" y="5334000"/>
            <a:ext cx="4572000" cy="914400"/>
          </a:xfrm>
          <a:prstGeom prst="rect">
            <a:avLst/>
          </a:prstGeom>
          <a:solidFill>
            <a:schemeClr val="accent4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OSHA Federal Standards</a:t>
            </a:r>
          </a:p>
          <a:p>
            <a:r>
              <a:rPr lang="en-US" dirty="0" smtClean="0"/>
              <a:t>October 1, 2018 – September 30, 2019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802459" y="2743200"/>
            <a:ext cx="4036741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 smtClean="0">
                <a:solidFill>
                  <a:srgbClr val="0070C0"/>
                </a:solidFill>
              </a:rPr>
              <a:t>General </a:t>
            </a:r>
          </a:p>
          <a:p>
            <a:pPr algn="r"/>
            <a:r>
              <a:rPr lang="en-US" sz="4800" b="1" dirty="0" smtClean="0">
                <a:solidFill>
                  <a:srgbClr val="0070C0"/>
                </a:solidFill>
              </a:rPr>
              <a:t>Industry </a:t>
            </a:r>
          </a:p>
          <a:p>
            <a:pPr algn="r"/>
            <a:r>
              <a:rPr lang="en-US" sz="4800" b="1" dirty="0" smtClean="0">
                <a:solidFill>
                  <a:srgbClr val="0070C0"/>
                </a:solidFill>
              </a:rPr>
              <a:t>FY2019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648200" y="1171776"/>
            <a:ext cx="4204888" cy="126662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3600" b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+mn-lt"/>
              </a:rPr>
              <a:t>Most Frequently Cited Serious Violations</a:t>
            </a:r>
            <a:endParaRPr lang="en-US" sz="3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70C0"/>
              </a:solidFill>
              <a:latin typeface="+mn-lt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aseline="0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29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 title="Medical &amp; First Aid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3756524"/>
              </p:ext>
            </p:extLst>
          </p:nvPr>
        </p:nvGraphicFramePr>
        <p:xfrm>
          <a:off x="1371600" y="2052637"/>
          <a:ext cx="6553200" cy="3281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1371600"/>
          </a:xfrm>
        </p:spPr>
        <p:txBody>
          <a:bodyPr>
            <a:normAutofit/>
          </a:bodyPr>
          <a:lstStyle/>
          <a:p>
            <a:r>
              <a:rPr lang="en-US" dirty="0"/>
              <a:t>Medical &amp; First Aid </a:t>
            </a:r>
            <a:r>
              <a:rPr lang="en-US" dirty="0" smtClean="0"/>
              <a:t>[1910.151 –.152] </a:t>
            </a:r>
            <a:endParaRPr lang="en-US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05000" y="2133600"/>
            <a:ext cx="62484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Medical &amp; First Aid – Eye </a:t>
            </a:r>
            <a:r>
              <a:rPr lang="en-US" sz="1700" cap="small" dirty="0"/>
              <a:t>&amp; b</a:t>
            </a:r>
            <a:r>
              <a:rPr lang="en-US" sz="1700" cap="small" dirty="0" smtClean="0"/>
              <a:t>ody </a:t>
            </a:r>
            <a:r>
              <a:rPr lang="en-US" sz="1700" cap="small" dirty="0"/>
              <a:t>f</a:t>
            </a:r>
            <a:r>
              <a:rPr lang="en-US" sz="1700" cap="small" dirty="0" smtClean="0"/>
              <a:t>lushing facilities provided 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905000" y="3124200"/>
            <a:ext cx="60960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Medical &amp; First </a:t>
            </a:r>
            <a:r>
              <a:rPr lang="en-US" sz="1700" cap="small" dirty="0" smtClean="0"/>
              <a:t>Aid </a:t>
            </a:r>
            <a:r>
              <a:rPr lang="en-US" sz="1600" dirty="0" smtClean="0"/>
              <a:t>– </a:t>
            </a:r>
            <a:r>
              <a:rPr lang="en-US" sz="1700" cap="small" dirty="0" smtClean="0"/>
              <a:t>First Aid training &amp; supplies readily available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905000" y="4141857"/>
            <a:ext cx="5771607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Medical &amp; First </a:t>
            </a:r>
            <a:r>
              <a:rPr lang="en-US" sz="1700" cap="small" dirty="0" smtClean="0"/>
              <a:t>Aid – Medical personnel </a:t>
            </a:r>
            <a:r>
              <a:rPr lang="en-US" sz="1700" cap="small" dirty="0"/>
              <a:t>a</a:t>
            </a:r>
            <a:r>
              <a:rPr lang="en-US" sz="1700" cap="small" dirty="0" smtClean="0"/>
              <a:t>dvice &amp; consultation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K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89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 title="Fire Protection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1478747"/>
              </p:ext>
            </p:extLst>
          </p:nvPr>
        </p:nvGraphicFramePr>
        <p:xfrm>
          <a:off x="1066800" y="2065872"/>
          <a:ext cx="7368468" cy="3753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1371600"/>
          </a:xfrm>
        </p:spPr>
        <p:txBody>
          <a:bodyPr>
            <a:normAutofit/>
          </a:bodyPr>
          <a:lstStyle/>
          <a:p>
            <a:r>
              <a:rPr lang="en-US" dirty="0"/>
              <a:t>Fire Protection </a:t>
            </a:r>
            <a:r>
              <a:rPr lang="en-US" dirty="0" smtClean="0"/>
              <a:t>[1910.155 </a:t>
            </a:r>
            <a:r>
              <a:rPr lang="en-US" dirty="0"/>
              <a:t>– </a:t>
            </a:r>
            <a:r>
              <a:rPr lang="en-US" dirty="0" smtClean="0"/>
              <a:t>.165] </a:t>
            </a:r>
            <a:endParaRPr lang="en-US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28800" y="2084457"/>
            <a:ext cx="400019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Extinguishers – Provided &amp; </a:t>
            </a:r>
            <a:r>
              <a:rPr lang="en-US" sz="1700" cap="small" dirty="0" smtClean="0"/>
              <a:t>readily accessible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828800" y="4191000"/>
            <a:ext cx="306763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Extinguishers – </a:t>
            </a:r>
            <a:r>
              <a:rPr lang="en-US" sz="1700" cap="small" dirty="0" smtClean="0"/>
              <a:t>Training program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828800" y="2770257"/>
            <a:ext cx="390190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Extinguishers – </a:t>
            </a:r>
            <a:r>
              <a:rPr lang="en-US" sz="1700" cap="small" dirty="0" smtClean="0"/>
              <a:t>Annual maintenance checks</a:t>
            </a:r>
            <a:endParaRPr lang="en-US" sz="1700" cap="small" dirty="0"/>
          </a:p>
        </p:txBody>
      </p:sp>
      <p:sp>
        <p:nvSpPr>
          <p:cNvPr id="13" name="TextBox 12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L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28800" y="4876800"/>
            <a:ext cx="366343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Extinguishers – </a:t>
            </a:r>
            <a:r>
              <a:rPr lang="en-US" sz="1700" cap="small" dirty="0" smtClean="0"/>
              <a:t>Initial &amp; annual training</a:t>
            </a:r>
            <a:endParaRPr lang="en-US" sz="1700" cap="small" dirty="0"/>
          </a:p>
        </p:txBody>
      </p:sp>
      <p:sp>
        <p:nvSpPr>
          <p:cNvPr id="15" name="Rectangle 14"/>
          <p:cNvSpPr/>
          <p:nvPr/>
        </p:nvSpPr>
        <p:spPr>
          <a:xfrm>
            <a:off x="1828800" y="3456057"/>
            <a:ext cx="3744167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Extinguishers </a:t>
            </a:r>
            <a:r>
              <a:rPr lang="en-US" sz="1700" cap="small" dirty="0" smtClean="0"/>
              <a:t>– Visual monthly inspection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84340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 title="Compressed Gas &amp; Compressed Air Equipmen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9951992"/>
              </p:ext>
            </p:extLst>
          </p:nvPr>
        </p:nvGraphicFramePr>
        <p:xfrm>
          <a:off x="838200" y="2227588"/>
          <a:ext cx="7126551" cy="3242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1371600"/>
          </a:xfrm>
        </p:spPr>
        <p:txBody>
          <a:bodyPr>
            <a:normAutofit/>
          </a:bodyPr>
          <a:lstStyle/>
          <a:p>
            <a:r>
              <a:rPr lang="en-US" dirty="0"/>
              <a:t>Compressed Gas &amp; Compressed Air Equipment  </a:t>
            </a:r>
            <a:r>
              <a:rPr lang="en-US" dirty="0" smtClean="0"/>
              <a:t>[1910.166 </a:t>
            </a:r>
            <a:r>
              <a:rPr lang="en-US" dirty="0"/>
              <a:t>– </a:t>
            </a:r>
            <a:r>
              <a:rPr lang="en-US" dirty="0" smtClean="0"/>
              <a:t>.169] 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28800" y="2500799"/>
            <a:ext cx="5511637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Air Receivers – Pressure gauge with spring loaded safety valve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M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05000" y="3985267"/>
            <a:ext cx="3877087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Air Receivers – Safety valves shall be tested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413209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 title="Materials Handling &amp; Storag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5909813"/>
              </p:ext>
            </p:extLst>
          </p:nvPr>
        </p:nvGraphicFramePr>
        <p:xfrm>
          <a:off x="1066800" y="2057400"/>
          <a:ext cx="70104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1371600"/>
          </a:xfrm>
        </p:spPr>
        <p:txBody>
          <a:bodyPr>
            <a:normAutofit/>
          </a:bodyPr>
          <a:lstStyle/>
          <a:p>
            <a:r>
              <a:rPr lang="en-US" dirty="0"/>
              <a:t>Materials Handling &amp; Storage </a:t>
            </a:r>
            <a:r>
              <a:rPr lang="en-US" dirty="0" smtClean="0"/>
              <a:t>[1910.176 </a:t>
            </a:r>
            <a:r>
              <a:rPr lang="en-US" dirty="0"/>
              <a:t>– </a:t>
            </a:r>
            <a:r>
              <a:rPr lang="en-US" dirty="0" smtClean="0"/>
              <a:t>.184]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1" name="Rectangle 5" title="Materials Handling &amp; Storage"/>
          <p:cNvSpPr>
            <a:spLocks noChangeArrowheads="1"/>
          </p:cNvSpPr>
          <p:nvPr/>
        </p:nvSpPr>
        <p:spPr bwMode="auto">
          <a:xfrm>
            <a:off x="1824446" y="2938463"/>
            <a:ext cx="3962400" cy="258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endParaRPr lang="en-US" sz="1600" dirty="0"/>
          </a:p>
        </p:txBody>
      </p:sp>
      <p:sp>
        <p:nvSpPr>
          <p:cNvPr id="25" name="Rectangle 8" title="Materials Handling &amp; Storage"/>
          <p:cNvSpPr>
            <a:spLocks noChangeArrowheads="1"/>
          </p:cNvSpPr>
          <p:nvPr/>
        </p:nvSpPr>
        <p:spPr bwMode="auto">
          <a:xfrm>
            <a:off x="1824446" y="2286000"/>
            <a:ext cx="3492500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N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81200" y="2057400"/>
            <a:ext cx="452252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Powered Industrial Trucks – Competency </a:t>
            </a:r>
            <a:r>
              <a:rPr lang="en-US" sz="1700" cap="small" dirty="0" smtClean="0"/>
              <a:t>training</a:t>
            </a:r>
            <a:endParaRPr lang="en-US" sz="1700" cap="small" dirty="0"/>
          </a:p>
        </p:txBody>
      </p:sp>
      <p:sp>
        <p:nvSpPr>
          <p:cNvPr id="18" name="Rectangle 17"/>
          <p:cNvSpPr/>
          <p:nvPr/>
        </p:nvSpPr>
        <p:spPr>
          <a:xfrm>
            <a:off x="1981200" y="2743200"/>
            <a:ext cx="588244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Powered Industrial Trucks – Refresher </a:t>
            </a:r>
            <a:r>
              <a:rPr lang="en-US" sz="1700" cap="small" dirty="0" smtClean="0"/>
              <a:t>training </a:t>
            </a:r>
            <a:r>
              <a:rPr lang="en-US" sz="1700" cap="small" dirty="0"/>
              <a:t>in </a:t>
            </a:r>
            <a:r>
              <a:rPr lang="en-US" sz="1700" cap="small" dirty="0" smtClean="0"/>
              <a:t>relevant </a:t>
            </a:r>
            <a:r>
              <a:rPr lang="en-US" sz="1700" cap="small" dirty="0"/>
              <a:t>t</a:t>
            </a:r>
            <a:r>
              <a:rPr lang="en-US" sz="1700" cap="small" dirty="0" smtClean="0"/>
              <a:t>opics</a:t>
            </a:r>
            <a:endParaRPr lang="en-US" sz="1700" cap="small" dirty="0"/>
          </a:p>
        </p:txBody>
      </p:sp>
      <p:sp>
        <p:nvSpPr>
          <p:cNvPr id="19" name="Rectangle 18"/>
          <p:cNvSpPr/>
          <p:nvPr/>
        </p:nvSpPr>
        <p:spPr>
          <a:xfrm>
            <a:off x="1981200" y="3456057"/>
            <a:ext cx="4763676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Powered Industrial Trucks – </a:t>
            </a:r>
            <a:r>
              <a:rPr lang="en-US" sz="1700" cap="small" dirty="0" smtClean="0"/>
              <a:t>Certification of training</a:t>
            </a:r>
            <a:endParaRPr lang="en-US" sz="1700" cap="small" dirty="0"/>
          </a:p>
        </p:txBody>
      </p:sp>
      <p:sp>
        <p:nvSpPr>
          <p:cNvPr id="20" name="Rectangle 19"/>
          <p:cNvSpPr/>
          <p:nvPr/>
        </p:nvSpPr>
        <p:spPr>
          <a:xfrm>
            <a:off x="1981200" y="4191000"/>
            <a:ext cx="479592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Powered Industrial Trucks – </a:t>
            </a:r>
            <a:r>
              <a:rPr lang="en-US" sz="1700" cap="small" dirty="0" smtClean="0"/>
              <a:t>Safe operating condition</a:t>
            </a:r>
            <a:endParaRPr lang="en-US" sz="1700" cap="small" dirty="0"/>
          </a:p>
        </p:txBody>
      </p:sp>
      <p:sp>
        <p:nvSpPr>
          <p:cNvPr id="22" name="Rectangle 21"/>
          <p:cNvSpPr/>
          <p:nvPr/>
        </p:nvSpPr>
        <p:spPr>
          <a:xfrm>
            <a:off x="1981200" y="4876800"/>
            <a:ext cx="553016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Powered Industrial Trucks </a:t>
            </a:r>
            <a:r>
              <a:rPr lang="en-US" sz="1700" cap="small" dirty="0"/>
              <a:t>– </a:t>
            </a:r>
            <a:r>
              <a:rPr lang="en-US" sz="1700" cap="small" dirty="0" smtClean="0"/>
              <a:t>Completed training requirements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4372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 title="Machinery &amp; Machine Guarding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6985393"/>
              </p:ext>
            </p:extLst>
          </p:nvPr>
        </p:nvGraphicFramePr>
        <p:xfrm>
          <a:off x="1066800" y="2057400"/>
          <a:ext cx="6553200" cy="3733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1371600"/>
          </a:xfrm>
        </p:spPr>
        <p:txBody>
          <a:bodyPr>
            <a:normAutofit/>
          </a:bodyPr>
          <a:lstStyle/>
          <a:p>
            <a:r>
              <a:rPr lang="en-US" dirty="0"/>
              <a:t>Machinery &amp; Machine Guarding  </a:t>
            </a:r>
            <a:r>
              <a:rPr lang="en-US" dirty="0" smtClean="0"/>
              <a:t>[1910.211 </a:t>
            </a:r>
            <a:r>
              <a:rPr lang="en-US" dirty="0"/>
              <a:t>– </a:t>
            </a:r>
            <a:r>
              <a:rPr lang="en-US" dirty="0" smtClean="0"/>
              <a:t>.219] 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81200" y="2057400"/>
            <a:ext cx="458054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General Requirements– Types of guarding methods</a:t>
            </a:r>
            <a:endParaRPr lang="en-US" sz="1700" cap="small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2057400" y="4191000"/>
            <a:ext cx="4234141" cy="2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 smtClean="0"/>
              <a:t>Abrasive Wheel </a:t>
            </a:r>
            <a:r>
              <a:rPr lang="en-US" sz="1700" cap="small" dirty="0"/>
              <a:t>– Work </a:t>
            </a:r>
            <a:r>
              <a:rPr lang="en-US" sz="1700" cap="small" dirty="0" smtClean="0"/>
              <a:t>rests</a:t>
            </a:r>
            <a:endParaRPr lang="en-US" sz="1700" cap="small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2057400" y="4876800"/>
            <a:ext cx="518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/>
              <a:t>Power Transmission </a:t>
            </a:r>
            <a:r>
              <a:rPr lang="en-US" sz="1700" cap="small" dirty="0" smtClean="0"/>
              <a:t> </a:t>
            </a:r>
            <a:r>
              <a:rPr lang="en-US" sz="1700" cap="small" dirty="0"/>
              <a:t>– </a:t>
            </a:r>
            <a:r>
              <a:rPr lang="en-US" sz="1700" cap="small" dirty="0" smtClean="0"/>
              <a:t>Guarding for sprockets &amp; chains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981200" y="2743200"/>
            <a:ext cx="391523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General Requirements – Point of operation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967528" y="3429000"/>
            <a:ext cx="306167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Abrasive Wheel– Tongue guards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O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33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hart 15" title="Hand and Portable Powered Tools and Other Hand-Held Equipmen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6198700"/>
              </p:ext>
            </p:extLst>
          </p:nvPr>
        </p:nvGraphicFramePr>
        <p:xfrm>
          <a:off x="1219200" y="2043112"/>
          <a:ext cx="7216068" cy="3824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1371600"/>
          </a:xfrm>
        </p:spPr>
        <p:txBody>
          <a:bodyPr>
            <a:normAutofit fontScale="90000"/>
          </a:bodyPr>
          <a:lstStyle/>
          <a:p>
            <a:pPr defTabSz="457200"/>
            <a:r>
              <a:rPr lang="en-US" dirty="0"/>
              <a:t>Hand and Portable Powered Tools and Other Hand-Held </a:t>
            </a:r>
            <a:r>
              <a:rPr lang="en-US" dirty="0" smtClean="0"/>
              <a:t>Equipment</a:t>
            </a:r>
            <a:br>
              <a:rPr lang="en-US" dirty="0" smtClean="0"/>
            </a:br>
            <a:r>
              <a:rPr lang="en-US" dirty="0" smtClean="0"/>
              <a:t>[</a:t>
            </a:r>
            <a:r>
              <a:rPr lang="en-US" dirty="0"/>
              <a:t>1910.241 – </a:t>
            </a:r>
            <a:r>
              <a:rPr lang="en-US" dirty="0" smtClean="0"/>
              <a:t>.244] </a:t>
            </a:r>
            <a:endParaRPr lang="en-US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81200" y="2057400"/>
            <a:ext cx="351185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General – Compressed </a:t>
            </a:r>
            <a:r>
              <a:rPr lang="en-US" sz="1700" cap="small" dirty="0"/>
              <a:t>a</a:t>
            </a:r>
            <a:r>
              <a:rPr lang="en-US" sz="1700" cap="small" dirty="0" smtClean="0"/>
              <a:t>ir </a:t>
            </a:r>
            <a:r>
              <a:rPr lang="en-US" sz="1700" cap="small" dirty="0"/>
              <a:t>for </a:t>
            </a:r>
            <a:r>
              <a:rPr lang="en-US" sz="1700" cap="small" dirty="0" smtClean="0"/>
              <a:t>cleaning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981200" y="2770257"/>
            <a:ext cx="5619167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Guarding of Powered Tools - Abrasive wheels shall be guarded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981200" y="3505200"/>
            <a:ext cx="41910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General – Condition of tools &amp; equipment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P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57400" y="4876800"/>
            <a:ext cx="60960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Guarding of Powered Tools – Air hose connections</a:t>
            </a:r>
            <a:endParaRPr lang="en-US" sz="1700" cap="small" dirty="0"/>
          </a:p>
        </p:txBody>
      </p:sp>
      <p:sp>
        <p:nvSpPr>
          <p:cNvPr id="15" name="Rectangle 14"/>
          <p:cNvSpPr/>
          <p:nvPr/>
        </p:nvSpPr>
        <p:spPr>
          <a:xfrm>
            <a:off x="1981200" y="4191000"/>
            <a:ext cx="64770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Guarding of Powered Tools – Vertical portable grinders shall be guarded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77420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 title="Welding, Cutting, &amp; Brazing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0358669"/>
              </p:ext>
            </p:extLst>
          </p:nvPr>
        </p:nvGraphicFramePr>
        <p:xfrm>
          <a:off x="990600" y="2057400"/>
          <a:ext cx="6513202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1371600"/>
          </a:xfrm>
        </p:spPr>
        <p:txBody>
          <a:bodyPr>
            <a:normAutofit/>
          </a:bodyPr>
          <a:lstStyle/>
          <a:p>
            <a:r>
              <a:rPr lang="en-US" sz="3600" dirty="0"/>
              <a:t>Welding, </a:t>
            </a:r>
            <a:r>
              <a:rPr lang="en-US" sz="3600" dirty="0" smtClean="0"/>
              <a:t>Cutting, </a:t>
            </a:r>
            <a:r>
              <a:rPr lang="en-US" sz="3600" dirty="0"/>
              <a:t>&amp; Brazing </a:t>
            </a:r>
            <a:r>
              <a:rPr lang="en-US" sz="3600" dirty="0" smtClean="0"/>
              <a:t>[1910.251 </a:t>
            </a:r>
            <a:r>
              <a:rPr lang="en-US" sz="3600" dirty="0"/>
              <a:t>– </a:t>
            </a:r>
            <a:r>
              <a:rPr lang="en-US" sz="3600" dirty="0" smtClean="0"/>
              <a:t>.255</a:t>
            </a:r>
            <a:r>
              <a:rPr lang="en-US" sz="3600" dirty="0"/>
              <a:t>]</a:t>
            </a:r>
            <a:endParaRPr lang="en-US" sz="3600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81200" y="2057400"/>
            <a:ext cx="552260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Gas Welding &amp; Cutting – S</a:t>
            </a:r>
            <a:r>
              <a:rPr lang="en-US" sz="1700" cap="small" dirty="0" smtClean="0"/>
              <a:t>tored away from fuel-gas cylinders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951463" y="2770257"/>
            <a:ext cx="515718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General </a:t>
            </a:r>
            <a:r>
              <a:rPr lang="en-US" sz="1700" cap="small" dirty="0" smtClean="0"/>
              <a:t>Requirements </a:t>
            </a:r>
            <a:r>
              <a:rPr lang="en-US" sz="1700" cap="small" dirty="0"/>
              <a:t>– </a:t>
            </a:r>
            <a:r>
              <a:rPr lang="en-US" sz="1700" cap="small" dirty="0" smtClean="0"/>
              <a:t>Protection from arc welding ray 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981200" y="4267200"/>
            <a:ext cx="515987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Gas Welding &amp; Cutting – Cylinder s</a:t>
            </a:r>
            <a:r>
              <a:rPr lang="en-US" sz="1700" cap="small" dirty="0" smtClean="0"/>
              <a:t>torage inside buildings</a:t>
            </a:r>
            <a:endParaRPr lang="en-US" sz="1700" cap="small" dirty="0"/>
          </a:p>
        </p:txBody>
      </p:sp>
      <p:sp>
        <p:nvSpPr>
          <p:cNvPr id="9" name="TextBox 8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Q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81200" y="3532257"/>
            <a:ext cx="63246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Gas Welding &amp; Cutting – </a:t>
            </a:r>
            <a:r>
              <a:rPr lang="en-US" sz="1700" cap="small" dirty="0" smtClean="0"/>
              <a:t>Storage next to combustibles </a:t>
            </a:r>
            <a:endParaRPr lang="en-US" sz="1700" cap="small" dirty="0"/>
          </a:p>
        </p:txBody>
      </p:sp>
      <p:sp>
        <p:nvSpPr>
          <p:cNvPr id="13" name="Rectangle 12"/>
          <p:cNvSpPr/>
          <p:nvPr/>
        </p:nvSpPr>
        <p:spPr>
          <a:xfrm>
            <a:off x="1981200" y="4980057"/>
            <a:ext cx="435721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Gas Welding &amp; Cutting – Cylinder </a:t>
            </a:r>
            <a:r>
              <a:rPr lang="en-US" sz="1700" cap="small" dirty="0" smtClean="0"/>
              <a:t>valve </a:t>
            </a:r>
            <a:r>
              <a:rPr lang="en-US" sz="1700" cap="small" dirty="0"/>
              <a:t>c</a:t>
            </a:r>
            <a:r>
              <a:rPr lang="en-US" sz="1700" cap="small" dirty="0" smtClean="0"/>
              <a:t>losure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357757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4" title="Special Industrie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8630408"/>
              </p:ext>
            </p:extLst>
          </p:nvPr>
        </p:nvGraphicFramePr>
        <p:xfrm>
          <a:off x="990600" y="2057400"/>
          <a:ext cx="64008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1371600"/>
          </a:xfrm>
        </p:spPr>
        <p:txBody>
          <a:bodyPr>
            <a:normAutofit/>
          </a:bodyPr>
          <a:lstStyle/>
          <a:p>
            <a:r>
              <a:rPr lang="en-US" dirty="0"/>
              <a:t>Special Industries [</a:t>
            </a:r>
            <a:r>
              <a:rPr lang="en-US" dirty="0" smtClean="0"/>
              <a:t>1910.261 </a:t>
            </a:r>
            <a:r>
              <a:rPr lang="en-US" dirty="0"/>
              <a:t>– </a:t>
            </a:r>
            <a:r>
              <a:rPr lang="en-US" dirty="0" smtClean="0"/>
              <a:t>.272] </a:t>
            </a:r>
            <a:endParaRPr lang="en-US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2057400" y="2133600"/>
            <a:ext cx="510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/>
              <a:t>Grain Handling – </a:t>
            </a:r>
            <a:r>
              <a:rPr lang="en-US" sz="1700" cap="small" dirty="0" smtClean="0"/>
              <a:t>Permit shall be issued for entering</a:t>
            </a:r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981200" y="4141857"/>
            <a:ext cx="28745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Grain Handling </a:t>
            </a:r>
            <a:r>
              <a:rPr lang="en-US" sz="1700" cap="small" dirty="0" smtClean="0"/>
              <a:t>– Housekeeping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981200" y="4827657"/>
            <a:ext cx="352936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Grain Handling – Atmospheric testing  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977157" y="3456057"/>
            <a:ext cx="617624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Sawmills – Conveyors operated in accordance with ANSI B20.1 - 1957</a:t>
            </a:r>
            <a:endParaRPr lang="en-US" sz="1700" cap="small" dirty="0"/>
          </a:p>
        </p:txBody>
      </p:sp>
      <p:sp>
        <p:nvSpPr>
          <p:cNvPr id="14" name="TextBox 13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R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2057400" y="2819400"/>
            <a:ext cx="5858758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700" cap="small" dirty="0"/>
              <a:t>Grain Handling </a:t>
            </a:r>
            <a:r>
              <a:rPr lang="en-US" sz="1700" cap="small" dirty="0" smtClean="0"/>
              <a:t>– Lockout/</a:t>
            </a:r>
            <a:r>
              <a:rPr lang="en-US" sz="1700" cap="small" dirty="0" err="1" smtClean="0"/>
              <a:t>Tagout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49879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4" title="Electrical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1291208"/>
              </p:ext>
            </p:extLst>
          </p:nvPr>
        </p:nvGraphicFramePr>
        <p:xfrm>
          <a:off x="838200" y="2057399"/>
          <a:ext cx="6858000" cy="3733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1371600"/>
          </a:xfrm>
        </p:spPr>
        <p:txBody>
          <a:bodyPr>
            <a:normAutofit/>
          </a:bodyPr>
          <a:lstStyle/>
          <a:p>
            <a:r>
              <a:rPr lang="en-US" dirty="0"/>
              <a:t>Electrical </a:t>
            </a:r>
            <a:r>
              <a:rPr lang="en-US" dirty="0" smtClean="0"/>
              <a:t>[1910.301 </a:t>
            </a:r>
            <a:r>
              <a:rPr lang="en-US" dirty="0"/>
              <a:t>– </a:t>
            </a:r>
            <a:r>
              <a:rPr lang="en-US" dirty="0" smtClean="0"/>
              <a:t>.399] 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81200" y="2057400"/>
            <a:ext cx="443583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General – Proper </a:t>
            </a:r>
            <a:r>
              <a:rPr lang="en-US" sz="1700" cap="small" dirty="0"/>
              <a:t>i</a:t>
            </a:r>
            <a:r>
              <a:rPr lang="en-US" sz="1700" cap="small" dirty="0" smtClean="0"/>
              <a:t>nstallation </a:t>
            </a:r>
            <a:r>
              <a:rPr lang="en-US" sz="1700" cap="small" dirty="0"/>
              <a:t>&amp; </a:t>
            </a:r>
            <a:r>
              <a:rPr lang="en-US" sz="1700" cap="small" dirty="0" smtClean="0"/>
              <a:t>use </a:t>
            </a:r>
            <a:r>
              <a:rPr lang="en-US" sz="1700" cap="small" dirty="0"/>
              <a:t>of </a:t>
            </a:r>
            <a:r>
              <a:rPr lang="en-US" sz="1700" cap="small" dirty="0" smtClean="0"/>
              <a:t>equipment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981200" y="3429000"/>
            <a:ext cx="390728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Wiring Method – Flexible cord strain relief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981200" y="4114800"/>
            <a:ext cx="48006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Wiring Method – Grounding permanent &amp; effective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81200" y="2743200"/>
            <a:ext cx="48768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Wiring Methods - Flexible </a:t>
            </a:r>
            <a:r>
              <a:rPr lang="en-US" sz="1700" cap="small" dirty="0"/>
              <a:t>c</a:t>
            </a:r>
            <a:r>
              <a:rPr lang="en-US" sz="1700" cap="small" dirty="0" smtClean="0"/>
              <a:t>ords </a:t>
            </a:r>
            <a:r>
              <a:rPr lang="en-US" sz="1700" cap="small" dirty="0"/>
              <a:t>u</a:t>
            </a:r>
            <a:r>
              <a:rPr lang="en-US" sz="1700" cap="small" dirty="0" smtClean="0"/>
              <a:t>sed </a:t>
            </a:r>
            <a:r>
              <a:rPr lang="en-US" sz="1700" cap="small" dirty="0"/>
              <a:t>as </a:t>
            </a:r>
            <a:r>
              <a:rPr lang="en-US" sz="1700" cap="small" dirty="0" smtClean="0"/>
              <a:t>fixed </a:t>
            </a:r>
            <a:r>
              <a:rPr lang="en-US" sz="1700" cap="small" dirty="0"/>
              <a:t>w</a:t>
            </a:r>
            <a:r>
              <a:rPr lang="en-US" sz="1700" cap="small" dirty="0" smtClean="0"/>
              <a:t>iring</a:t>
            </a:r>
            <a:endParaRPr lang="en-US" sz="1700" cap="small" dirty="0"/>
          </a:p>
        </p:txBody>
      </p:sp>
      <p:sp>
        <p:nvSpPr>
          <p:cNvPr id="14" name="Rectangle 13"/>
          <p:cNvSpPr/>
          <p:nvPr/>
        </p:nvSpPr>
        <p:spPr>
          <a:xfrm>
            <a:off x="1981200" y="4827657"/>
            <a:ext cx="4475905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General – Space about electrical equipment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362821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hart 15" title="Commercial Diving Operation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682117"/>
              </p:ext>
            </p:extLst>
          </p:nvPr>
        </p:nvGraphicFramePr>
        <p:xfrm>
          <a:off x="1219200" y="2057402"/>
          <a:ext cx="6758726" cy="37337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Commercial Diving Operations [1910.401 </a:t>
            </a:r>
            <a:r>
              <a:rPr lang="en-US" dirty="0"/>
              <a:t>– </a:t>
            </a:r>
            <a:r>
              <a:rPr lang="en-US" dirty="0" smtClean="0"/>
              <a:t>.440] 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52897" y="2057400"/>
            <a:ext cx="6657703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Qualification of Dive Team – CPR &amp; First </a:t>
            </a:r>
            <a:r>
              <a:rPr lang="en-US" sz="1700" cap="small" dirty="0"/>
              <a:t>A</a:t>
            </a:r>
            <a:r>
              <a:rPr lang="en-US" sz="1700" cap="small" dirty="0" smtClean="0"/>
              <a:t>id </a:t>
            </a:r>
            <a:r>
              <a:rPr lang="en-US" sz="1700" cap="small" dirty="0"/>
              <a:t>t</a:t>
            </a:r>
            <a:r>
              <a:rPr lang="en-US" sz="1700" cap="small" dirty="0" smtClean="0"/>
              <a:t>raining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952897" y="4800600"/>
            <a:ext cx="6048103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Qualification of Dive </a:t>
            </a:r>
            <a:r>
              <a:rPr lang="en-US" sz="1700" cap="small" dirty="0" smtClean="0"/>
              <a:t>Team – Training or experience to perform task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977721" y="4141857"/>
            <a:ext cx="5413679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SCUBA Diving </a:t>
            </a:r>
            <a:r>
              <a:rPr lang="en-US" sz="1700" cap="small" dirty="0"/>
              <a:t>– </a:t>
            </a:r>
            <a:r>
              <a:rPr lang="en-US" sz="1700" cap="small" dirty="0" smtClean="0"/>
              <a:t>Diver shall be line-tended from the surface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T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81200" y="2743200"/>
            <a:ext cx="64008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Safe Practice Manual </a:t>
            </a:r>
            <a:r>
              <a:rPr lang="en-US" sz="1700" cap="small" dirty="0"/>
              <a:t>– </a:t>
            </a:r>
            <a:r>
              <a:rPr lang="en-US" sz="1700" cap="small" dirty="0" smtClean="0"/>
              <a:t>Employer develop &amp; maintain</a:t>
            </a:r>
            <a:endParaRPr lang="en-US" sz="1700" cap="small" dirty="0"/>
          </a:p>
        </p:txBody>
      </p:sp>
      <p:sp>
        <p:nvSpPr>
          <p:cNvPr id="14" name="Rectangle 13"/>
          <p:cNvSpPr/>
          <p:nvPr/>
        </p:nvSpPr>
        <p:spPr>
          <a:xfrm>
            <a:off x="1981200" y="3429000"/>
            <a:ext cx="58674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Pre-Dive Procedures </a:t>
            </a:r>
            <a:r>
              <a:rPr lang="en-US" sz="1700" cap="small" dirty="0"/>
              <a:t>– </a:t>
            </a:r>
            <a:r>
              <a:rPr lang="en-US" sz="1700" cap="small" dirty="0" smtClean="0"/>
              <a:t>Emergency procedures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74945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Chart 18" title="Most Frequently Cited Serious Violations in General Industry 20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5356583"/>
              </p:ext>
            </p:extLst>
          </p:nvPr>
        </p:nvGraphicFramePr>
        <p:xfrm>
          <a:off x="1368349" y="1524000"/>
          <a:ext cx="68612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Most Frequently Cited Serious Violations in </a:t>
            </a:r>
            <a:r>
              <a:rPr lang="en-US" b="1" dirty="0" smtClean="0">
                <a:latin typeface="+mn-lt"/>
              </a:rPr>
              <a:t>General Industry 2019</a:t>
            </a:r>
            <a:endParaRPr lang="en-US" b="1" dirty="0">
              <a:latin typeface="+mn-lt"/>
            </a:endParaRPr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Overall 1910 MFC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2438400" y="1706018"/>
            <a:ext cx="5057274" cy="27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/>
              <a:t>Hazard Communication – Written </a:t>
            </a:r>
            <a:r>
              <a:rPr lang="en-US" sz="1400" cap="small" dirty="0" smtClean="0"/>
              <a:t>program</a:t>
            </a:r>
            <a:endParaRPr lang="en-US" sz="1600" cap="small" dirty="0"/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438400" y="2163218"/>
            <a:ext cx="5057274" cy="27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/>
              <a:t>Machine </a:t>
            </a:r>
            <a:r>
              <a:rPr lang="en-US" sz="1400" cap="small" dirty="0" smtClean="0"/>
              <a:t>Guarding </a:t>
            </a:r>
            <a:r>
              <a:rPr lang="en-US" sz="1400" cap="small" dirty="0"/>
              <a:t>– </a:t>
            </a:r>
            <a:r>
              <a:rPr lang="en-US" sz="1400" cap="small" dirty="0" smtClean="0"/>
              <a:t>Types of guarding </a:t>
            </a:r>
            <a:r>
              <a:rPr lang="en-US" sz="1400" cap="small" dirty="0"/>
              <a:t>m</a:t>
            </a:r>
            <a:r>
              <a:rPr lang="en-US" sz="1400" cap="small" dirty="0" smtClean="0"/>
              <a:t>ethods</a:t>
            </a:r>
            <a:endParaRPr lang="en-US" sz="1600" cap="small" dirty="0"/>
          </a:p>
        </p:txBody>
      </p:sp>
      <p:sp>
        <p:nvSpPr>
          <p:cNvPr id="52" name="Rectangle 8"/>
          <p:cNvSpPr>
            <a:spLocks noChangeArrowheads="1"/>
          </p:cNvSpPr>
          <p:nvPr/>
        </p:nvSpPr>
        <p:spPr bwMode="auto">
          <a:xfrm>
            <a:off x="2438400" y="2590800"/>
            <a:ext cx="5057274" cy="27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/>
              <a:t>Hazard Communication – Information </a:t>
            </a:r>
            <a:r>
              <a:rPr lang="en-US" sz="1400" cap="small" dirty="0" smtClean="0"/>
              <a:t>&amp; </a:t>
            </a:r>
            <a:r>
              <a:rPr lang="en-US" sz="1400" cap="small" dirty="0"/>
              <a:t>t</a:t>
            </a:r>
            <a:r>
              <a:rPr lang="en-US" sz="1400" cap="small" dirty="0" smtClean="0"/>
              <a:t>raining</a:t>
            </a:r>
            <a:endParaRPr lang="en-US" sz="1600" cap="small" dirty="0"/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2438400" y="5791200"/>
            <a:ext cx="5362074" cy="27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 smtClean="0"/>
              <a:t>Fall Protection – Unprotected sides &amp; edges</a:t>
            </a:r>
            <a:endParaRPr lang="en-US" sz="1600" cap="small" dirty="0"/>
          </a:p>
        </p:txBody>
      </p:sp>
      <p:sp>
        <p:nvSpPr>
          <p:cNvPr id="54" name="Rectangle 8"/>
          <p:cNvSpPr>
            <a:spLocks noChangeArrowheads="1"/>
          </p:cNvSpPr>
          <p:nvPr/>
        </p:nvSpPr>
        <p:spPr bwMode="auto">
          <a:xfrm>
            <a:off x="2438400" y="4876800"/>
            <a:ext cx="5514474" cy="27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 smtClean="0"/>
              <a:t>Powered Industrial Trucks – Safe operation</a:t>
            </a:r>
            <a:endParaRPr lang="en-US" sz="1600" cap="small" dirty="0"/>
          </a:p>
        </p:txBody>
      </p:sp>
      <p:sp>
        <p:nvSpPr>
          <p:cNvPr id="55" name="Rectangle 8"/>
          <p:cNvSpPr>
            <a:spLocks noChangeArrowheads="1"/>
          </p:cNvSpPr>
          <p:nvPr/>
        </p:nvSpPr>
        <p:spPr bwMode="auto">
          <a:xfrm>
            <a:off x="2438400" y="3962400"/>
            <a:ext cx="5666874" cy="27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 smtClean="0"/>
              <a:t>Hazardous Communication – Maintain copies of SDS’s</a:t>
            </a:r>
            <a:endParaRPr lang="en-US" sz="1600" cap="small" dirty="0"/>
          </a:p>
        </p:txBody>
      </p:sp>
      <p:sp>
        <p:nvSpPr>
          <p:cNvPr id="56" name="Rectangle 8"/>
          <p:cNvSpPr>
            <a:spLocks noChangeArrowheads="1"/>
          </p:cNvSpPr>
          <p:nvPr/>
        </p:nvSpPr>
        <p:spPr bwMode="auto">
          <a:xfrm>
            <a:off x="2438400" y="3048000"/>
            <a:ext cx="5057274" cy="27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 smtClean="0"/>
              <a:t>Hazardous Energy Control – Procedures shall be developed</a:t>
            </a:r>
            <a:endParaRPr lang="en-US" sz="1600" cap="small" dirty="0"/>
          </a:p>
        </p:txBody>
      </p:sp>
      <p:sp>
        <p:nvSpPr>
          <p:cNvPr id="57" name="Rectangle 8"/>
          <p:cNvSpPr>
            <a:spLocks noChangeArrowheads="1"/>
          </p:cNvSpPr>
          <p:nvPr/>
        </p:nvSpPr>
        <p:spPr bwMode="auto">
          <a:xfrm>
            <a:off x="2438400" y="4391892"/>
            <a:ext cx="4828674" cy="256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 smtClean="0"/>
              <a:t>Machine Guarding – Point of </a:t>
            </a:r>
            <a:r>
              <a:rPr lang="en-US" sz="1400" cap="small" dirty="0"/>
              <a:t>o</a:t>
            </a:r>
            <a:r>
              <a:rPr lang="en-US" sz="1400" cap="small" dirty="0" smtClean="0"/>
              <a:t>perations</a:t>
            </a:r>
            <a:endParaRPr lang="en-US" sz="1600" cap="small" dirty="0"/>
          </a:p>
        </p:txBody>
      </p:sp>
      <p:sp>
        <p:nvSpPr>
          <p:cNvPr id="58" name="Rectangle 8"/>
          <p:cNvSpPr>
            <a:spLocks noChangeArrowheads="1"/>
          </p:cNvSpPr>
          <p:nvPr/>
        </p:nvSpPr>
        <p:spPr bwMode="auto">
          <a:xfrm>
            <a:off x="2438400" y="5334000"/>
            <a:ext cx="5362074" cy="27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 smtClean="0"/>
              <a:t>Respirators </a:t>
            </a:r>
            <a:r>
              <a:rPr lang="en-US" sz="1400" cap="small" dirty="0"/>
              <a:t>– Employer </a:t>
            </a:r>
            <a:r>
              <a:rPr lang="en-US" sz="1400" cap="small" dirty="0" smtClean="0"/>
              <a:t>establishing </a:t>
            </a:r>
            <a:r>
              <a:rPr lang="en-US" sz="1400" cap="small" dirty="0"/>
              <a:t>a written respirator program</a:t>
            </a:r>
            <a:endParaRPr lang="en-US" sz="1600" cap="small" dirty="0"/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2438400" y="3505200"/>
            <a:ext cx="4371475" cy="275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r>
              <a:rPr lang="en-US" sz="1400" cap="small" dirty="0" smtClean="0"/>
              <a:t>Respirators – Medical evaluations</a:t>
            </a:r>
            <a:endParaRPr lang="en-US" sz="1600" cap="small" dirty="0"/>
          </a:p>
        </p:txBody>
      </p:sp>
      <p:sp>
        <p:nvSpPr>
          <p:cNvPr id="16" name="Footer Placeholder 4"/>
          <p:cNvSpPr txBox="1">
            <a:spLocks/>
          </p:cNvSpPr>
          <p:nvPr/>
        </p:nvSpPr>
        <p:spPr>
          <a:xfrm rot="16200000">
            <a:off x="-1422488" y="3682913"/>
            <a:ext cx="3835575" cy="5333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0" rIns="91440" bIns="45720" rtlCol="0" anchor="t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0" cap="small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29 CFR </a:t>
            </a:r>
            <a:r>
              <a:rPr lang="en-US" sz="2400" b="0" cap="small" baseline="0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1910 Subparts</a:t>
            </a:r>
            <a:endParaRPr lang="en-US" sz="2400" b="0" cap="small" dirty="0" smtClean="0">
              <a:solidFill>
                <a:schemeClr val="accent4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6137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hart 15" title="Toxic and Hazardous Substanc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7480096"/>
              </p:ext>
            </p:extLst>
          </p:nvPr>
        </p:nvGraphicFramePr>
        <p:xfrm>
          <a:off x="990600" y="2057400"/>
          <a:ext cx="69342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Toxic and Hazardous Substance [1910.1000 </a:t>
            </a:r>
            <a:r>
              <a:rPr lang="en-US" dirty="0"/>
              <a:t>– </a:t>
            </a:r>
            <a:r>
              <a:rPr lang="en-US" dirty="0" smtClean="0"/>
              <a:t>.1450]</a:t>
            </a:r>
            <a:endParaRPr lang="en-US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81200" y="2084457"/>
            <a:ext cx="4280467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Hazardous Communication – Written </a:t>
            </a:r>
            <a:r>
              <a:rPr lang="en-US" sz="1700" cap="small" dirty="0"/>
              <a:t>p</a:t>
            </a:r>
            <a:r>
              <a:rPr lang="en-US" sz="1700" cap="small" dirty="0" smtClean="0"/>
              <a:t>rogram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981200" y="2743200"/>
            <a:ext cx="468141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Hazardous </a:t>
            </a:r>
            <a:r>
              <a:rPr lang="en-US" sz="1700" cap="small" dirty="0" smtClean="0"/>
              <a:t>Communication – Information &amp; </a:t>
            </a:r>
            <a:r>
              <a:rPr lang="en-US" sz="1700" cap="small" dirty="0"/>
              <a:t>t</a:t>
            </a:r>
            <a:r>
              <a:rPr lang="en-US" sz="1700" cap="small" dirty="0" smtClean="0"/>
              <a:t>raining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981200" y="4114800"/>
            <a:ext cx="473950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Hazardous Communication </a:t>
            </a:r>
            <a:r>
              <a:rPr lang="en-US" sz="1700" cap="small" dirty="0" smtClean="0"/>
              <a:t>– SDS’s for each </a:t>
            </a:r>
            <a:r>
              <a:rPr lang="en-US" sz="1700" cap="small" dirty="0"/>
              <a:t>c</a:t>
            </a:r>
            <a:r>
              <a:rPr lang="en-US" sz="1700" cap="small" dirty="0" smtClean="0"/>
              <a:t>hemical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Z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81200" y="4800600"/>
            <a:ext cx="4251677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Hazardous Communication – Product identifier</a:t>
            </a:r>
            <a:endParaRPr lang="en-US" sz="1700" cap="small" dirty="0"/>
          </a:p>
        </p:txBody>
      </p:sp>
      <p:sp>
        <p:nvSpPr>
          <p:cNvPr id="15" name="Rectangle 14"/>
          <p:cNvSpPr/>
          <p:nvPr/>
        </p:nvSpPr>
        <p:spPr>
          <a:xfrm>
            <a:off x="1981200" y="3429000"/>
            <a:ext cx="467397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Hazardous Communication </a:t>
            </a:r>
            <a:r>
              <a:rPr lang="en-US" sz="1700" cap="small" dirty="0" smtClean="0"/>
              <a:t>– SDS’s </a:t>
            </a:r>
            <a:r>
              <a:rPr lang="en-US" sz="1700" cap="small" dirty="0"/>
              <a:t>r</a:t>
            </a:r>
            <a:r>
              <a:rPr lang="en-US" sz="1700" cap="small" dirty="0" smtClean="0"/>
              <a:t>eadily </a:t>
            </a:r>
            <a:r>
              <a:rPr lang="en-US" sz="1700" cap="small" dirty="0"/>
              <a:t>a</a:t>
            </a:r>
            <a:r>
              <a:rPr lang="en-US" sz="1700" cap="small" dirty="0" smtClean="0"/>
              <a:t>ccessible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129991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 title="Walking/Working Surface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3483450"/>
              </p:ext>
            </p:extLst>
          </p:nvPr>
        </p:nvGraphicFramePr>
        <p:xfrm>
          <a:off x="990600" y="2057400"/>
          <a:ext cx="62484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1143000"/>
          </a:xfrm>
        </p:spPr>
        <p:txBody>
          <a:bodyPr>
            <a:noAutofit/>
          </a:bodyPr>
          <a:lstStyle/>
          <a:p>
            <a:r>
              <a:rPr lang="en-US" dirty="0"/>
              <a:t>Walking/Working Surfaces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[1910.21 </a:t>
            </a:r>
            <a:r>
              <a:rPr lang="en-US" dirty="0"/>
              <a:t>– </a:t>
            </a:r>
            <a:r>
              <a:rPr lang="en-US" dirty="0" smtClean="0"/>
              <a:t>.30]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1" name="Rectangle 5" title="Walking/Working Surfaces"/>
          <p:cNvSpPr>
            <a:spLocks noChangeArrowheads="1"/>
          </p:cNvSpPr>
          <p:nvPr/>
        </p:nvSpPr>
        <p:spPr bwMode="auto">
          <a:xfrm>
            <a:off x="2209801" y="2557463"/>
            <a:ext cx="3962400" cy="258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endParaRPr lang="en-US" sz="1700" dirty="0"/>
          </a:p>
        </p:txBody>
      </p:sp>
      <p:sp>
        <p:nvSpPr>
          <p:cNvPr id="5" name="Rectangle 4"/>
          <p:cNvSpPr/>
          <p:nvPr/>
        </p:nvSpPr>
        <p:spPr>
          <a:xfrm>
            <a:off x="1981200" y="2819400"/>
            <a:ext cx="459298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General – Walking-Working surfaces are kept clean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981200" y="2084457"/>
            <a:ext cx="3954416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Fall Protection – Unprotected sides &amp; edges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981200" y="4191000"/>
            <a:ext cx="544347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General – Walking-Working surfaces are kept free of hazards</a:t>
            </a:r>
            <a:endParaRPr lang="en-US" sz="1700" cap="small" dirty="0"/>
          </a:p>
        </p:txBody>
      </p:sp>
      <p:sp>
        <p:nvSpPr>
          <p:cNvPr id="14" name="TextBox 13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D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81200" y="3456057"/>
            <a:ext cx="453842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General – Workroom floor kept in a dry condition</a:t>
            </a:r>
            <a:endParaRPr lang="en-US" sz="1700" cap="small" dirty="0"/>
          </a:p>
        </p:txBody>
      </p:sp>
      <p:sp>
        <p:nvSpPr>
          <p:cNvPr id="18" name="Rectangle 17"/>
          <p:cNvSpPr/>
          <p:nvPr/>
        </p:nvSpPr>
        <p:spPr>
          <a:xfrm>
            <a:off x="1981200" y="4876800"/>
            <a:ext cx="60198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Fall Protection – Flight of stairs having at least 3 treads &amp; 4 risers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204116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 title="Means of Egres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5955084"/>
              </p:ext>
            </p:extLst>
          </p:nvPr>
        </p:nvGraphicFramePr>
        <p:xfrm>
          <a:off x="1219200" y="2057400"/>
          <a:ext cx="6013704" cy="3813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1785" y="228600"/>
            <a:ext cx="7825668" cy="1371600"/>
          </a:xfrm>
        </p:spPr>
        <p:txBody>
          <a:bodyPr>
            <a:normAutofit/>
          </a:bodyPr>
          <a:lstStyle/>
          <a:p>
            <a:r>
              <a:rPr lang="en-US" dirty="0"/>
              <a:t>Means of Egress </a:t>
            </a:r>
            <a:r>
              <a:rPr lang="en-US" dirty="0" smtClean="0"/>
              <a:t>[1910.33 </a:t>
            </a:r>
            <a:r>
              <a:rPr lang="en-US" dirty="0"/>
              <a:t>– </a:t>
            </a:r>
            <a:r>
              <a:rPr lang="en-US" dirty="0" smtClean="0"/>
              <a:t>.39</a:t>
            </a:r>
            <a:r>
              <a:rPr lang="en-US" dirty="0"/>
              <a:t>]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1" name="Rectangle 5" title="Means of Egress"/>
          <p:cNvSpPr>
            <a:spLocks noChangeArrowheads="1"/>
          </p:cNvSpPr>
          <p:nvPr/>
        </p:nvSpPr>
        <p:spPr bwMode="auto">
          <a:xfrm>
            <a:off x="2438400" y="3085475"/>
            <a:ext cx="3962400" cy="258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endParaRPr lang="en-US" sz="1700" cap="small" dirty="0"/>
          </a:p>
        </p:txBody>
      </p:sp>
      <p:sp>
        <p:nvSpPr>
          <p:cNvPr id="25" name="Rectangle 8" title="Means of Egress"/>
          <p:cNvSpPr>
            <a:spLocks noChangeArrowheads="1"/>
          </p:cNvSpPr>
          <p:nvPr/>
        </p:nvSpPr>
        <p:spPr bwMode="auto">
          <a:xfrm>
            <a:off x="2438400" y="2433012"/>
            <a:ext cx="3492500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endParaRPr lang="en-US" sz="1700" cap="small" dirty="0"/>
          </a:p>
        </p:txBody>
      </p:sp>
      <p:sp>
        <p:nvSpPr>
          <p:cNvPr id="5" name="Rectangle 4"/>
          <p:cNvSpPr/>
          <p:nvPr/>
        </p:nvSpPr>
        <p:spPr>
          <a:xfrm>
            <a:off x="1905000" y="2057400"/>
            <a:ext cx="40386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Feature – Free &amp; unobstructed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905000" y="2743200"/>
            <a:ext cx="309937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Feature – Clearly visible &amp; marked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905000" y="3505200"/>
            <a:ext cx="549791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Design &amp; Construction – Must be able to open from the inside</a:t>
            </a:r>
            <a:endParaRPr lang="en-US" sz="1700" cap="small" dirty="0"/>
          </a:p>
        </p:txBody>
      </p:sp>
      <p:sp>
        <p:nvSpPr>
          <p:cNvPr id="16" name="Rectangle 15"/>
          <p:cNvSpPr/>
          <p:nvPr/>
        </p:nvSpPr>
        <p:spPr>
          <a:xfrm>
            <a:off x="1910581" y="4191000"/>
            <a:ext cx="5023619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Feature – Signs posted if exit is not apparent</a:t>
            </a:r>
            <a:endParaRPr lang="en-US" sz="1700" cap="small" dirty="0"/>
          </a:p>
        </p:txBody>
      </p:sp>
      <p:sp>
        <p:nvSpPr>
          <p:cNvPr id="17" name="Rectangle 16"/>
          <p:cNvSpPr/>
          <p:nvPr/>
        </p:nvSpPr>
        <p:spPr>
          <a:xfrm>
            <a:off x="1905000" y="4903857"/>
            <a:ext cx="55626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Design &amp; Construction – Exit access must be at least 28 inches</a:t>
            </a:r>
            <a:endParaRPr lang="en-US" sz="1700" cap="small" dirty="0"/>
          </a:p>
        </p:txBody>
      </p:sp>
      <p:sp>
        <p:nvSpPr>
          <p:cNvPr id="18" name="TextBox 17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E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10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 title="Powered Platforms, Aerial Lifts, And Vehicle-Mounted Work Platform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9566546"/>
              </p:ext>
            </p:extLst>
          </p:nvPr>
        </p:nvGraphicFramePr>
        <p:xfrm>
          <a:off x="914400" y="2057400"/>
          <a:ext cx="7162800" cy="3803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1905000" y="2084457"/>
            <a:ext cx="53340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Vehicle Mounted – Personal fall arrest shall be worn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864263" y="2770257"/>
            <a:ext cx="3926937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Vehicle Mounted – Trained persons only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872735" y="3456057"/>
            <a:ext cx="559486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Vehicle Mounted – Employee shall stand firmly on basket floor</a:t>
            </a:r>
            <a:endParaRPr lang="en-US" sz="1700" cap="smal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1371600"/>
          </a:xfrm>
        </p:spPr>
        <p:txBody>
          <a:bodyPr>
            <a:normAutofit fontScale="90000"/>
          </a:bodyPr>
          <a:lstStyle/>
          <a:p>
            <a:r>
              <a:rPr lang="en-US" dirty="0"/>
              <a:t>Powered </a:t>
            </a:r>
            <a:r>
              <a:rPr lang="en-US" dirty="0" smtClean="0"/>
              <a:t>Platforms, Aerial Lifts, and Vehicle-Mounted Work Platforms [</a:t>
            </a:r>
            <a:r>
              <a:rPr lang="en-US" sz="4400" dirty="0" smtClean="0"/>
              <a:t>1910.66 </a:t>
            </a:r>
            <a:r>
              <a:rPr lang="en-US" sz="4400" dirty="0"/>
              <a:t>– </a:t>
            </a:r>
            <a:r>
              <a:rPr lang="en-US" sz="4400" dirty="0" smtClean="0"/>
              <a:t>.68</a:t>
            </a:r>
            <a:r>
              <a:rPr lang="en-US" dirty="0" smtClean="0"/>
              <a:t>] 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F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64262" y="4191000"/>
            <a:ext cx="5908138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Vehicle Mounted – Aerial lift truck may not be moved</a:t>
            </a:r>
            <a:endParaRPr lang="en-US" sz="1700" cap="small" dirty="0"/>
          </a:p>
        </p:txBody>
      </p:sp>
      <p:sp>
        <p:nvSpPr>
          <p:cNvPr id="16" name="Rectangle 15"/>
          <p:cNvSpPr/>
          <p:nvPr/>
        </p:nvSpPr>
        <p:spPr>
          <a:xfrm>
            <a:off x="1905000" y="4903857"/>
            <a:ext cx="56388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Vehicle Mounted – Field modified certified by manufacturer  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119867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 title="Occupational Health and Environmental Control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6246861"/>
              </p:ext>
            </p:extLst>
          </p:nvPr>
        </p:nvGraphicFramePr>
        <p:xfrm>
          <a:off x="1219200" y="2043111"/>
          <a:ext cx="6934200" cy="3813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1371600"/>
          </a:xfrm>
        </p:spPr>
        <p:txBody>
          <a:bodyPr>
            <a:normAutofit/>
          </a:bodyPr>
          <a:lstStyle/>
          <a:p>
            <a:r>
              <a:rPr lang="en-US" dirty="0"/>
              <a:t>Occupational Health and Environmental Control </a:t>
            </a:r>
            <a:r>
              <a:rPr lang="en-US" dirty="0" smtClean="0"/>
              <a:t>[1910.94 </a:t>
            </a:r>
            <a:r>
              <a:rPr lang="en-US" dirty="0"/>
              <a:t>– </a:t>
            </a:r>
            <a:r>
              <a:rPr lang="en-US" dirty="0" smtClean="0"/>
              <a:t>.98] </a:t>
            </a:r>
            <a:endParaRPr lang="en-US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1" name="Rectangle 5" title="Occupational Health and Environmental Control"/>
          <p:cNvSpPr>
            <a:spLocks noChangeArrowheads="1"/>
          </p:cNvSpPr>
          <p:nvPr/>
        </p:nvSpPr>
        <p:spPr bwMode="auto">
          <a:xfrm>
            <a:off x="2209800" y="3368606"/>
            <a:ext cx="3962400" cy="258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457200"/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1905000" y="2084457"/>
            <a:ext cx="48006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Occupational Noise – Hearing conservation </a:t>
            </a:r>
            <a:r>
              <a:rPr lang="en-US" sz="1700" cap="small" dirty="0"/>
              <a:t>p</a:t>
            </a:r>
            <a:r>
              <a:rPr lang="en-US" sz="1700" cap="small" dirty="0" smtClean="0"/>
              <a:t>rogram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905000" y="2770257"/>
            <a:ext cx="63246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Occupational Noise </a:t>
            </a:r>
            <a:r>
              <a:rPr lang="en-US" sz="1700" cap="small" dirty="0" smtClean="0"/>
              <a:t>– </a:t>
            </a:r>
            <a:r>
              <a:rPr lang="en-US" sz="1700" cap="small" dirty="0"/>
              <a:t>Establish &amp; maintain audiometric testing program</a:t>
            </a:r>
          </a:p>
        </p:txBody>
      </p:sp>
      <p:sp>
        <p:nvSpPr>
          <p:cNvPr id="7" name="Rectangle 6"/>
          <p:cNvSpPr/>
          <p:nvPr/>
        </p:nvSpPr>
        <p:spPr>
          <a:xfrm>
            <a:off x="1905000" y="3456057"/>
            <a:ext cx="61722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Occupational Noise </a:t>
            </a:r>
            <a:r>
              <a:rPr lang="en-US" sz="1700" cap="small" dirty="0" smtClean="0"/>
              <a:t>– Develop &amp; implement monitoring </a:t>
            </a:r>
            <a:r>
              <a:rPr lang="en-US" sz="1700" cap="small" dirty="0"/>
              <a:t>p</a:t>
            </a:r>
            <a:r>
              <a:rPr lang="en-US" sz="1700" cap="small" dirty="0" smtClean="0"/>
              <a:t>rogram</a:t>
            </a:r>
            <a:endParaRPr lang="en-US" sz="1700" cap="small" dirty="0"/>
          </a:p>
        </p:txBody>
      </p:sp>
      <p:sp>
        <p:nvSpPr>
          <p:cNvPr id="10" name="TextBox 9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G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05000" y="4903857"/>
            <a:ext cx="63246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Occupational Noise </a:t>
            </a:r>
            <a:r>
              <a:rPr lang="en-US" sz="1700" cap="small" dirty="0" smtClean="0"/>
              <a:t>– Annual audiogram for each employee</a:t>
            </a:r>
            <a:endParaRPr lang="en-US" sz="1700" cap="small" dirty="0"/>
          </a:p>
        </p:txBody>
      </p:sp>
      <p:sp>
        <p:nvSpPr>
          <p:cNvPr id="15" name="Rectangle 14"/>
          <p:cNvSpPr/>
          <p:nvPr/>
        </p:nvSpPr>
        <p:spPr>
          <a:xfrm>
            <a:off x="1905000" y="4191000"/>
            <a:ext cx="63246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Occupational Noise </a:t>
            </a:r>
            <a:r>
              <a:rPr lang="en-US" sz="1700" cap="small" dirty="0" smtClean="0"/>
              <a:t>– Employer shall train each employee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336744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 title="Hazardous Material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3639879"/>
              </p:ext>
            </p:extLst>
          </p:nvPr>
        </p:nvGraphicFramePr>
        <p:xfrm>
          <a:off x="990600" y="2039112"/>
          <a:ext cx="7156704" cy="3813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1371600"/>
          </a:xfrm>
        </p:spPr>
        <p:txBody>
          <a:bodyPr>
            <a:normAutofit/>
          </a:bodyPr>
          <a:lstStyle/>
          <a:p>
            <a:r>
              <a:rPr lang="en-US" dirty="0"/>
              <a:t>Hazardous Materials </a:t>
            </a:r>
            <a:r>
              <a:rPr lang="en-US" dirty="0" smtClean="0"/>
              <a:t>[1910.101 </a:t>
            </a:r>
            <a:r>
              <a:rPr lang="en-US" dirty="0"/>
              <a:t>– </a:t>
            </a:r>
            <a:r>
              <a:rPr lang="en-US" dirty="0" smtClean="0"/>
              <a:t>.126</a:t>
            </a:r>
            <a:r>
              <a:rPr lang="en-US" dirty="0"/>
              <a:t>]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05000" y="2057400"/>
            <a:ext cx="51054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Compressed </a:t>
            </a:r>
            <a:r>
              <a:rPr lang="en-US" sz="1700" cap="small" dirty="0" smtClean="0"/>
              <a:t>Gases </a:t>
            </a:r>
            <a:r>
              <a:rPr lang="en-US" sz="1700" cap="small" dirty="0"/>
              <a:t>– Handling s</a:t>
            </a:r>
            <a:r>
              <a:rPr lang="en-US" sz="1700" cap="small" dirty="0" smtClean="0"/>
              <a:t>torage </a:t>
            </a:r>
            <a:r>
              <a:rPr lang="en-US" sz="1700" cap="small" dirty="0"/>
              <a:t>and u</a:t>
            </a:r>
            <a:r>
              <a:rPr lang="en-US" sz="1700" cap="small" dirty="0" smtClean="0"/>
              <a:t>se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905000" y="4191000"/>
            <a:ext cx="56388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Flammable Liquids – Prevent the ignition of flammable vapors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905000" y="4903857"/>
            <a:ext cx="4863491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PSM – Employer shall document the equipment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H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05000" y="2743200"/>
            <a:ext cx="620221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Flammable Liquids – Shall not be dispensed unless bonded &amp; grounded</a:t>
            </a:r>
            <a:endParaRPr lang="en-US" sz="1700" cap="small" dirty="0"/>
          </a:p>
        </p:txBody>
      </p:sp>
      <p:sp>
        <p:nvSpPr>
          <p:cNvPr id="16" name="Rectangle 15"/>
          <p:cNvSpPr/>
          <p:nvPr/>
        </p:nvSpPr>
        <p:spPr>
          <a:xfrm>
            <a:off x="1905000" y="3429000"/>
            <a:ext cx="244541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 smtClean="0"/>
              <a:t>PSM– Written procedures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126895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 title="Personal Protective Equipmen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4622570"/>
              </p:ext>
            </p:extLst>
          </p:nvPr>
        </p:nvGraphicFramePr>
        <p:xfrm>
          <a:off x="1143000" y="2043112"/>
          <a:ext cx="6934200" cy="37480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1371600"/>
          </a:xfrm>
        </p:spPr>
        <p:txBody>
          <a:bodyPr>
            <a:normAutofit/>
          </a:bodyPr>
          <a:lstStyle/>
          <a:p>
            <a:r>
              <a:rPr lang="en-US" dirty="0"/>
              <a:t>Personal Protective Equipment  </a:t>
            </a:r>
            <a:r>
              <a:rPr lang="en-US" dirty="0" smtClean="0"/>
              <a:t>[1910.132 </a:t>
            </a:r>
            <a:r>
              <a:rPr lang="en-US" dirty="0"/>
              <a:t>– </a:t>
            </a:r>
            <a:r>
              <a:rPr lang="en-US" dirty="0" smtClean="0"/>
              <a:t>.138</a:t>
            </a:r>
            <a:r>
              <a:rPr lang="en-US" dirty="0"/>
              <a:t>]</a:t>
            </a:r>
            <a:endParaRPr lang="en-US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I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05000" y="2057400"/>
            <a:ext cx="51054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Respirators – </a:t>
            </a:r>
            <a:r>
              <a:rPr lang="en-US" sz="1700" cap="small" dirty="0" smtClean="0"/>
              <a:t>Shall provide medical </a:t>
            </a:r>
            <a:r>
              <a:rPr lang="en-US" sz="1700" cap="small" dirty="0"/>
              <a:t>e</a:t>
            </a:r>
            <a:r>
              <a:rPr lang="en-US" sz="1700" cap="small" dirty="0" smtClean="0"/>
              <a:t>valuation</a:t>
            </a:r>
            <a:endParaRPr lang="en-US" sz="1700" cap="small" dirty="0"/>
          </a:p>
        </p:txBody>
      </p:sp>
      <p:sp>
        <p:nvSpPr>
          <p:cNvPr id="16" name="Rectangle 15"/>
          <p:cNvSpPr/>
          <p:nvPr/>
        </p:nvSpPr>
        <p:spPr>
          <a:xfrm>
            <a:off x="1905000" y="2743200"/>
            <a:ext cx="5015891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Respirators – </a:t>
            </a:r>
            <a:r>
              <a:rPr lang="en-US" sz="1700" cap="small" dirty="0" smtClean="0"/>
              <a:t>Establish &amp; implement written </a:t>
            </a:r>
            <a:r>
              <a:rPr lang="en-US" sz="1700" cap="small" dirty="0"/>
              <a:t>p</a:t>
            </a:r>
            <a:r>
              <a:rPr lang="en-US" sz="1700" cap="small" dirty="0" smtClean="0"/>
              <a:t>rogram</a:t>
            </a:r>
            <a:endParaRPr lang="en-US" sz="1700" cap="small" dirty="0"/>
          </a:p>
        </p:txBody>
      </p:sp>
      <p:sp>
        <p:nvSpPr>
          <p:cNvPr id="17" name="Rectangle 16"/>
          <p:cNvSpPr/>
          <p:nvPr/>
        </p:nvSpPr>
        <p:spPr>
          <a:xfrm>
            <a:off x="1905000" y="3429000"/>
            <a:ext cx="638749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General Requirements </a:t>
            </a:r>
            <a:r>
              <a:rPr lang="en-US" sz="1700" cap="small" dirty="0"/>
              <a:t>– V</a:t>
            </a:r>
            <a:r>
              <a:rPr lang="en-US" sz="1700" cap="small" dirty="0" smtClean="0"/>
              <a:t>erify workplace hazard assessment</a:t>
            </a:r>
            <a:endParaRPr lang="en-US" sz="1700" cap="small" dirty="0"/>
          </a:p>
        </p:txBody>
      </p:sp>
      <p:sp>
        <p:nvSpPr>
          <p:cNvPr id="18" name="Rectangle 17"/>
          <p:cNvSpPr/>
          <p:nvPr/>
        </p:nvSpPr>
        <p:spPr>
          <a:xfrm>
            <a:off x="1905000" y="4114800"/>
            <a:ext cx="61722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General Requirements – Assess workplace for hazards</a:t>
            </a:r>
            <a:endParaRPr lang="en-US" sz="1700" cap="small" dirty="0"/>
          </a:p>
        </p:txBody>
      </p:sp>
      <p:sp>
        <p:nvSpPr>
          <p:cNvPr id="19" name="Rectangle 18"/>
          <p:cNvSpPr/>
          <p:nvPr/>
        </p:nvSpPr>
        <p:spPr>
          <a:xfrm>
            <a:off x="1905000" y="4827657"/>
            <a:ext cx="62484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Respirators – Employer shall ensure an employee is fit tested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48751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hart 15" title="General Environment Control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0259083"/>
              </p:ext>
            </p:extLst>
          </p:nvPr>
        </p:nvGraphicFramePr>
        <p:xfrm>
          <a:off x="838200" y="2057400"/>
          <a:ext cx="6781800" cy="3886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25668" cy="1371600"/>
          </a:xfrm>
        </p:spPr>
        <p:txBody>
          <a:bodyPr>
            <a:normAutofit/>
          </a:bodyPr>
          <a:lstStyle/>
          <a:p>
            <a:r>
              <a:rPr lang="en-US" dirty="0"/>
              <a:t>General Environment Controls  </a:t>
            </a:r>
            <a:r>
              <a:rPr lang="en-US" dirty="0" smtClean="0"/>
              <a:t>[1910.141 </a:t>
            </a:r>
            <a:r>
              <a:rPr lang="en-US" dirty="0"/>
              <a:t>– </a:t>
            </a:r>
            <a:r>
              <a:rPr lang="en-US" dirty="0" smtClean="0"/>
              <a:t>.147] </a:t>
            </a:r>
            <a:endParaRPr lang="en-US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600" b="1" i="0">
                <a:solidFill>
                  <a:schemeClr val="bg1"/>
                </a:solidFill>
              </a:defRPr>
            </a:lvl1pPr>
          </a:lstStyle>
          <a:p>
            <a:fld id="{3F67EF07-4D6B-47E5-8389-73175C2FD72D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05000" y="2057400"/>
            <a:ext cx="53340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 smtClean="0"/>
              <a:t>Hazardous Energy Control </a:t>
            </a:r>
            <a:r>
              <a:rPr lang="en-US" sz="1700" cap="small" dirty="0"/>
              <a:t>– </a:t>
            </a:r>
            <a:r>
              <a:rPr lang="en-US" sz="1700" cap="small" dirty="0" smtClean="0"/>
              <a:t>Procedures shall be developed</a:t>
            </a:r>
            <a:endParaRPr lang="en-US" sz="1700" cap="small" dirty="0"/>
          </a:p>
        </p:txBody>
      </p:sp>
      <p:sp>
        <p:nvSpPr>
          <p:cNvPr id="6" name="Rectangle 5"/>
          <p:cNvSpPr/>
          <p:nvPr/>
        </p:nvSpPr>
        <p:spPr>
          <a:xfrm>
            <a:off x="1905000" y="2791926"/>
            <a:ext cx="50292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Hazardous Energy Control – </a:t>
            </a:r>
            <a:r>
              <a:rPr lang="en-US" sz="1700" cap="small" dirty="0" smtClean="0"/>
              <a:t>Periodic inspections</a:t>
            </a:r>
            <a:endParaRPr lang="en-US" sz="1700" cap="small" dirty="0"/>
          </a:p>
        </p:txBody>
      </p:sp>
      <p:sp>
        <p:nvSpPr>
          <p:cNvPr id="7" name="Rectangle 6"/>
          <p:cNvSpPr/>
          <p:nvPr/>
        </p:nvSpPr>
        <p:spPr>
          <a:xfrm>
            <a:off x="1905000" y="3532257"/>
            <a:ext cx="427847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cap="small" dirty="0"/>
              <a:t>Hazardous Energy Control – </a:t>
            </a:r>
            <a:r>
              <a:rPr lang="en-US" sz="1700" cap="small" dirty="0" smtClean="0"/>
              <a:t>Establish program</a:t>
            </a:r>
            <a:endParaRPr lang="en-US" sz="1700" cap="small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16747" y="2442482"/>
            <a:ext cx="5469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SUBPART J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05000" y="4218057"/>
            <a:ext cx="45720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Hazardous Energy Control – General </a:t>
            </a:r>
            <a:r>
              <a:rPr lang="en-US" sz="1700" cap="small" dirty="0" smtClean="0"/>
              <a:t>training</a:t>
            </a:r>
            <a:endParaRPr lang="en-US" sz="1700" cap="small" dirty="0"/>
          </a:p>
        </p:txBody>
      </p:sp>
      <p:sp>
        <p:nvSpPr>
          <p:cNvPr id="14" name="Rectangle 13"/>
          <p:cNvSpPr/>
          <p:nvPr/>
        </p:nvSpPr>
        <p:spPr>
          <a:xfrm>
            <a:off x="1905000" y="4953000"/>
            <a:ext cx="54864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cap="small" dirty="0"/>
              <a:t>Hazardous Energy Control – </a:t>
            </a:r>
            <a:r>
              <a:rPr lang="en-US" sz="1700" cap="small" dirty="0" smtClean="0"/>
              <a:t>Authorized employee training</a:t>
            </a:r>
            <a:endParaRPr lang="en-US" sz="1700" cap="small" dirty="0"/>
          </a:p>
        </p:txBody>
      </p:sp>
    </p:spTree>
    <p:extLst>
      <p:ext uri="{BB962C8B-B14F-4D97-AF65-F5344CB8AC3E}">
        <p14:creationId xmlns:p14="http://schemas.microsoft.com/office/powerpoint/2010/main" val="97260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298&quot;&gt;&lt;object type=&quot;3&quot; unique_id=&quot;10299&quot;&gt;&lt;property id=&quot;20148&quot; value=&quot;5&quot;/&gt;&lt;property id=&quot;20300&quot; value=&quot;Slide 1 - &amp;quot;Most Frequently Cited Serious Violations&amp;quot;&quot;/&gt;&lt;property id=&quot;20307&quot; value=&quot;256&quot;/&gt;&lt;/object&gt;&lt;object type=&quot;3&quot; unique_id=&quot;10339&quot;&gt;&lt;property id=&quot;20148&quot; value=&quot;5&quot;/&gt;&lt;property id=&quot;20300&quot; value=&quot;Slide 2 - &amp;quot;Most Frequently Cited Serious Violations in General Industry 2015&amp;quot;&quot;/&gt;&lt;property id=&quot;20307&quot; value=&quot;257&quot;/&gt;&lt;/object&gt;&lt;object type=&quot;3&quot; unique_id=&quot;10402&quot;&gt;&lt;property id=&quot;20148&quot; value=&quot;5&quot;/&gt;&lt;property id=&quot;20300&quot; value=&quot;Slide 3 - &amp;quot;Walking/Working Surfaces [1910.21 – .30]&amp;quot;&quot;/&gt;&lt;property id=&quot;20307&quot; value=&quot;260&quot;/&gt;&lt;/object&gt;&lt;object type=&quot;3&quot; unique_id=&quot;10973&quot;&gt;&lt;property id=&quot;20148&quot; value=&quot;5&quot;/&gt;&lt;property id=&quot;20300&quot; value=&quot;Slide 4 - &amp;quot;Means of Egress [1910.33 – .39]&amp;quot;&quot;/&gt;&lt;property id=&quot;20307&quot; value=&quot;278&quot;/&gt;&lt;/object&gt;&lt;object type=&quot;3&quot; unique_id=&quot;10974&quot;&gt;&lt;property id=&quot;20148&quot; value=&quot;5&quot;/&gt;&lt;property id=&quot;20300&quot; value=&quot;Slide 5 - &amp;quot;Powered Platforms, Manlifts, and Vehicle-Mounted Work Platforms [1910.66 – .68] &amp;quot;&quot;/&gt;&lt;property id=&quot;20307&quot; value=&quot;261&quot;/&gt;&lt;/object&gt;&lt;object type=&quot;3&quot; unique_id=&quot;10975&quot;&gt;&lt;property id=&quot;20148&quot; value=&quot;5&quot;/&gt;&lt;property id=&quot;20300&quot; value=&quot;Slide 6 - &amp;quot;Occupational Health and Environmental Control [1910.94 – .98] &amp;quot;&quot;/&gt;&lt;property id=&quot;20307&quot; value=&quot;262&quot;/&gt;&lt;/object&gt;&lt;object type=&quot;3&quot; unique_id=&quot;10976&quot;&gt;&lt;property id=&quot;20148&quot; value=&quot;5&quot;/&gt;&lt;property id=&quot;20300&quot; value=&quot;Slide 7 - &amp;quot;Hazardous Materials [1910.101 – .126]&amp;quot;&quot;/&gt;&lt;property id=&quot;20307&quot; value=&quot;263&quot;/&gt;&lt;/object&gt;&lt;object type=&quot;3&quot; unique_id=&quot;10977&quot;&gt;&lt;property id=&quot;20148&quot; value=&quot;5&quot;/&gt;&lt;property id=&quot;20300&quot; value=&quot;Slide 8 - &amp;quot;Personal Protective Equipment  [1910.132 – .138]&amp;quot;&quot;/&gt;&lt;property id=&quot;20307&quot; value=&quot;264&quot;/&gt;&lt;/object&gt;&lt;object type=&quot;3&quot; unique_id=&quot;10978&quot;&gt;&lt;property id=&quot;20148&quot; value=&quot;5&quot;/&gt;&lt;property id=&quot;20300&quot; value=&quot;Slide 9 - &amp;quot;General Environment Controls  [1910.141 – .147] &amp;quot;&quot;/&gt;&lt;property id=&quot;20307&quot; value=&quot;265&quot;/&gt;&lt;/object&gt;&lt;object type=&quot;3&quot; unique_id=&quot;10979&quot;&gt;&lt;property id=&quot;20148&quot; value=&quot;5&quot;/&gt;&lt;property id=&quot;20300&quot; value=&quot;Slide 10 - &amp;quot;Medical &amp;amp; First Aid [1910.151 –.152] &amp;quot;&quot;/&gt;&lt;property id=&quot;20307&quot; value=&quot;266&quot;/&gt;&lt;/object&gt;&lt;object type=&quot;3&quot; unique_id=&quot;10980&quot;&gt;&lt;property id=&quot;20148&quot; value=&quot;5&quot;/&gt;&lt;property id=&quot;20300&quot; value=&quot;Slide 11 - &amp;quot;Fire Protection [1910.155 – .165] &amp;quot;&quot;/&gt;&lt;property id=&quot;20307&quot; value=&quot;267&quot;/&gt;&lt;/object&gt;&lt;object type=&quot;3&quot; unique_id=&quot;10981&quot;&gt;&lt;property id=&quot;20148&quot; value=&quot;5&quot;/&gt;&lt;property id=&quot;20300&quot; value=&quot;Slide 12 - &amp;quot;Compressed Gas &amp;amp; Compressed Air Equipment  [1910.166 – .169] &amp;quot;&quot;/&gt;&lt;property id=&quot;20307&quot; value=&quot;268&quot;/&gt;&lt;/object&gt;&lt;object type=&quot;3&quot; unique_id=&quot;10982&quot;&gt;&lt;property id=&quot;20148&quot; value=&quot;5&quot;/&gt;&lt;property id=&quot;20300&quot; value=&quot;Slide 13 - &amp;quot;Materials Handling &amp;amp; Storage [1910.176 – .184]&amp;quot;&quot;/&gt;&lt;property id=&quot;20307&quot; value=&quot;269&quot;/&gt;&lt;/object&gt;&lt;object type=&quot;3&quot; unique_id=&quot;10983&quot;&gt;&lt;property id=&quot;20148&quot; value=&quot;5&quot;/&gt;&lt;property id=&quot;20300&quot; value=&quot;Slide 14 - &amp;quot;Machinery &amp;amp; Machine Guarding  [1910.211 – .219] &amp;quot;&quot;/&gt;&lt;property id=&quot;20307&quot; value=&quot;270&quot;/&gt;&lt;/object&gt;&lt;object type=&quot;3&quot; unique_id=&quot;10984&quot;&gt;&lt;property id=&quot;20148&quot; value=&quot;5&quot;/&gt;&lt;property id=&quot;20300&quot; value=&quot;Slide 15 - &amp;quot;Hand and Portable Powered Tools and Other Hand-Held Equipment[1910.241 – .244] &amp;quot;&quot;/&gt;&lt;property id=&quot;20307&quot; value=&quot;271&quot;/&gt;&lt;/object&gt;&lt;object type=&quot;3&quot; unique_id=&quot;10985&quot;&gt;&lt;property id=&quot;20148&quot; value=&quot;5&quot;/&gt;&lt;property id=&quot;20300&quot; value=&quot;Slide 16 - &amp;quot;Welding, Cutting, &amp;amp; Brazing [1910.251 – .255]&amp;quot;&quot;/&gt;&lt;property id=&quot;20307&quot; value=&quot;272&quot;/&gt;&lt;/object&gt;&lt;object type=&quot;3&quot; unique_id=&quot;10986&quot;&gt;&lt;property id=&quot;20148&quot; value=&quot;5&quot;/&gt;&lt;property id=&quot;20300&quot; value=&quot;Slide 17 - &amp;quot;Special Industries [1910.261 – .272] &amp;quot;&quot;/&gt;&lt;property id=&quot;20307&quot; value=&quot;273&quot;/&gt;&lt;/object&gt;&lt;object type=&quot;3&quot; unique_id=&quot;10987&quot;&gt;&lt;property id=&quot;20148&quot; value=&quot;5&quot;/&gt;&lt;property id=&quot;20300&quot; value=&quot;Slide 18 - &amp;quot;Electrical [1910.301 – .399] &amp;quot;&quot;/&gt;&lt;property id=&quot;20307&quot; value=&quot;274&quot;/&gt;&lt;/object&gt;&lt;object type=&quot;3&quot; unique_id=&quot;10988&quot;&gt;&lt;property id=&quot;20148&quot; value=&quot;5&quot;/&gt;&lt;property id=&quot;20300&quot; value=&quot;Slide 20 - &amp;quot;Toxic and Hazardous Substance [1910.1000 – .1450]&amp;quot;&quot;/&gt;&lt;property id=&quot;20307&quot; value=&quot;275&quot;/&gt;&lt;/object&gt;&lt;object type=&quot;3&quot; unique_id=&quot;13747&quot;&gt;&lt;property id=&quot;20148&quot; value=&quot;5&quot;/&gt;&lt;property id=&quot;20300&quot; value=&quot;Slide 19 - &amp;quot;Commercial Diving Operations [1910.401 – .440] &amp;quot;&quot;/&gt;&lt;property id=&quot;20307&quot; value=&quot;279&quot;/&gt;&lt;/object&gt;&lt;/object&gt;&lt;object type=&quot;8&quot; unique_id=&quot;10302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10928</TotalTime>
  <Words>978</Words>
  <Application>Microsoft Office PowerPoint</Application>
  <PresentationFormat>On-screen Show (4:3)</PresentationFormat>
  <Paragraphs>161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Cambria</vt:lpstr>
      <vt:lpstr>Adjacency</vt:lpstr>
      <vt:lpstr> </vt:lpstr>
      <vt:lpstr>Most Frequently Cited Serious Violations in General Industry 2019</vt:lpstr>
      <vt:lpstr>Walking/Working Surfaces  [1910.21 – .30]</vt:lpstr>
      <vt:lpstr>Means of Egress [1910.33 – .39]</vt:lpstr>
      <vt:lpstr>Powered Platforms, Aerial Lifts, and Vehicle-Mounted Work Platforms [1910.66 – .68] </vt:lpstr>
      <vt:lpstr>Occupational Health and Environmental Control [1910.94 – .98] </vt:lpstr>
      <vt:lpstr>Hazardous Materials [1910.101 – .126]</vt:lpstr>
      <vt:lpstr>Personal Protective Equipment  [1910.132 – .138]</vt:lpstr>
      <vt:lpstr>General Environment Controls  [1910.141 – .147] </vt:lpstr>
      <vt:lpstr>Medical &amp; First Aid [1910.151 –.152] </vt:lpstr>
      <vt:lpstr>Fire Protection [1910.155 – .165] </vt:lpstr>
      <vt:lpstr>Compressed Gas &amp; Compressed Air Equipment  [1910.166 – .169] </vt:lpstr>
      <vt:lpstr>Materials Handling &amp; Storage [1910.176 – .184]</vt:lpstr>
      <vt:lpstr>Machinery &amp; Machine Guarding  [1910.211 – .219] </vt:lpstr>
      <vt:lpstr>Hand and Portable Powered Tools and Other Hand-Held Equipment [1910.241 – .244] </vt:lpstr>
      <vt:lpstr>Welding, Cutting, &amp; Brazing [1910.251 – .255]</vt:lpstr>
      <vt:lpstr>Special Industries [1910.261 – .272] </vt:lpstr>
      <vt:lpstr>Electrical [1910.301 – .399] </vt:lpstr>
      <vt:lpstr>Commercial Diving Operations [1910.401 – .440] </vt:lpstr>
      <vt:lpstr>Toxic and Hazardous Substance [1910.1000 – .1450]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Burke, Kimberly - OSHA</dc:creator>
  <cp:lastModifiedBy>Powell, John W - OSHA CTR</cp:lastModifiedBy>
  <cp:revision>402</cp:revision>
  <dcterms:created xsi:type="dcterms:W3CDTF">2013-06-05T16:36:57Z</dcterms:created>
  <dcterms:modified xsi:type="dcterms:W3CDTF">2019-12-17T22:18:09Z</dcterms:modified>
</cp:coreProperties>
</file>