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6"/>
  </p:notesMasterIdLst>
  <p:handoutMasterIdLst>
    <p:handoutMasterId r:id="rId7"/>
  </p:handoutMasterIdLst>
  <p:sldIdLst>
    <p:sldId id="256" r:id="rId2"/>
    <p:sldId id="279" r:id="rId3"/>
    <p:sldId id="260" r:id="rId4"/>
    <p:sldId id="278" r:id="rId5"/>
  </p:sldIdLst>
  <p:sldSz cx="9144000" cy="6858000" type="screen4x3"/>
  <p:notesSz cx="7315200" cy="96012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C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8" autoAdjust="0"/>
    <p:restoredTop sz="97266" autoAdjust="0"/>
  </p:normalViewPr>
  <p:slideViewPr>
    <p:cSldViewPr>
      <p:cViewPr varScale="1">
        <p:scale>
          <a:sx n="111" d="100"/>
          <a:sy n="111" d="100"/>
        </p:scale>
        <p:origin x="28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Maritime_FY19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Maritime_FY1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Maritime_FY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'1915'!$A$1:$A$5</c:f>
              <c:strCache>
                <c:ptCount val="5"/>
                <c:pt idx="0">
                  <c:v>159(c)(5)</c:v>
                </c:pt>
                <c:pt idx="1">
                  <c:v>152(b)</c:v>
                </c:pt>
                <c:pt idx="2">
                  <c:v>12(e)</c:v>
                </c:pt>
                <c:pt idx="3">
                  <c:v>71(j)(1)</c:v>
                </c:pt>
                <c:pt idx="4">
                  <c:v>73(d)</c:v>
                </c:pt>
              </c:strCache>
            </c:strRef>
          </c:cat>
          <c:val>
            <c:numRef>
              <c:f>'1915'!$B$1:$B$5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7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51-43FD-BC8C-C5FA557F63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336704"/>
        <c:axId val="71338240"/>
      </c:barChart>
      <c:catAx>
        <c:axId val="7133670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1338240"/>
        <c:crosses val="autoZero"/>
        <c:auto val="1"/>
        <c:lblAlgn val="ctr"/>
        <c:lblOffset val="100"/>
        <c:noMultiLvlLbl val="0"/>
      </c:catAx>
      <c:valAx>
        <c:axId val="71338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3367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'1917'!$A$1:$A$5</c:f>
              <c:strCache>
                <c:ptCount val="5"/>
                <c:pt idx="0">
                  <c:v>112(b)(1)</c:v>
                </c:pt>
                <c:pt idx="1">
                  <c:v>43(c)(5)</c:v>
                </c:pt>
                <c:pt idx="2">
                  <c:v>13(h)</c:v>
                </c:pt>
                <c:pt idx="3">
                  <c:v>26(f)</c:v>
                </c:pt>
                <c:pt idx="4">
                  <c:v>26(d)(1) </c:v>
                </c:pt>
              </c:strCache>
            </c:strRef>
          </c:cat>
          <c:val>
            <c:numRef>
              <c:f>'1917'!$B$1:$B$5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20-418B-80E5-5B78C62590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443008"/>
        <c:axId val="72470528"/>
      </c:barChart>
      <c:catAx>
        <c:axId val="724430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470528"/>
        <c:crosses val="autoZero"/>
        <c:auto val="1"/>
        <c:lblAlgn val="ctr"/>
        <c:lblOffset val="100"/>
        <c:noMultiLvlLbl val="0"/>
      </c:catAx>
      <c:valAx>
        <c:axId val="724705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4430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'1918'!$A$1:$A$5</c:f>
              <c:strCache>
                <c:ptCount val="5"/>
                <c:pt idx="0">
                  <c:v>103(b)</c:v>
                </c:pt>
                <c:pt idx="1">
                  <c:v>103(a)</c:v>
                </c:pt>
                <c:pt idx="2">
                  <c:v>85(j)(3)</c:v>
                </c:pt>
                <c:pt idx="3">
                  <c:v>32(b)</c:v>
                </c:pt>
                <c:pt idx="4">
                  <c:v>35</c:v>
                </c:pt>
              </c:strCache>
            </c:strRef>
          </c:cat>
          <c:val>
            <c:numRef>
              <c:f>'1918'!$B$1:$B$5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7A-4D94-AB23-98809C91D0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1332864"/>
        <c:axId val="81352192"/>
      </c:barChart>
      <c:catAx>
        <c:axId val="8133286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1352192"/>
        <c:crosses val="autoZero"/>
        <c:auto val="1"/>
        <c:lblAlgn val="ctr"/>
        <c:lblOffset val="100"/>
        <c:noMultiLvlLbl val="0"/>
      </c:catAx>
      <c:valAx>
        <c:axId val="813521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13328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B4981A9-90B0-452B-B214-91BD6040A161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B506D0A-3B4A-43AE-8E84-C7603087E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48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691FABC-87A9-4E81-A8A8-4860D3C379E2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0FF29C1-87F2-4AC7-A9DA-3CEE795C9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75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29C1-87F2-4AC7-A9DA-3CEE795C97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15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29C1-87F2-4AC7-A9DA-3CEE795C97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3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cap="small" baseline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EF07-4D6B-47E5-8389-73175C2FD7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1905000" y="6324600"/>
            <a:ext cx="5181600" cy="304800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0" kern="1200" cap="small" dirty="0" smtClean="0">
                <a:solidFill>
                  <a:schemeClr val="accent4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Number of Serious Violations – FY 2019</a:t>
            </a:r>
          </a:p>
          <a:p>
            <a:pPr algn="ctr"/>
            <a:endParaRPr lang="en-US" sz="2000" b="1" cap="small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34312" y="914400"/>
            <a:ext cx="4204888" cy="1266624"/>
          </a:xfrm>
        </p:spPr>
        <p:txBody>
          <a:bodyPr>
            <a:noAutofit/>
          </a:bodyPr>
          <a:lstStyle>
            <a:lvl1pPr algn="r">
              <a:defRPr sz="4400" baseline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Most Frequently Cited Violations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48200" y="5486400"/>
            <a:ext cx="4191000" cy="8532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70C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OSHA Federal Standards</a:t>
            </a:r>
          </a:p>
          <a:p>
            <a:pPr lvl="0"/>
            <a:r>
              <a:rPr lang="en-US" dirty="0" smtClean="0"/>
              <a:t>October 1, 2016 – September 30, 2017</a:t>
            </a:r>
            <a:endParaRPr lang="en-US" dirty="0"/>
          </a:p>
        </p:txBody>
      </p:sp>
      <p:pic>
        <p:nvPicPr>
          <p:cNvPr id="8" name="Picture 3" descr="C:\Users\KBurke\Desktop\Lectora Working\2200\2200_WBT_v1\html\images\osha-logo-resized-600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4213"/>
            <a:ext cx="2209800" cy="6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Q:\OETD\Graphics Library\Shipyards\RenovatingShip_106207418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562" y="-136676"/>
            <a:ext cx="4666762" cy="699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4876800" y="2590800"/>
            <a:ext cx="396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solidFill>
                  <a:srgbClr val="0070C0"/>
                </a:solidFill>
              </a:rPr>
              <a:t>Maritime</a:t>
            </a:r>
            <a:r>
              <a:rPr lang="en-US" sz="4800" b="1" baseline="0" dirty="0" smtClean="0">
                <a:solidFill>
                  <a:srgbClr val="0070C0"/>
                </a:solidFill>
              </a:rPr>
              <a:t> Industry FY2019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FC-Constr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1504" y="666342"/>
            <a:ext cx="622496" cy="400458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2971800" y="6324600"/>
            <a:ext cx="3276600" cy="304800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 of Serious Violations – FY 2017</a:t>
            </a:r>
          </a:p>
          <a:p>
            <a:pPr algn="l"/>
            <a:endParaRPr lang="en-US" sz="1400" b="1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C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12/17/2019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7" r:id="rId3"/>
    <p:sldLayoutId id="2147483703" r:id="rId4"/>
    <p:sldLayoutId id="2147483704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small" spc="-100" baseline="0">
          <a:ln>
            <a:noFill/>
          </a:ln>
          <a:solidFill>
            <a:schemeClr val="accent4">
              <a:lumMod val="75000"/>
            </a:schemeClr>
          </a:solidFill>
          <a:effectLst/>
          <a:latin typeface="+mn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 title="OSHA Federal Standards October 1, 2018-September 30, 2019"/>
          <p:cNvSpPr/>
          <p:nvPr/>
        </p:nvSpPr>
        <p:spPr>
          <a:xfrm>
            <a:off x="4572000" y="5334000"/>
            <a:ext cx="4572000" cy="914400"/>
          </a:xfrm>
          <a:prstGeom prst="rect">
            <a:avLst/>
          </a:prstGeom>
          <a:solidFill>
            <a:schemeClr val="accent4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8200" y="1171776"/>
            <a:ext cx="4204888" cy="1266624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70C0"/>
                </a:solidFill>
                <a:effectLst/>
                <a:latin typeface="+mn-lt"/>
              </a:rPr>
              <a:t>Most Frequently Cited Serious Violations</a:t>
            </a:r>
            <a:endParaRPr lang="en-US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</a:rPr>
              <a:t>OSHA Federal Standards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October 1, 2018 – September 30, 2019</a:t>
            </a:r>
            <a:endParaRPr lang="en-US" sz="1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29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 title="Most Frequently Cited Serious Violations in Shipyard Employment FY 20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9386470"/>
              </p:ext>
            </p:extLst>
          </p:nvPr>
        </p:nvGraphicFramePr>
        <p:xfrm>
          <a:off x="914400" y="2013682"/>
          <a:ext cx="7391400" cy="4082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Most Frequently Cited </a:t>
            </a:r>
            <a:r>
              <a:rPr lang="en-US" sz="3200" dirty="0" smtClean="0"/>
              <a:t>Serious Violations </a:t>
            </a:r>
            <a:r>
              <a:rPr lang="en-US" sz="3200" dirty="0"/>
              <a:t>in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Shipyard </a:t>
            </a:r>
            <a:r>
              <a:rPr lang="en-US" sz="3200" dirty="0"/>
              <a:t>Employment  FY </a:t>
            </a:r>
            <a:r>
              <a:rPr lang="en-US" sz="3200" dirty="0" smtClean="0"/>
              <a:t>2019</a:t>
            </a:r>
            <a:endParaRPr lang="en-US" sz="3200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752600" y="2057400"/>
            <a:ext cx="49530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Subpart E – Guarding of deck </a:t>
            </a:r>
            <a:r>
              <a:rPr lang="en-US" sz="1700" cap="small" dirty="0"/>
              <a:t>o</a:t>
            </a:r>
            <a:r>
              <a:rPr lang="en-US" sz="1700" cap="small" dirty="0" smtClean="0"/>
              <a:t>pening &amp; edges</a:t>
            </a:r>
            <a:endParaRPr lang="en-US" sz="1700" cap="small" dirty="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752600" y="4343400"/>
            <a:ext cx="60198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Subpart I – Hazard assessment &amp; equipment</a:t>
            </a:r>
            <a:endParaRPr lang="en-US" sz="1700" cap="small" dirty="0"/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1752600" y="5128290"/>
            <a:ext cx="5867400" cy="35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Subpart I – Inspection of personal </a:t>
            </a:r>
            <a:r>
              <a:rPr lang="en-US" sz="1700" cap="small" dirty="0"/>
              <a:t>f</a:t>
            </a:r>
            <a:r>
              <a:rPr lang="en-US" sz="1700" cap="small" dirty="0" smtClean="0"/>
              <a:t>all </a:t>
            </a:r>
            <a:r>
              <a:rPr lang="en-US" sz="1700" cap="small" dirty="0"/>
              <a:t>a</a:t>
            </a:r>
            <a:r>
              <a:rPr lang="en-US" sz="1700" cap="small" dirty="0" smtClean="0"/>
              <a:t>rrest </a:t>
            </a:r>
            <a:r>
              <a:rPr lang="en-US" sz="1700" cap="small" dirty="0"/>
              <a:t>s</a:t>
            </a:r>
            <a:r>
              <a:rPr lang="en-US" sz="1700" cap="small" dirty="0" smtClean="0"/>
              <a:t>ystems</a:t>
            </a:r>
            <a:endParaRPr lang="en-US" sz="1700" cap="small" dirty="0"/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 rot="16200000">
            <a:off x="-1422488" y="3682913"/>
            <a:ext cx="3835575" cy="533399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cap="small" dirty="0">
                <a:solidFill>
                  <a:schemeClr val="accent4">
                    <a:lumMod val="75000"/>
                  </a:schemeClr>
                </a:solidFill>
              </a:rPr>
              <a:t>29 CFR </a:t>
            </a:r>
            <a:r>
              <a:rPr lang="en-US" sz="2400" cap="small" dirty="0" smtClean="0">
                <a:solidFill>
                  <a:schemeClr val="accent4">
                    <a:lumMod val="75000"/>
                  </a:schemeClr>
                </a:solidFill>
              </a:rPr>
              <a:t>1915.</a:t>
            </a:r>
            <a:endParaRPr lang="en-US" sz="2400" cap="small" dirty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en-US" sz="2400" b="0" cap="small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1752600" y="3581400"/>
            <a:ext cx="495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Subpart B – Rescue teams</a:t>
            </a:r>
            <a:endParaRPr lang="en-US" sz="1700" cap="small" dirty="0"/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1752600" y="2819400"/>
            <a:ext cx="44958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Subpart E – Scaffolds or staging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63614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Most Frequently Cited Serious Violations in Marine Terminals FY 20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438798"/>
              </p:ext>
            </p:extLst>
          </p:nvPr>
        </p:nvGraphicFramePr>
        <p:xfrm>
          <a:off x="914400" y="2013683"/>
          <a:ext cx="7315200" cy="4082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Most Frequently Cited Serious Violations in Marine Terminals FY </a:t>
            </a:r>
            <a:r>
              <a:rPr lang="en-US" sz="3600" dirty="0" smtClean="0"/>
              <a:t>2019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2960" y="5621903"/>
            <a:ext cx="548640" cy="39624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1" name="Rectangle 5" title="Most Frequently Cited Serious Violations in Marine Terminals FY 2019"/>
          <p:cNvSpPr>
            <a:spLocks noChangeArrowheads="1"/>
          </p:cNvSpPr>
          <p:nvPr/>
        </p:nvSpPr>
        <p:spPr bwMode="auto">
          <a:xfrm>
            <a:off x="1600200" y="2987606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1790700" y="5144725"/>
            <a:ext cx="6134100" cy="34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Subpart F –  Guarding of edges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676400" y="2008257"/>
            <a:ext cx="62484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Subpart B – Each vessel worked on shall have a stretcher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676400" y="2770257"/>
            <a:ext cx="5715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Subpart B – Coast guard life ring with 90 feet of line attached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683760" y="3532257"/>
            <a:ext cx="593624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Subpart B – No employees underneath suspended equipment</a:t>
            </a:r>
            <a:endParaRPr lang="en-US" sz="1700" cap="small" dirty="0"/>
          </a:p>
        </p:txBody>
      </p:sp>
      <p:sp>
        <p:nvSpPr>
          <p:cNvPr id="16" name="Footer Placeholder 4"/>
          <p:cNvSpPr txBox="1">
            <a:spLocks/>
          </p:cNvSpPr>
          <p:nvPr/>
        </p:nvSpPr>
        <p:spPr>
          <a:xfrm rot="16200000">
            <a:off x="-1422488" y="3682913"/>
            <a:ext cx="3835575" cy="533399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0" cap="small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29 CFR 1917.</a:t>
            </a:r>
          </a:p>
          <a:p>
            <a:pPr algn="l"/>
            <a:endParaRPr lang="en-US" sz="2400" b="0" cap="small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752600" y="4343400"/>
            <a:ext cx="541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Subpart C – PIT maintained in safe working order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204116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Most Frequently Cited Serious Violations in Longshoring FY 20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8514150"/>
              </p:ext>
            </p:extLst>
          </p:nvPr>
        </p:nvGraphicFramePr>
        <p:xfrm>
          <a:off x="990600" y="1981200"/>
          <a:ext cx="7239000" cy="4128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Most Frequently Cited Serious Violations in Longshoring FY </a:t>
            </a:r>
            <a:r>
              <a:rPr lang="en-US" sz="3600" dirty="0" smtClean="0"/>
              <a:t>2019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Rectangle 5" title="Most Frequently Cited Serious Violations in Longshoring FY 2019"/>
          <p:cNvSpPr>
            <a:spLocks noChangeArrowheads="1"/>
          </p:cNvSpPr>
          <p:nvPr/>
        </p:nvSpPr>
        <p:spPr bwMode="auto">
          <a:xfrm>
            <a:off x="1852985" y="3112532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cap="small" dirty="0"/>
          </a:p>
        </p:txBody>
      </p:sp>
      <p:sp>
        <p:nvSpPr>
          <p:cNvPr id="25" name="Rectangle 8" title="Most Frequently Cited Serious Violations in Longshoring FY 2019"/>
          <p:cNvSpPr>
            <a:spLocks noChangeArrowheads="1"/>
          </p:cNvSpPr>
          <p:nvPr/>
        </p:nvSpPr>
        <p:spPr bwMode="auto">
          <a:xfrm>
            <a:off x="1852985" y="2460069"/>
            <a:ext cx="34925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652094" y="2770257"/>
            <a:ext cx="657750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Subpart D – Fall hazard protection from stowed cargo or open hatch edge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652094" y="4294257"/>
            <a:ext cx="62484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Subpart J – Wearing of protective helmets 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665477" y="3505200"/>
            <a:ext cx="389151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Subpart H – Other exposure to fall hazards</a:t>
            </a:r>
            <a:endParaRPr lang="en-US" sz="1700" cap="small" dirty="0"/>
          </a:p>
        </p:txBody>
      </p:sp>
      <p:sp>
        <p:nvSpPr>
          <p:cNvPr id="14" name="Rectangle 13"/>
          <p:cNvSpPr/>
          <p:nvPr/>
        </p:nvSpPr>
        <p:spPr>
          <a:xfrm>
            <a:off x="1676399" y="5105400"/>
            <a:ext cx="6629401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Subpart J – Head protection complies with consensus standards</a:t>
            </a:r>
            <a:endParaRPr lang="en-US" sz="1700" cap="small" dirty="0"/>
          </a:p>
        </p:txBody>
      </p:sp>
      <p:sp>
        <p:nvSpPr>
          <p:cNvPr id="16" name="Rectangle 15"/>
          <p:cNvSpPr/>
          <p:nvPr/>
        </p:nvSpPr>
        <p:spPr>
          <a:xfrm>
            <a:off x="1637590" y="1981200"/>
            <a:ext cx="518161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Subpart D – Protection around open weather deck hatches</a:t>
            </a:r>
            <a:endParaRPr lang="en-US" sz="1700" cap="small" dirty="0"/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 rot="16200000">
            <a:off x="-1422488" y="3682913"/>
            <a:ext cx="3835575" cy="533399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cap="small" dirty="0">
                <a:solidFill>
                  <a:schemeClr val="accent4">
                    <a:lumMod val="75000"/>
                  </a:schemeClr>
                </a:solidFill>
              </a:rPr>
              <a:t>29 CFR </a:t>
            </a:r>
            <a:r>
              <a:rPr lang="en-US" sz="2400" cap="small" dirty="0" smtClean="0">
                <a:solidFill>
                  <a:schemeClr val="accent4">
                    <a:lumMod val="75000"/>
                  </a:schemeClr>
                </a:solidFill>
              </a:rPr>
              <a:t>1918.</a:t>
            </a:r>
            <a:endParaRPr lang="en-US" sz="2400" cap="small" dirty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en-US" sz="2400" b="0" cap="small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310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298&quot;&gt;&lt;object type=&quot;3&quot; unique_id=&quot;10299&quot;&gt;&lt;property id=&quot;20148&quot; value=&quot;5&quot;/&gt;&lt;property id=&quot;20300&quot; value=&quot;Slide 1 - &amp;quot;Most Frequently Cited Serious Violations&amp;quot;&quot;/&gt;&lt;property id=&quot;20307&quot; value=&quot;256&quot;/&gt;&lt;/object&gt;&lt;object type=&quot;3&quot; unique_id=&quot;10340&quot;&gt;&lt;property id=&quot;20148&quot; value=&quot;5&quot;/&gt;&lt;property id=&quot;20300&quot; value=&quot;Slide 2 - &amp;quot;Most Frequently Cited Serious Violations in &amp;#x0D;&amp;#x0A;Shipyard Employment  FY 2015&amp;quot;&quot;/&gt;&lt;property id=&quot;20307&quot; value=&quot;258&quot;/&gt;&lt;/object&gt;&lt;object type=&quot;3&quot; unique_id=&quot;10402&quot;&gt;&lt;property id=&quot;20148&quot; value=&quot;5&quot;/&gt;&lt;property id=&quot;20300&quot; value=&quot;Slide 3 - &amp;quot;Most Frequently Cited Serious Violations in Marine Terminals FY 2015&amp;quot;&quot;/&gt;&lt;property id=&quot;20307&quot; value=&quot;260&quot;/&gt;&lt;/object&gt;&lt;object type=&quot;3&quot; unique_id=&quot;10973&quot;&gt;&lt;property id=&quot;20148&quot; value=&quot;5&quot;/&gt;&lt;property id=&quot;20300&quot; value=&quot;Slide 4 - &amp;quot;Most Frequently Cited Serious Violations in Longshoring FY 2015&amp;quot;&quot;/&gt;&lt;property id=&quot;20307&quot; value=&quot;278&quot;/&gt;&lt;/object&gt;&lt;/object&gt;&lt;object type=&quot;8&quot; unique_id=&quot;10302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10910</TotalTime>
  <Words>188</Words>
  <Application>Microsoft Office PowerPoint</Application>
  <PresentationFormat>On-screen Show (4:3)</PresentationFormat>
  <Paragraphs>29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Adjacency</vt:lpstr>
      <vt:lpstr>Most Frequently Cited Serious Violations</vt:lpstr>
      <vt:lpstr>Most Frequently Cited Serious Violations in  Shipyard Employment  FY 2019</vt:lpstr>
      <vt:lpstr>Most Frequently Cited Serious Violations in Marine Terminals FY 2019</vt:lpstr>
      <vt:lpstr>Most Frequently Cited Serious Violations in Longshoring FY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Burke, Kimberly - OSHA</dc:creator>
  <cp:lastModifiedBy>Powell, John W - OSHA CTR</cp:lastModifiedBy>
  <cp:revision>301</cp:revision>
  <cp:lastPrinted>2019-12-12T16:39:42Z</cp:lastPrinted>
  <dcterms:created xsi:type="dcterms:W3CDTF">2013-06-05T16:36:57Z</dcterms:created>
  <dcterms:modified xsi:type="dcterms:W3CDTF">2019-12-17T21:40:18Z</dcterms:modified>
</cp:coreProperties>
</file>