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3"/>
  </p:notesMasterIdLst>
  <p:handoutMasterIdLst>
    <p:handoutMasterId r:id="rId34"/>
  </p:handoutMasterIdLst>
  <p:sldIdLst>
    <p:sldId id="256" r:id="rId2"/>
    <p:sldId id="376" r:id="rId3"/>
    <p:sldId id="259" r:id="rId4"/>
    <p:sldId id="412" r:id="rId5"/>
    <p:sldId id="258" r:id="rId6"/>
    <p:sldId id="372" r:id="rId7"/>
    <p:sldId id="297" r:id="rId8"/>
    <p:sldId id="371" r:id="rId9"/>
    <p:sldId id="382" r:id="rId10"/>
    <p:sldId id="384" r:id="rId11"/>
    <p:sldId id="385" r:id="rId12"/>
    <p:sldId id="387" r:id="rId13"/>
    <p:sldId id="388" r:id="rId14"/>
    <p:sldId id="389" r:id="rId15"/>
    <p:sldId id="390" r:id="rId16"/>
    <p:sldId id="408" r:id="rId17"/>
    <p:sldId id="409" r:id="rId18"/>
    <p:sldId id="411" r:id="rId19"/>
    <p:sldId id="410" r:id="rId20"/>
    <p:sldId id="391" r:id="rId21"/>
    <p:sldId id="392" r:id="rId22"/>
    <p:sldId id="393" r:id="rId23"/>
    <p:sldId id="394" r:id="rId24"/>
    <p:sldId id="397" r:id="rId25"/>
    <p:sldId id="398" r:id="rId26"/>
    <p:sldId id="399" r:id="rId27"/>
    <p:sldId id="400" r:id="rId28"/>
    <p:sldId id="401" r:id="rId29"/>
    <p:sldId id="402" r:id="rId30"/>
    <p:sldId id="403" r:id="rId31"/>
    <p:sldId id="404" r:id="rId32"/>
  </p:sldIdLst>
  <p:sldSz cx="9144000" cy="6858000" type="screen4x3"/>
  <p:notesSz cx="7315200" cy="96012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58" autoAdjust="0"/>
    <p:restoredTop sz="77461" autoAdjust="0"/>
  </p:normalViewPr>
  <p:slideViewPr>
    <p:cSldViewPr>
      <p:cViewPr>
        <p:scale>
          <a:sx n="77" d="100"/>
          <a:sy n="77" d="100"/>
        </p:scale>
        <p:origin x="-86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2058" y="-15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0388"/>
          </a:xfrm>
          <a:prstGeom prst="rect">
            <a:avLst/>
          </a:prstGeom>
        </p:spPr>
        <p:txBody>
          <a:bodyPr vert="horz" lIns="94838" tIns="47418" rIns="94838" bIns="47418" rtlCol="0"/>
          <a:lstStyle>
            <a:lvl1pPr algn="l">
              <a:defRPr sz="1200"/>
            </a:lvl1pPr>
          </a:lstStyle>
          <a:p>
            <a:endParaRPr lang="en-US" dirty="0"/>
          </a:p>
        </p:txBody>
      </p:sp>
      <p:sp>
        <p:nvSpPr>
          <p:cNvPr id="3" name="Date Placeholder 2"/>
          <p:cNvSpPr>
            <a:spLocks noGrp="1"/>
          </p:cNvSpPr>
          <p:nvPr>
            <p:ph type="dt" sz="quarter" idx="1"/>
          </p:nvPr>
        </p:nvSpPr>
        <p:spPr>
          <a:xfrm>
            <a:off x="4142963" y="1"/>
            <a:ext cx="3170583" cy="480388"/>
          </a:xfrm>
          <a:prstGeom prst="rect">
            <a:avLst/>
          </a:prstGeom>
        </p:spPr>
        <p:txBody>
          <a:bodyPr vert="horz" lIns="94838" tIns="47418" rIns="94838" bIns="47418" rtlCol="0"/>
          <a:lstStyle>
            <a:lvl1pPr algn="r">
              <a:defRPr sz="1200"/>
            </a:lvl1pPr>
          </a:lstStyle>
          <a:p>
            <a:fld id="{29C51A91-969D-4D25-A0C8-B70F2BA96001}" type="datetimeFigureOut">
              <a:rPr lang="en-US" smtClean="0"/>
              <a:pPr/>
              <a:t>5/25/2017</a:t>
            </a:fld>
            <a:endParaRPr lang="en-US" dirty="0"/>
          </a:p>
        </p:txBody>
      </p:sp>
      <p:sp>
        <p:nvSpPr>
          <p:cNvPr id="4" name="Footer Placeholder 3"/>
          <p:cNvSpPr>
            <a:spLocks noGrp="1"/>
          </p:cNvSpPr>
          <p:nvPr>
            <p:ph type="ftr" sz="quarter" idx="2"/>
          </p:nvPr>
        </p:nvSpPr>
        <p:spPr>
          <a:xfrm>
            <a:off x="0" y="9119174"/>
            <a:ext cx="3170583" cy="480388"/>
          </a:xfrm>
          <a:prstGeom prst="rect">
            <a:avLst/>
          </a:prstGeom>
        </p:spPr>
        <p:txBody>
          <a:bodyPr vert="horz" lIns="94838" tIns="47418" rIns="94838" bIns="474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3" y="9119174"/>
            <a:ext cx="3170583" cy="480388"/>
          </a:xfrm>
          <a:prstGeom prst="rect">
            <a:avLst/>
          </a:prstGeom>
        </p:spPr>
        <p:txBody>
          <a:bodyPr vert="horz" lIns="94838" tIns="47418" rIns="94838" bIns="47418"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296862"/>
          </a:xfrm>
          <a:prstGeom prst="rect">
            <a:avLst/>
          </a:prstGeom>
        </p:spPr>
        <p:txBody>
          <a:bodyPr vert="horz" lIns="91427" tIns="45714" rIns="91427" bIns="45714"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3" name="Date Placeholder 2"/>
          <p:cNvSpPr>
            <a:spLocks noGrp="1"/>
          </p:cNvSpPr>
          <p:nvPr>
            <p:ph type="dt" idx="1"/>
          </p:nvPr>
        </p:nvSpPr>
        <p:spPr>
          <a:xfrm>
            <a:off x="4143376" y="1"/>
            <a:ext cx="3170238" cy="296862"/>
          </a:xfrm>
          <a:prstGeom prst="rect">
            <a:avLst/>
          </a:prstGeom>
        </p:spPr>
        <p:txBody>
          <a:bodyPr vert="horz" lIns="91427" tIns="45714" rIns="91427" bIns="45714"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5/25/2017</a:t>
            </a:fld>
            <a:endParaRPr lang="en-US" dirty="0"/>
          </a:p>
        </p:txBody>
      </p:sp>
      <p:sp>
        <p:nvSpPr>
          <p:cNvPr id="4" name="Slide Image Placeholder 3"/>
          <p:cNvSpPr>
            <a:spLocks noGrp="1" noRot="1" noChangeAspect="1"/>
          </p:cNvSpPr>
          <p:nvPr>
            <p:ph type="sldImg" idx="2"/>
          </p:nvPr>
        </p:nvSpPr>
        <p:spPr>
          <a:xfrm>
            <a:off x="1905000" y="484188"/>
            <a:ext cx="3938588" cy="2954337"/>
          </a:xfrm>
          <a:prstGeom prst="rect">
            <a:avLst/>
          </a:prstGeom>
          <a:noFill/>
          <a:ln w="12700">
            <a:solidFill>
              <a:prstClr val="black"/>
            </a:solidFill>
          </a:ln>
        </p:spPr>
        <p:txBody>
          <a:bodyPr vert="horz" lIns="91427" tIns="45714" rIns="91427" bIns="45714" rtlCol="0" anchor="ctr"/>
          <a:lstStyle/>
          <a:p>
            <a:endParaRPr lang="en-US" dirty="0"/>
          </a:p>
        </p:txBody>
      </p:sp>
      <p:sp>
        <p:nvSpPr>
          <p:cNvPr id="5" name="Notes Placeholder 4"/>
          <p:cNvSpPr>
            <a:spLocks noGrp="1"/>
          </p:cNvSpPr>
          <p:nvPr>
            <p:ph type="body" sz="quarter" idx="3"/>
          </p:nvPr>
        </p:nvSpPr>
        <p:spPr>
          <a:xfrm>
            <a:off x="457201" y="3625920"/>
            <a:ext cx="6400801" cy="5518081"/>
          </a:xfrm>
          <a:prstGeom prst="rect">
            <a:avLst/>
          </a:prstGeom>
        </p:spPr>
        <p:txBody>
          <a:bodyPr vert="horz" lIns="91427" tIns="45714" rIns="91427" bIns="4571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356724"/>
            <a:ext cx="3170238" cy="244476"/>
          </a:xfrm>
          <a:prstGeom prst="rect">
            <a:avLst/>
          </a:prstGeom>
        </p:spPr>
        <p:txBody>
          <a:bodyPr vert="horz" lIns="91427" tIns="45714" rIns="91427" bIns="45714"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6" y="9356724"/>
            <a:ext cx="3170238" cy="244476"/>
          </a:xfrm>
          <a:prstGeom prst="rect">
            <a:avLst/>
          </a:prstGeom>
        </p:spPr>
        <p:txBody>
          <a:bodyPr vert="horz" lIns="91427" tIns="45714" rIns="91427" bIns="45714"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dirty="0"/>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484188"/>
            <a:ext cx="4319587" cy="3240087"/>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a:t>
            </a:fld>
            <a:endParaRPr lang="en-US" dirty="0"/>
          </a:p>
        </p:txBody>
      </p:sp>
    </p:spTree>
    <p:extLst>
      <p:ext uri="{BB962C8B-B14F-4D97-AF65-F5344CB8AC3E}">
        <p14:creationId xmlns:p14="http://schemas.microsoft.com/office/powerpoint/2010/main" val="50493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workers must access the top of a tank to read a gauge. Moving the tank gauge to ground level would eliminate the need for fall hazard exposure. </a:t>
            </a:r>
          </a:p>
          <a:p>
            <a:r>
              <a:rPr lang="en-US" dirty="0" smtClean="0"/>
              <a:t>As a worker, you could suggest such. </a:t>
            </a:r>
          </a:p>
          <a:p>
            <a:endParaRPr lang="en-US" dirty="0" smtClean="0"/>
          </a:p>
          <a:p>
            <a:pPr defTabSz="947044">
              <a:defRPr/>
            </a:pPr>
            <a:r>
              <a:rPr lang="en-US" dirty="0"/>
              <a:t>Using a drone equipped with a camera to inspect at heights would be another example.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10</a:t>
            </a:fld>
            <a:endParaRPr lang="en-US" dirty="0"/>
          </a:p>
        </p:txBody>
      </p:sp>
    </p:spTree>
    <p:extLst>
      <p:ext uri="{BB962C8B-B14F-4D97-AF65-F5344CB8AC3E}">
        <p14:creationId xmlns:p14="http://schemas.microsoft.com/office/powerpoint/2010/main" val="1372303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Covering floor openings is a very effective way to eliminate a fall hazard, especially if access to the hole is rarely necessary. </a:t>
            </a:r>
          </a:p>
          <a:p>
            <a:pPr defTabSz="947044">
              <a:defRPr/>
            </a:pPr>
            <a:endParaRPr lang="en-US" dirty="0"/>
          </a:p>
          <a:p>
            <a:pPr defTabSz="947044">
              <a:defRPr/>
            </a:pPr>
            <a:r>
              <a:rPr lang="en-US" dirty="0" smtClean="0"/>
              <a:t>When routine travel over the opening is necessary, often a cover is used, such as a trap-door.</a:t>
            </a:r>
            <a:r>
              <a:rPr lang="en-US" baseline="0" dirty="0" smtClean="0"/>
              <a:t> </a:t>
            </a:r>
            <a:r>
              <a:rPr lang="en-US" dirty="0"/>
              <a:t>Covers must be designed to withstand the potential load that may be placed upon them. For example a 36”x 36” floor-hole cover that will only experience foot traffic would be much different than one experiencing fork truck traffic. </a:t>
            </a:r>
          </a:p>
          <a:p>
            <a:pPr defTabSz="947044">
              <a:defRPr/>
            </a:pPr>
            <a:endParaRPr lang="en-US" dirty="0"/>
          </a:p>
          <a:p>
            <a:pPr defTabSz="947044">
              <a:defRPr/>
            </a:pPr>
            <a:r>
              <a:rPr lang="en-US" dirty="0"/>
              <a:t>They must also be secured (bolted, hinged, latched, locked) to prevent accidental displacement as well. </a:t>
            </a:r>
          </a:p>
          <a:p>
            <a:pPr defTabSz="947044">
              <a:defRPr/>
            </a:pPr>
            <a:endParaRPr lang="en-US" dirty="0"/>
          </a:p>
          <a:p>
            <a:pPr defTabSz="947044">
              <a:defRPr/>
            </a:pPr>
            <a:r>
              <a:rPr lang="en-US" dirty="0"/>
              <a:t>It should be noted that the employer should communicate who is authorized to open and/or remove the cover and that when the cover is opened or removed another means of protection is necessary. </a:t>
            </a:r>
            <a:r>
              <a:rPr lang="en-US" dirty="0" smtClean="0"/>
              <a:t>When the floor opening cover is opened, either a temporary guardrail must be in place or the opening must be constantly attended by someone until closed. </a:t>
            </a:r>
          </a:p>
          <a:p>
            <a:pPr defTabSz="947044">
              <a:defRPr/>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dirty="0"/>
          </a:p>
        </p:txBody>
      </p:sp>
    </p:spTree>
    <p:extLst>
      <p:ext uri="{BB962C8B-B14F-4D97-AF65-F5344CB8AC3E}">
        <p14:creationId xmlns:p14="http://schemas.microsoft.com/office/powerpoint/2010/main" val="230532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Guardrails – guardrail systems are vertical barriers consisting of top rails, mid-rails, and intermediate vertical members. Guardrail systems can also be combined with toe-boards, which are barriers that prevent materials and equipment from dropping to lower levels.</a:t>
            </a:r>
            <a:endParaRPr lang="en-US" dirty="0" smtClean="0"/>
          </a:p>
          <a:p>
            <a:endParaRPr lang="en-US" dirty="0" smtClean="0"/>
          </a:p>
          <a:p>
            <a:r>
              <a:rPr lang="en-US" dirty="0" smtClean="0"/>
              <a:t>Standard railing.  </a:t>
            </a:r>
          </a:p>
          <a:p>
            <a:pPr lvl="1"/>
            <a:r>
              <a:rPr lang="en-US" dirty="0" smtClean="0"/>
              <a:t>Consists of top rail, mid rail, and posts.  </a:t>
            </a:r>
          </a:p>
          <a:p>
            <a:pPr lvl="1"/>
            <a:r>
              <a:rPr lang="en-US" dirty="0" smtClean="0"/>
              <a:t>Height from the upper surface of top rail to floor level is 42 inches (+/− 3”).  </a:t>
            </a:r>
          </a:p>
          <a:p>
            <a:pPr lvl="1"/>
            <a:r>
              <a:rPr lang="en-US" dirty="0" smtClean="0"/>
              <a:t>Mid-rail height is 21 inches.</a:t>
            </a:r>
          </a:p>
          <a:p>
            <a:endParaRPr lang="en-US" dirty="0" smtClean="0"/>
          </a:p>
          <a:p>
            <a:r>
              <a:rPr lang="en-US" dirty="0" smtClean="0"/>
              <a:t>Standard </a:t>
            </a:r>
            <a:r>
              <a:rPr lang="en-US" dirty="0" err="1" smtClean="0"/>
              <a:t>toeboard</a:t>
            </a:r>
            <a:r>
              <a:rPr lang="en-US" dirty="0" smtClean="0"/>
              <a:t>.  </a:t>
            </a:r>
          </a:p>
          <a:p>
            <a:pPr lvl="1"/>
            <a:r>
              <a:rPr lang="en-US" dirty="0" smtClean="0"/>
              <a:t>3.5 inches high, with not more than ¼-inch clearance above the floor.</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dirty="0"/>
          </a:p>
        </p:txBody>
      </p:sp>
    </p:spTree>
    <p:extLst>
      <p:ext uri="{BB962C8B-B14F-4D97-AF65-F5344CB8AC3E}">
        <p14:creationId xmlns:p14="http://schemas.microsoft.com/office/powerpoint/2010/main" val="3006440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Fences, barricades,</a:t>
            </a:r>
            <a:r>
              <a:rPr lang="en-US" baseline="0" dirty="0" smtClean="0"/>
              <a:t> and locked doors, whether inside the facility or outside, can be used to prevent unauthorized access to areas where a fall hazard exists. Only authorized and trained employees would have access. Once inside, a method of fall protection must be implemented for the authorized worker.</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dirty="0"/>
          </a:p>
        </p:txBody>
      </p:sp>
    </p:spTree>
    <p:extLst>
      <p:ext uri="{BB962C8B-B14F-4D97-AF65-F5344CB8AC3E}">
        <p14:creationId xmlns:p14="http://schemas.microsoft.com/office/powerpoint/2010/main" val="3908291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Fall restraint systems prevent falls by keeping the worker from reaching a fall hazard. While fall restraint systems are not mentioned in OSHA’s fall protection rules, OSHA will accept a properly used fall restraint system in place of a personal fall arrest system when the restraint system is rigged so that the worker cannot get to the fall hazard. In effect, (if properly used) the system tethers a worker in a manner that will not allow a fall of any distance. A fall restraint system is comprised of a body belt or body harness, an anchorage, connectors, and other necessary equipment. Other components typically include a lanyard, and may also include a lifeline and other devices. Note: A self-retracting lanyard is not appropriate for a fall restraint system unless the worker cannot reach the fall hazard when the lanyard is fully extended.</a:t>
            </a:r>
          </a:p>
          <a:p>
            <a:endParaRPr lang="en-US" dirty="0" smtClean="0"/>
          </a:p>
          <a:p>
            <a:r>
              <a:rPr lang="en-US" dirty="0" smtClean="0"/>
              <a:t>Always follow the manufacturer’s instructions or consult a qualified person to ensure proper installation of anchor points. OSHA recommends that fall restraint systems have the capacity to withstand 3,000 pounds of force or twice the maximum expected force that is needed to restrain the worker from exposure to the fall hazard. As a result, fall restraint may be a viable way to provide fall protection in situations in which the employer has concerns about the adequacy of available anchorage points for fall arrest equipment</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14</a:t>
            </a:fld>
            <a:endParaRPr lang="en-US" dirty="0"/>
          </a:p>
        </p:txBody>
      </p:sp>
    </p:spTree>
    <p:extLst>
      <p:ext uri="{BB962C8B-B14F-4D97-AF65-F5344CB8AC3E}">
        <p14:creationId xmlns:p14="http://schemas.microsoft.com/office/powerpoint/2010/main" val="934653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smtClean="0"/>
              <a:t>A personal fall arrest system is a system used to safely stop (arrest) a worker who is falling from a working level. It consists of an anchorage, connectors, and a body harness. It also may include a lanyard, deceleration device, lifeline, or suitable combinations of these.</a:t>
            </a:r>
          </a:p>
          <a:p>
            <a:pPr defTabSz="947044">
              <a:defRPr/>
            </a:pPr>
            <a:endParaRPr lang="en-US" dirty="0" smtClean="0"/>
          </a:p>
          <a:p>
            <a:pPr defTabSz="947044">
              <a:defRPr/>
            </a:pPr>
            <a:r>
              <a:rPr lang="en-US" dirty="0" smtClean="0"/>
              <a:t>It must be set-up to ensure that the worker will not free-fall more than 6 feet before the system begins to arrest the fall, hit the ground or an object</a:t>
            </a:r>
            <a:r>
              <a:rPr lang="en-US" baseline="0" dirty="0" smtClean="0"/>
              <a:t> below.</a:t>
            </a:r>
          </a:p>
          <a:p>
            <a:pPr defTabSz="947044">
              <a:defRPr/>
            </a:pPr>
            <a:endParaRPr lang="en-US" baseline="0" dirty="0" smtClean="0"/>
          </a:p>
          <a:p>
            <a:pPr defTabSz="947044">
              <a:defRPr/>
            </a:pPr>
            <a:r>
              <a:rPr lang="en-US" baseline="0" dirty="0" smtClean="0"/>
              <a:t>The higher the anchorage the better! </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15</a:t>
            </a:fld>
            <a:endParaRPr lang="en-US" dirty="0"/>
          </a:p>
        </p:txBody>
      </p:sp>
    </p:spTree>
    <p:extLst>
      <p:ext uri="{BB962C8B-B14F-4D97-AF65-F5344CB8AC3E}">
        <p14:creationId xmlns:p14="http://schemas.microsoft.com/office/powerpoint/2010/main" val="2831211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smtClean="0"/>
              <a:t>Anchorage Connectors are designed as the intermediary for securing a connecting device to an anchorage. The anchorage should be easily accessible, located at a safe distance and support 5,000 lbs. per worker</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16</a:t>
            </a:fld>
            <a:endParaRPr lang="en-US" dirty="0"/>
          </a:p>
        </p:txBody>
      </p:sp>
    </p:spTree>
    <p:extLst>
      <p:ext uri="{BB962C8B-B14F-4D97-AF65-F5344CB8AC3E}">
        <p14:creationId xmlns:p14="http://schemas.microsoft.com/office/powerpoint/2010/main" val="1903775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areas with predictable and repetitive use,</a:t>
            </a:r>
            <a:r>
              <a:rPr lang="en-US" baseline="0" dirty="0" smtClean="0"/>
              <a:t> permanent anchors may be installed.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17</a:t>
            </a:fld>
            <a:endParaRPr lang="en-US" dirty="0"/>
          </a:p>
        </p:txBody>
      </p:sp>
    </p:spTree>
    <p:extLst>
      <p:ext uri="{BB962C8B-B14F-4D97-AF65-F5344CB8AC3E}">
        <p14:creationId xmlns:p14="http://schemas.microsoft.com/office/powerpoint/2010/main" val="3562325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are many</a:t>
            </a:r>
            <a:r>
              <a:rPr lang="en-US" baseline="0" dirty="0" smtClean="0"/>
              <a:t> types of full-body harnesses. Regardless of make or model, they must be the properly sized for the wearer, inspected, used and maintained according to the manufacturer.</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dirty="0"/>
          </a:p>
        </p:txBody>
      </p:sp>
    </p:spTree>
    <p:extLst>
      <p:ext uri="{BB962C8B-B14F-4D97-AF65-F5344CB8AC3E}">
        <p14:creationId xmlns:p14="http://schemas.microsoft.com/office/powerpoint/2010/main" val="3416918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Photo one:</a:t>
            </a:r>
            <a:r>
              <a:rPr lang="en-US" baseline="0" dirty="0" smtClean="0"/>
              <a:t> A retractable lanyard. Designed to greatly decrease the free fall distance by locking-up quickly, similar to the shoulder belt in a car.</a:t>
            </a:r>
          </a:p>
          <a:p>
            <a:endParaRPr lang="en-US" baseline="0" dirty="0" smtClean="0"/>
          </a:p>
          <a:p>
            <a:pPr defTabSz="947044">
              <a:defRPr/>
            </a:pPr>
            <a:r>
              <a:rPr lang="en-US" b="1" dirty="0" smtClean="0"/>
              <a:t>Photo two:</a:t>
            </a:r>
            <a:r>
              <a:rPr lang="en-US" baseline="0" dirty="0" smtClean="0"/>
              <a:t> A 6 foot shock absorbing lanyard. The shock absorber decreases the forces of the fall arrest on the body to safe levels when properly used. </a:t>
            </a:r>
            <a:endParaRPr lang="en-US" dirty="0" smtClean="0"/>
          </a:p>
          <a:p>
            <a:pPr defTabSz="947044">
              <a:defRPr/>
            </a:pPr>
            <a:endParaRPr lang="en-US" b="1" dirty="0" smtClean="0"/>
          </a:p>
          <a:p>
            <a:pPr defTabSz="947044">
              <a:defRPr/>
            </a:pPr>
            <a:r>
              <a:rPr lang="en-US" b="1" dirty="0" smtClean="0"/>
              <a:t>Photo three:</a:t>
            </a:r>
            <a:r>
              <a:rPr lang="en-US" baseline="0" dirty="0" smtClean="0"/>
              <a:t> A 6 foot </a:t>
            </a:r>
            <a:r>
              <a:rPr lang="en-US" b="1" baseline="0" dirty="0" smtClean="0"/>
              <a:t>non</a:t>
            </a:r>
            <a:r>
              <a:rPr lang="en-US" baseline="0" dirty="0" smtClean="0"/>
              <a:t>-shock absorbing lanyard. Often used for fall restraint.</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19</a:t>
            </a:fld>
            <a:endParaRPr lang="en-US" dirty="0"/>
          </a:p>
        </p:txBody>
      </p:sp>
    </p:spTree>
    <p:extLst>
      <p:ext uri="{BB962C8B-B14F-4D97-AF65-F5344CB8AC3E}">
        <p14:creationId xmlns:p14="http://schemas.microsoft.com/office/powerpoint/2010/main" val="28888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NIOSH In-house FACE Report 2001-06; http://www.cdc.gov/niosh/face/In-house/full200106.html </a:t>
            </a:r>
          </a:p>
          <a:p>
            <a:endParaRPr lang="en-US" dirty="0"/>
          </a:p>
          <a:p>
            <a:r>
              <a:rPr lang="en-US" dirty="0"/>
              <a:t>“An 18-year-old male sporting-goods retail-store worker (the victim) died from a head injury after falling approximately 12 feet from the top of a shelving unit. When the incident happened, the victim was in the process of retrieving a large, heavy box from the top shelf of an H-frame shelving unit. A witness reported that as the victim leaned over and grasped the box by its nylon shipping bands, one of the bands broke and the victim fell backwards off the H-frame to the concrete floor. A registered nurse (RN) who was shopping in the store witnessed the incident, and rendered cardiopulmonary resuscitation (CPR) to the victim. The store's manager called 911 and emergency rescue personnel and police arrived within minutes. The victim was life-flighted to a nearby trauma center where he died later that day from his injuries.” </a:t>
            </a:r>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dirty="0"/>
          </a:p>
        </p:txBody>
      </p:sp>
    </p:spTree>
    <p:extLst>
      <p:ext uri="{BB962C8B-B14F-4D97-AF65-F5344CB8AC3E}">
        <p14:creationId xmlns:p14="http://schemas.microsoft.com/office/powerpoint/2010/main" val="3289269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Position-device system enables the worker to work with both hands free on a surface such as a wall or other vertical structure. They are typically used as protection for concrete form work and placing rebar. The difference between a positioning-device system and a personal fall-arrest system is that the positioning device system supports the worker on an elevated surface and limits a fall to two feet.</a:t>
            </a:r>
          </a:p>
        </p:txBody>
      </p:sp>
      <p:sp>
        <p:nvSpPr>
          <p:cNvPr id="4" name="Slide Number Placeholder 3"/>
          <p:cNvSpPr>
            <a:spLocks noGrp="1"/>
          </p:cNvSpPr>
          <p:nvPr>
            <p:ph type="sldNum" sz="quarter" idx="10"/>
          </p:nvPr>
        </p:nvSpPr>
        <p:spPr/>
        <p:txBody>
          <a:bodyPr/>
          <a:lstStyle/>
          <a:p>
            <a:fld id="{3ECC418A-57C6-4B2F-979F-B2F731CD8869}" type="slidenum">
              <a:rPr lang="en-US" smtClean="0"/>
              <a:pPr/>
              <a:t>20</a:t>
            </a:fld>
            <a:endParaRPr lang="en-US" dirty="0"/>
          </a:p>
        </p:txBody>
      </p:sp>
    </p:spTree>
    <p:extLst>
      <p:ext uri="{BB962C8B-B14F-4D97-AF65-F5344CB8AC3E}">
        <p14:creationId xmlns:p14="http://schemas.microsoft.com/office/powerpoint/2010/main" val="2377620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net systems consist of mesh nets, panels, and connecting components. They are typically used as protection for those who work 25 feet or more above lower levels.</a:t>
            </a:r>
          </a:p>
        </p:txBody>
      </p:sp>
      <p:sp>
        <p:nvSpPr>
          <p:cNvPr id="4" name="Slide Number Placeholder 3"/>
          <p:cNvSpPr>
            <a:spLocks noGrp="1"/>
          </p:cNvSpPr>
          <p:nvPr>
            <p:ph type="sldNum" sz="quarter" idx="10"/>
          </p:nvPr>
        </p:nvSpPr>
        <p:spPr/>
        <p:txBody>
          <a:bodyPr/>
          <a:lstStyle/>
          <a:p>
            <a:fld id="{3ECC418A-57C6-4B2F-979F-B2F731CD8869}" type="slidenum">
              <a:rPr lang="en-US" smtClean="0"/>
              <a:pPr/>
              <a:t>21</a:t>
            </a:fld>
            <a:endParaRPr lang="en-US" dirty="0"/>
          </a:p>
        </p:txBody>
      </p:sp>
    </p:spTree>
    <p:extLst>
      <p:ext uri="{BB962C8B-B14F-4D97-AF65-F5344CB8AC3E}">
        <p14:creationId xmlns:p14="http://schemas.microsoft.com/office/powerpoint/2010/main" val="35245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22</a:t>
            </a:fld>
            <a:endParaRPr lang="en-US" dirty="0"/>
          </a:p>
        </p:txBody>
      </p:sp>
    </p:spTree>
    <p:extLst>
      <p:ext uri="{BB962C8B-B14F-4D97-AF65-F5344CB8AC3E}">
        <p14:creationId xmlns:p14="http://schemas.microsoft.com/office/powerpoint/2010/main" val="3236776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dirty="0"/>
          </a:p>
        </p:txBody>
      </p:sp>
    </p:spTree>
    <p:extLst>
      <p:ext uri="{BB962C8B-B14F-4D97-AF65-F5344CB8AC3E}">
        <p14:creationId xmlns:p14="http://schemas.microsoft.com/office/powerpoint/2010/main" val="789070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24</a:t>
            </a:fld>
            <a:endParaRPr lang="en-US" dirty="0"/>
          </a:p>
        </p:txBody>
      </p:sp>
    </p:spTree>
    <p:extLst>
      <p:ext uri="{BB962C8B-B14F-4D97-AF65-F5344CB8AC3E}">
        <p14:creationId xmlns:p14="http://schemas.microsoft.com/office/powerpoint/2010/main" val="2707637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Photo: </a:t>
            </a:r>
            <a:r>
              <a:rPr lang="en-US" dirty="0" smtClean="0"/>
              <a:t>Welder on top of tank without fall protection</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25</a:t>
            </a:fld>
            <a:endParaRPr lang="en-US" dirty="0"/>
          </a:p>
        </p:txBody>
      </p:sp>
    </p:spTree>
    <p:extLst>
      <p:ext uri="{BB962C8B-B14F-4D97-AF65-F5344CB8AC3E}">
        <p14:creationId xmlns:p14="http://schemas.microsoft.com/office/powerpoint/2010/main" val="2432809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b="1" dirty="0" smtClean="0"/>
              <a:t>Photo: </a:t>
            </a:r>
            <a:r>
              <a:rPr lang="en-US" b="0" dirty="0" smtClean="0"/>
              <a:t>Elevated work platform, worker without</a:t>
            </a:r>
            <a:r>
              <a:rPr lang="en-US" b="0" baseline="0" dirty="0" smtClean="0"/>
              <a:t> fall protection.</a:t>
            </a:r>
            <a:r>
              <a:rPr lang="en-US" b="0" dirty="0" smtClean="0"/>
              <a:t>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26</a:t>
            </a:fld>
            <a:endParaRPr lang="en-US" dirty="0"/>
          </a:p>
        </p:txBody>
      </p:sp>
    </p:spTree>
    <p:extLst>
      <p:ext uri="{BB962C8B-B14F-4D97-AF65-F5344CB8AC3E}">
        <p14:creationId xmlns:p14="http://schemas.microsoft.com/office/powerpoint/2010/main" val="51535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b="1" dirty="0" smtClean="0"/>
              <a:t>Photo: </a:t>
            </a:r>
            <a:r>
              <a:rPr lang="en-US" dirty="0" smtClean="0"/>
              <a:t>This photo shows a worker exposed to a fall hazard while cleaning a wall.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27</a:t>
            </a:fld>
            <a:endParaRPr lang="en-US" dirty="0"/>
          </a:p>
        </p:txBody>
      </p:sp>
    </p:spTree>
    <p:extLst>
      <p:ext uri="{BB962C8B-B14F-4D97-AF65-F5344CB8AC3E}">
        <p14:creationId xmlns:p14="http://schemas.microsoft.com/office/powerpoint/2010/main" val="3306158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b="1" dirty="0" smtClean="0"/>
              <a:t>Photo: </a:t>
            </a:r>
            <a:r>
              <a:rPr lang="en-US" dirty="0" smtClean="0"/>
              <a:t>This photo shows a pit used</a:t>
            </a:r>
            <a:r>
              <a:rPr lang="en-US" baseline="0" dirty="0" smtClean="0"/>
              <a:t> to service fork trucks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28</a:t>
            </a:fld>
            <a:endParaRPr lang="en-US" dirty="0"/>
          </a:p>
        </p:txBody>
      </p:sp>
    </p:spTree>
    <p:extLst>
      <p:ext uri="{BB962C8B-B14F-4D97-AF65-F5344CB8AC3E}">
        <p14:creationId xmlns:p14="http://schemas.microsoft.com/office/powerpoint/2010/main" val="2335857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38588"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29</a:t>
            </a:fld>
            <a:endParaRPr lang="en-US" dirty="0"/>
          </a:p>
        </p:txBody>
      </p:sp>
    </p:spTree>
    <p:extLst>
      <p:ext uri="{BB962C8B-B14F-4D97-AF65-F5344CB8AC3E}">
        <p14:creationId xmlns:p14="http://schemas.microsoft.com/office/powerpoint/2010/main" val="153355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38588" cy="2954337"/>
          </a:xfrm>
        </p:spPr>
      </p:sp>
      <p:sp>
        <p:nvSpPr>
          <p:cNvPr id="3" name="Notes Placeholder 2"/>
          <p:cNvSpPr>
            <a:spLocks noGrp="1"/>
          </p:cNvSpPr>
          <p:nvPr>
            <p:ph type="body" idx="1"/>
          </p:nvPr>
        </p:nvSpPr>
        <p:spPr/>
        <p:txBody>
          <a:bodyPr/>
          <a:lstStyle/>
          <a:p>
            <a:pPr algn="l"/>
            <a:r>
              <a:rPr lang="en-US" dirty="0">
                <a:latin typeface="Univers"/>
              </a:rPr>
              <a:t>Falls are among the most common causes of serious work-related injuries and deaths. Employers must take measures in their workplaces to prevent employees from falling off overhead platforms, elevated work stations or into holes in the floor and walls</a:t>
            </a:r>
            <a:r>
              <a:rPr lang="en-US" dirty="0" smtClean="0">
                <a:latin typeface="Univers"/>
              </a:rPr>
              <a:t>.</a:t>
            </a:r>
          </a:p>
        </p:txBody>
      </p:sp>
      <p:sp>
        <p:nvSpPr>
          <p:cNvPr id="4" name="Slide Number Placeholder 3"/>
          <p:cNvSpPr>
            <a:spLocks noGrp="1"/>
          </p:cNvSpPr>
          <p:nvPr>
            <p:ph type="sldNum" sz="quarter" idx="10"/>
          </p:nvPr>
        </p:nvSpPr>
        <p:spPr/>
        <p:txBody>
          <a:bodyPr/>
          <a:lstStyle/>
          <a:p>
            <a:fld id="{3ECC418A-57C6-4B2F-979F-B2F731CD8869}" type="slidenum">
              <a:rPr lang="en-US" smtClean="0"/>
              <a:pPr/>
              <a:t>3</a:t>
            </a:fld>
            <a:endParaRPr lang="en-US" dirty="0"/>
          </a:p>
        </p:txBody>
      </p:sp>
    </p:spTree>
    <p:extLst>
      <p:ext uri="{BB962C8B-B14F-4D97-AF65-F5344CB8AC3E}">
        <p14:creationId xmlns:p14="http://schemas.microsoft.com/office/powerpoint/2010/main" val="683100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38588"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dirty="0"/>
          </a:p>
        </p:txBody>
      </p:sp>
    </p:spTree>
    <p:extLst>
      <p:ext uri="{BB962C8B-B14F-4D97-AF65-F5344CB8AC3E}">
        <p14:creationId xmlns:p14="http://schemas.microsoft.com/office/powerpoint/2010/main" val="2909084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38588"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31</a:t>
            </a:fld>
            <a:endParaRPr lang="en-US" dirty="0"/>
          </a:p>
        </p:txBody>
      </p:sp>
    </p:spTree>
    <p:extLst>
      <p:ext uri="{BB962C8B-B14F-4D97-AF65-F5344CB8AC3E}">
        <p14:creationId xmlns:p14="http://schemas.microsoft.com/office/powerpoint/2010/main" val="209125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38588" cy="2954337"/>
          </a:xfrm>
        </p:spPr>
      </p:sp>
      <p:sp>
        <p:nvSpPr>
          <p:cNvPr id="3" name="Notes Placeholder 2"/>
          <p:cNvSpPr>
            <a:spLocks noGrp="1"/>
          </p:cNvSpPr>
          <p:nvPr>
            <p:ph type="body" idx="1"/>
          </p:nvPr>
        </p:nvSpPr>
        <p:spPr/>
        <p:txBody>
          <a:bodyPr/>
          <a:lstStyle/>
          <a:p>
            <a:pPr defTabSz="947044">
              <a:defRPr/>
            </a:pPr>
            <a:r>
              <a:rPr lang="en-US" dirty="0" smtClean="0">
                <a:solidFill>
                  <a:srgbClr val="FF0000"/>
                </a:solidFill>
              </a:rPr>
              <a:t>Ladders, scaffolds, and scissor</a:t>
            </a:r>
            <a:r>
              <a:rPr lang="en-US" baseline="0" dirty="0" smtClean="0">
                <a:solidFill>
                  <a:srgbClr val="FF0000"/>
                </a:solidFill>
              </a:rPr>
              <a:t> lifts have their own fall prevention requirements.</a:t>
            </a:r>
          </a:p>
          <a:p>
            <a:pPr defTabSz="947044">
              <a:defRPr/>
            </a:pPr>
            <a:endParaRPr lang="en-US" baseline="0" dirty="0" smtClean="0"/>
          </a:p>
          <a:p>
            <a:pPr defTabSz="947044">
              <a:defRPr/>
            </a:pPr>
            <a:r>
              <a:rPr lang="en-US" dirty="0" smtClean="0"/>
              <a:t>Regardless of height, if a worker can fall into or onto dangerous machines or equipment, employers must provide guardrails and </a:t>
            </a:r>
            <a:r>
              <a:rPr lang="en-US" dirty="0" err="1" smtClean="0"/>
              <a:t>toeboards</a:t>
            </a:r>
            <a:r>
              <a:rPr lang="en-US" dirty="0" smtClean="0"/>
              <a:t>.</a:t>
            </a:r>
          </a:p>
          <a:p>
            <a:pPr algn="l"/>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a:t>
            </a:fld>
            <a:endParaRPr lang="en-US" dirty="0"/>
          </a:p>
        </p:txBody>
      </p:sp>
    </p:spTree>
    <p:extLst>
      <p:ext uri="{BB962C8B-B14F-4D97-AF65-F5344CB8AC3E}">
        <p14:creationId xmlns:p14="http://schemas.microsoft.com/office/powerpoint/2010/main" val="66486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Terminal Objective: </a:t>
            </a:r>
            <a:endParaRPr lang="en-US" dirty="0"/>
          </a:p>
          <a:p>
            <a:r>
              <a:rPr lang="en-US" dirty="0"/>
              <a:t>Given current OSHA and industry information regarding general industry worksite illnesses, injuries, and/or fatalities, the student will be able to recognize how to protect themselves from fall hazards.</a:t>
            </a:r>
          </a:p>
          <a:p>
            <a:endParaRPr lang="en-US" b="1" dirty="0"/>
          </a:p>
          <a:p>
            <a:r>
              <a:rPr lang="en-US" b="1" dirty="0"/>
              <a:t>Enabling Objectives:</a:t>
            </a:r>
            <a:endParaRPr lang="en-US" dirty="0"/>
          </a:p>
          <a:p>
            <a:pPr lvl="0"/>
            <a:r>
              <a:rPr lang="en-US" dirty="0"/>
              <a:t>1. Identify types of fall hazards associated with workplace environments.</a:t>
            </a:r>
          </a:p>
          <a:p>
            <a:pPr lvl="0"/>
            <a:r>
              <a:rPr lang="en-US" dirty="0"/>
              <a:t>2. Identify methods to eliminate or protect against fall hazards.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a:t>
            </a:fld>
            <a:endParaRPr lang="en-US" dirty="0"/>
          </a:p>
        </p:txBody>
      </p:sp>
    </p:spTree>
    <p:extLst>
      <p:ext uri="{BB962C8B-B14F-4D97-AF65-F5344CB8AC3E}">
        <p14:creationId xmlns:p14="http://schemas.microsoft.com/office/powerpoint/2010/main" val="186685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1. This is a photo of two platforms on either side of a bucket conveyor. Access to the platforms is provided by the one ladder between them that stops at the level of the platform. Employees have to climb to either platform from the ladder. Once there they can step across the opening to the other platform when they have to access the conveyor for routine greasing or climb back down on the ladder and then climb back up to the other platform.</a:t>
            </a:r>
            <a:br>
              <a:rPr lang="en-US" dirty="0" smtClean="0"/>
            </a:br>
            <a:endParaRPr lang="en-US" dirty="0" smtClean="0"/>
          </a:p>
          <a:p>
            <a:r>
              <a:rPr lang="en-US" dirty="0" smtClean="0"/>
              <a:t>Phot 2. Employees exposed to a 25 foot fall from conveyor platform with defective guardrail. </a:t>
            </a:r>
            <a:br>
              <a:rPr lang="en-US" dirty="0" smtClean="0"/>
            </a:br>
            <a:endParaRPr lang="en-US" dirty="0" smtClean="0"/>
          </a:p>
          <a:p>
            <a:r>
              <a:rPr lang="en-US" dirty="0" smtClean="0"/>
              <a:t>Photo 3.</a:t>
            </a:r>
            <a:r>
              <a:rPr lang="en-US" baseline="0" dirty="0" smtClean="0"/>
              <a:t> </a:t>
            </a:r>
            <a:r>
              <a:rPr lang="en-US" dirty="0" smtClean="0"/>
              <a:t>Employees were exposed to falling 14 feet from the roof top of manufactured homes. Employees were working on the roof of manufactured home installing roof decking, roof sheating and electrical wiring without controls to prevent falls.</a:t>
            </a:r>
            <a:br>
              <a:rPr lang="en-US" dirty="0" smtClean="0"/>
            </a:b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dirty="0"/>
          </a:p>
        </p:txBody>
      </p:sp>
    </p:spTree>
    <p:extLst>
      <p:ext uri="{BB962C8B-B14F-4D97-AF65-F5344CB8AC3E}">
        <p14:creationId xmlns:p14="http://schemas.microsoft.com/office/powerpoint/2010/main" val="25320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1. This photo is of a service pit used for oil changes and other vehicle maintenance. The pit is 50 inches deep.</a:t>
            </a:r>
          </a:p>
          <a:p>
            <a:endParaRPr lang="en-US" dirty="0" smtClean="0"/>
          </a:p>
          <a:p>
            <a:r>
              <a:rPr lang="en-US" dirty="0" smtClean="0"/>
              <a:t>Photo 2. Sheet metal not attached to vertical steel beams. Sheet metal pushed away from floor allowing employee to fall.</a:t>
            </a:r>
          </a:p>
          <a:p>
            <a:endParaRPr lang="en-US" dirty="0" smtClean="0"/>
          </a:p>
          <a:p>
            <a:r>
              <a:rPr lang="en-US" dirty="0" smtClean="0"/>
              <a:t>Photo</a:t>
            </a:r>
            <a:r>
              <a:rPr lang="en-US" baseline="0" dirty="0" smtClean="0"/>
              <a:t> 3. Shelving unit used for storage. Workers would climb then stand on top.</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dirty="0"/>
          </a:p>
        </p:txBody>
      </p:sp>
    </p:spTree>
    <p:extLst>
      <p:ext uri="{BB962C8B-B14F-4D97-AF65-F5344CB8AC3E}">
        <p14:creationId xmlns:p14="http://schemas.microsoft.com/office/powerpoint/2010/main" val="2864654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1. Industrial tanks that often require worker access on top.</a:t>
            </a:r>
          </a:p>
          <a:p>
            <a:endParaRPr lang="en-US" dirty="0" smtClean="0"/>
          </a:p>
          <a:p>
            <a:r>
              <a:rPr lang="en-US" dirty="0" smtClean="0"/>
              <a:t>Photo 2. Man climbing off/onto tanker ladder and walking the top of the tanker.</a:t>
            </a:r>
            <a:br>
              <a:rPr lang="en-US" dirty="0" smtClean="0"/>
            </a:br>
            <a:endParaRPr lang="en-US" dirty="0" smtClean="0"/>
          </a:p>
          <a:p>
            <a:r>
              <a:rPr lang="en-US" dirty="0" smtClean="0"/>
              <a:t>Photo 3. Employee working above 4-feet on machine platform without fall protection. </a:t>
            </a:r>
            <a:br>
              <a:rPr lang="en-US" dirty="0" smtClean="0"/>
            </a:b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8</a:t>
            </a:fld>
            <a:endParaRPr lang="en-US" dirty="0"/>
          </a:p>
        </p:txBody>
      </p:sp>
    </p:spTree>
    <p:extLst>
      <p:ext uri="{BB962C8B-B14F-4D97-AF65-F5344CB8AC3E}">
        <p14:creationId xmlns:p14="http://schemas.microsoft.com/office/powerpoint/2010/main" val="2422656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9</a:t>
            </a:fld>
            <a:endParaRPr lang="en-US" dirty="0"/>
          </a:p>
        </p:txBody>
      </p:sp>
    </p:spTree>
    <p:extLst>
      <p:ext uri="{BB962C8B-B14F-4D97-AF65-F5344CB8AC3E}">
        <p14:creationId xmlns:p14="http://schemas.microsoft.com/office/powerpoint/2010/main" val="2514187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8229600" cy="1066799"/>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 y="2666999"/>
            <a:ext cx="8229600" cy="3352801"/>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018881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dirty="0" smtClean="0"/>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28194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Fall Protection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306285"/>
          </a:xfrm>
        </p:spPr>
        <p:txBody>
          <a:bodyPr/>
          <a:lstStyle/>
          <a:p>
            <a:r>
              <a:rPr lang="en-US" dirty="0" smtClean="0"/>
              <a:t>Fall Protection</a:t>
            </a:r>
            <a:endParaRPr lang="en-US" dirty="0"/>
          </a:p>
        </p:txBody>
      </p:sp>
      <p:sp>
        <p:nvSpPr>
          <p:cNvPr id="3" name="Subtitle 2"/>
          <p:cNvSpPr>
            <a:spLocks noGrp="1"/>
          </p:cNvSpPr>
          <p:nvPr>
            <p:ph type="subTitle" idx="1"/>
          </p:nvPr>
        </p:nvSpPr>
        <p:spPr>
          <a:xfrm>
            <a:off x="266700" y="3435531"/>
            <a:ext cx="8610600" cy="1752600"/>
          </a:xfrm>
        </p:spPr>
        <p:txBody>
          <a:bodyPr/>
          <a:lstStyle/>
          <a:p>
            <a:r>
              <a:rPr lang="en-US" dirty="0"/>
              <a:t>OSHA 10-hour Outreach Training</a:t>
            </a:r>
          </a:p>
          <a:p>
            <a:r>
              <a:rPr lang="en-US" dirty="0"/>
              <a:t>General Industry</a:t>
            </a:r>
          </a:p>
        </p:txBody>
      </p:sp>
    </p:spTree>
    <p:extLst>
      <p:ext uri="{BB962C8B-B14F-4D97-AF65-F5344CB8AC3E}">
        <p14:creationId xmlns:p14="http://schemas.microsoft.com/office/powerpoint/2010/main" val="3406295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21" y="152400"/>
            <a:ext cx="8686799" cy="838200"/>
          </a:xfrm>
        </p:spPr>
        <p:txBody>
          <a:bodyPr/>
          <a:lstStyle/>
          <a:p>
            <a:r>
              <a:rPr lang="en-US" dirty="0" smtClean="0"/>
              <a:t>Fall Hazard Controls</a:t>
            </a:r>
            <a:endParaRPr lang="en-US" b="0" i="1" dirty="0"/>
          </a:p>
        </p:txBody>
      </p:sp>
      <p:pic>
        <p:nvPicPr>
          <p:cNvPr id="5" name="Content Placeholder 4" title="green drum"/>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381000" y="1447800"/>
            <a:ext cx="3657600" cy="3571012"/>
          </a:xfrm>
          <a:prstGeom prst="rect">
            <a:avLst/>
          </a:prstGeom>
          <a:ln>
            <a:solidFill>
              <a:schemeClr val="tx1"/>
            </a:solidFill>
          </a:ln>
        </p:spPr>
      </p:pic>
      <p:sp>
        <p:nvSpPr>
          <p:cNvPr id="6" name="Content Placeholder 5"/>
          <p:cNvSpPr>
            <a:spLocks noGrp="1"/>
          </p:cNvSpPr>
          <p:nvPr>
            <p:ph sz="half" idx="2"/>
          </p:nvPr>
        </p:nvSpPr>
        <p:spPr>
          <a:xfrm>
            <a:off x="4419600" y="1295400"/>
            <a:ext cx="4500153" cy="4343400"/>
          </a:xfrm>
        </p:spPr>
        <p:txBody>
          <a:bodyPr/>
          <a:lstStyle/>
          <a:p>
            <a:pPr marL="0" indent="0">
              <a:buNone/>
            </a:pPr>
            <a:r>
              <a:rPr lang="en-US" sz="3200" b="1" dirty="0" smtClean="0">
                <a:solidFill>
                  <a:srgbClr val="FF0000"/>
                </a:solidFill>
              </a:rPr>
              <a:t>Eliminate</a:t>
            </a:r>
            <a:r>
              <a:rPr lang="en-US" sz="3200" dirty="0" smtClean="0"/>
              <a:t> fall hazards – work from the ground</a:t>
            </a:r>
          </a:p>
          <a:p>
            <a:r>
              <a:rPr lang="en-US" dirty="0" smtClean="0"/>
              <a:t>Gauge at top of tank moved to ground level</a:t>
            </a:r>
          </a:p>
          <a:p>
            <a:r>
              <a:rPr lang="en-US" dirty="0" smtClean="0"/>
              <a:t>Use drone, equipped with camera, for inspections at heights</a:t>
            </a:r>
          </a:p>
        </p:txBody>
      </p:sp>
      <p:sp>
        <p:nvSpPr>
          <p:cNvPr id="7" name="Rectangle 6"/>
          <p:cNvSpPr/>
          <p:nvPr/>
        </p:nvSpPr>
        <p:spPr>
          <a:xfrm>
            <a:off x="381000" y="5041390"/>
            <a:ext cx="785793"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WVU</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15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454780" y="2057400"/>
            <a:ext cx="4190998" cy="4038600"/>
          </a:xfrm>
        </p:spPr>
        <p:txBody>
          <a:bodyPr/>
          <a:lstStyle/>
          <a:p>
            <a:r>
              <a:rPr lang="en-US" dirty="0" smtClean="0"/>
              <a:t>Very effective way to eliminate a fall hazard.</a:t>
            </a:r>
          </a:p>
          <a:p>
            <a:r>
              <a:rPr lang="en-US" dirty="0" smtClean="0"/>
              <a:t>Designed to withstand intended load.</a:t>
            </a:r>
          </a:p>
          <a:p>
            <a:r>
              <a:rPr lang="en-US" dirty="0" smtClean="0"/>
              <a:t>Secured-bolted, hinged, latched, locked </a:t>
            </a:r>
            <a:endParaRPr lang="en-US" dirty="0"/>
          </a:p>
        </p:txBody>
      </p:sp>
      <p:pic>
        <p:nvPicPr>
          <p:cNvPr id="7" name="Content Placeholder 6" title="grate covers"/>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600890" y="2203269"/>
            <a:ext cx="3429000" cy="3276600"/>
          </a:xfrm>
          <a:ln>
            <a:solidFill>
              <a:schemeClr val="tx1"/>
            </a:solidFill>
          </a:ln>
        </p:spPr>
      </p:pic>
      <p:sp>
        <p:nvSpPr>
          <p:cNvPr id="8" name="Rectangle 7"/>
          <p:cNvSpPr/>
          <p:nvPr/>
        </p:nvSpPr>
        <p:spPr>
          <a:xfrm>
            <a:off x="600890" y="5486400"/>
            <a:ext cx="785793"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WVU</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a:spLocks noGrp="1"/>
          </p:cNvSpPr>
          <p:nvPr>
            <p:ph type="title"/>
          </p:nvPr>
        </p:nvSpPr>
        <p:spPr>
          <a:xfrm>
            <a:off x="228600" y="152400"/>
            <a:ext cx="8686800" cy="838200"/>
          </a:xfrm>
        </p:spPr>
        <p:txBody>
          <a:bodyPr/>
          <a:lstStyle/>
          <a:p>
            <a:r>
              <a:rPr lang="en-US" dirty="0" smtClean="0"/>
              <a:t>Fall Hazard Controls </a:t>
            </a:r>
            <a:endParaRPr lang="en-US" dirty="0"/>
          </a:p>
        </p:txBody>
      </p:sp>
      <p:sp>
        <p:nvSpPr>
          <p:cNvPr id="10" name="Title 1"/>
          <p:cNvSpPr txBox="1">
            <a:spLocks/>
          </p:cNvSpPr>
          <p:nvPr/>
        </p:nvSpPr>
        <p:spPr>
          <a:xfrm>
            <a:off x="457201" y="1066800"/>
            <a:ext cx="8225588" cy="1143000"/>
          </a:xfrm>
          <a:prstGeom prst="rect">
            <a:avLst/>
          </a:prstGeom>
        </p:spPr>
        <p:txBody>
          <a:bodyPr/>
          <a:lstStyle>
            <a:lvl1pPr algn="ctr" defTabSz="914400" rtl="0" eaLnBrk="1" latinLnBrk="0" hangingPunct="1">
              <a:spcBef>
                <a:spcPct val="0"/>
              </a:spcBef>
              <a:buNone/>
              <a:defRPr sz="4000" b="1" kern="1200">
                <a:solidFill>
                  <a:schemeClr val="tx1"/>
                </a:solidFill>
                <a:latin typeface="Tahoma" pitchFamily="34" charset="0"/>
                <a:ea typeface="+mj-ea"/>
                <a:cs typeface="Tahoma" pitchFamily="34" charset="0"/>
              </a:defRPr>
            </a:lvl1pPr>
          </a:lstStyle>
          <a:p>
            <a:pPr algn="l"/>
            <a:r>
              <a:rPr lang="en-US" sz="3200" dirty="0" smtClean="0">
                <a:solidFill>
                  <a:srgbClr val="FF0000"/>
                </a:solidFill>
              </a:rPr>
              <a:t>Eliminate</a:t>
            </a:r>
            <a:r>
              <a:rPr lang="en-US" sz="3200" b="0" dirty="0" smtClean="0"/>
              <a:t> fall hazards – hole covers/grates</a:t>
            </a:r>
            <a:endParaRPr lang="en-US" sz="3200" b="0" i="1" dirty="0"/>
          </a:p>
        </p:txBody>
      </p:sp>
    </p:spTree>
    <p:extLst>
      <p:ext uri="{BB962C8B-B14F-4D97-AF65-F5344CB8AC3E}">
        <p14:creationId xmlns:p14="http://schemas.microsoft.com/office/powerpoint/2010/main" val="2049871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36" y="228600"/>
            <a:ext cx="8035164" cy="762000"/>
          </a:xfrm>
        </p:spPr>
        <p:txBody>
          <a:bodyPr/>
          <a:lstStyle/>
          <a:p>
            <a:r>
              <a:rPr lang="en-US" dirty="0" smtClean="0"/>
              <a:t>Fall Hazard Controls</a:t>
            </a:r>
            <a:endParaRPr lang="en-US" b="0" i="1" dirty="0"/>
          </a:p>
        </p:txBody>
      </p:sp>
      <p:sp>
        <p:nvSpPr>
          <p:cNvPr id="4" name="Content Placeholder 3"/>
          <p:cNvSpPr>
            <a:spLocks noGrp="1"/>
          </p:cNvSpPr>
          <p:nvPr>
            <p:ph sz="half" idx="2"/>
          </p:nvPr>
        </p:nvSpPr>
        <p:spPr>
          <a:xfrm>
            <a:off x="3581400" y="1143000"/>
            <a:ext cx="5410200" cy="4953000"/>
          </a:xfrm>
        </p:spPr>
        <p:txBody>
          <a:bodyPr/>
          <a:lstStyle/>
          <a:p>
            <a:pPr marL="0" indent="0">
              <a:buNone/>
            </a:pPr>
            <a:r>
              <a:rPr lang="en-US" sz="3200" b="1" dirty="0" smtClean="0">
                <a:solidFill>
                  <a:srgbClr val="FF0000"/>
                </a:solidFill>
              </a:rPr>
              <a:t>Prevent</a:t>
            </a:r>
            <a:r>
              <a:rPr lang="en-US" sz="3200" dirty="0" smtClean="0"/>
              <a:t> the fall – guardrails </a:t>
            </a:r>
          </a:p>
          <a:p>
            <a:r>
              <a:rPr lang="en-US" dirty="0" smtClean="0"/>
              <a:t>Standard railing  </a:t>
            </a:r>
          </a:p>
          <a:p>
            <a:pPr lvl="1"/>
            <a:r>
              <a:rPr lang="en-US" dirty="0"/>
              <a:t>T</a:t>
            </a:r>
            <a:r>
              <a:rPr lang="en-US" dirty="0" smtClean="0"/>
              <a:t>op </a:t>
            </a:r>
            <a:r>
              <a:rPr lang="en-US" dirty="0"/>
              <a:t>rail, mid rail, and </a:t>
            </a:r>
            <a:r>
              <a:rPr lang="en-US" dirty="0" smtClean="0"/>
              <a:t>posts  </a:t>
            </a:r>
          </a:p>
          <a:p>
            <a:pPr lvl="1"/>
            <a:r>
              <a:rPr lang="en-US" dirty="0" smtClean="0"/>
              <a:t>Height from </a:t>
            </a:r>
            <a:r>
              <a:rPr lang="en-US" dirty="0"/>
              <a:t>upper surface of top rail to floor level is </a:t>
            </a:r>
            <a:r>
              <a:rPr lang="en-US" dirty="0" smtClean="0"/>
              <a:t>42” (+/− 3”)  </a:t>
            </a:r>
          </a:p>
          <a:p>
            <a:pPr lvl="1"/>
            <a:r>
              <a:rPr lang="en-US" dirty="0" smtClean="0"/>
              <a:t>Mid-rail </a:t>
            </a:r>
            <a:r>
              <a:rPr lang="en-US" dirty="0"/>
              <a:t>height is </a:t>
            </a:r>
            <a:r>
              <a:rPr lang="en-US" dirty="0" smtClean="0"/>
              <a:t>21”</a:t>
            </a:r>
            <a:endParaRPr lang="en-US" dirty="0"/>
          </a:p>
          <a:p>
            <a:r>
              <a:rPr lang="en-US" dirty="0"/>
              <a:t>Standard </a:t>
            </a:r>
            <a:r>
              <a:rPr lang="en-US" dirty="0" err="1" smtClean="0"/>
              <a:t>toeboard</a:t>
            </a:r>
            <a:r>
              <a:rPr lang="en-US" dirty="0" smtClean="0"/>
              <a:t>  </a:t>
            </a:r>
          </a:p>
          <a:p>
            <a:pPr lvl="1"/>
            <a:r>
              <a:rPr lang="en-US" dirty="0" smtClean="0"/>
              <a:t>3.5” high</a:t>
            </a:r>
          </a:p>
          <a:p>
            <a:pPr lvl="1"/>
            <a:r>
              <a:rPr lang="en-US" dirty="0"/>
              <a:t>N</a:t>
            </a:r>
            <a:r>
              <a:rPr lang="en-US" dirty="0" smtClean="0"/>
              <a:t>ot </a:t>
            </a:r>
            <a:r>
              <a:rPr lang="en-US" dirty="0"/>
              <a:t>more than </a:t>
            </a:r>
            <a:r>
              <a:rPr lang="en-US" dirty="0" smtClean="0"/>
              <a:t>¼” </a:t>
            </a:r>
            <a:r>
              <a:rPr lang="en-US" dirty="0"/>
              <a:t>clearance above </a:t>
            </a:r>
            <a:r>
              <a:rPr lang="en-US" dirty="0" smtClean="0"/>
              <a:t>the floor</a:t>
            </a:r>
            <a:endParaRPr lang="en-US" dirty="0"/>
          </a:p>
          <a:p>
            <a:endParaRPr lang="en-US" dirty="0"/>
          </a:p>
        </p:txBody>
      </p:sp>
      <p:sp>
        <p:nvSpPr>
          <p:cNvPr id="6" name="Rectangle 5"/>
          <p:cNvSpPr/>
          <p:nvPr/>
        </p:nvSpPr>
        <p:spPr>
          <a:xfrm>
            <a:off x="310420" y="4936406"/>
            <a:ext cx="824265"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OSHA</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7" name="Content Placeholder 6" title="Fall prevention"/>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7200" y="1295400"/>
            <a:ext cx="2968953" cy="3641006"/>
          </a:xfrm>
          <a:prstGeom prst="rect">
            <a:avLst/>
          </a:prstGeom>
          <a:ln>
            <a:solidFill>
              <a:schemeClr val="tx1"/>
            </a:solidFill>
          </a:ln>
        </p:spPr>
      </p:pic>
    </p:spTree>
    <p:extLst>
      <p:ext uri="{BB962C8B-B14F-4D97-AF65-F5344CB8AC3E}">
        <p14:creationId xmlns:p14="http://schemas.microsoft.com/office/powerpoint/2010/main" val="3800118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42307" y="1098321"/>
            <a:ext cx="4920693" cy="4997679"/>
          </a:xfrm>
        </p:spPr>
        <p:txBody>
          <a:bodyPr/>
          <a:lstStyle/>
          <a:p>
            <a:pPr marL="0" indent="0">
              <a:buNone/>
            </a:pPr>
            <a:r>
              <a:rPr lang="en-US" sz="3200" b="1" dirty="0" smtClean="0">
                <a:solidFill>
                  <a:srgbClr val="FF0000"/>
                </a:solidFill>
              </a:rPr>
              <a:t>Prevent</a:t>
            </a:r>
            <a:r>
              <a:rPr lang="en-US" sz="3200" dirty="0" smtClean="0">
                <a:solidFill>
                  <a:srgbClr val="FF0000"/>
                </a:solidFill>
              </a:rPr>
              <a:t> </a:t>
            </a:r>
            <a:r>
              <a:rPr lang="en-US" sz="3200" dirty="0" smtClean="0"/>
              <a:t>the fall – fences and barricades</a:t>
            </a:r>
          </a:p>
          <a:p>
            <a:r>
              <a:rPr lang="en-US" dirty="0" smtClean="0"/>
              <a:t>Prevents unauthorized employee exposure to fall hazard</a:t>
            </a:r>
          </a:p>
          <a:p>
            <a:r>
              <a:rPr lang="en-US" dirty="0" smtClean="0"/>
              <a:t>Employer authorizes access</a:t>
            </a:r>
          </a:p>
          <a:p>
            <a:r>
              <a:rPr lang="en-US" dirty="0"/>
              <a:t>A</a:t>
            </a:r>
            <a:r>
              <a:rPr lang="en-US" dirty="0" smtClean="0"/>
              <a:t>uthorized personnel must then be protected from the fall hazards within</a:t>
            </a:r>
          </a:p>
        </p:txBody>
      </p:sp>
      <p:sp>
        <p:nvSpPr>
          <p:cNvPr id="6" name="Rectangle 5"/>
          <p:cNvSpPr/>
          <p:nvPr/>
        </p:nvSpPr>
        <p:spPr>
          <a:xfrm>
            <a:off x="457200" y="4463493"/>
            <a:ext cx="785793"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WVU</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 name="Content Placeholder 4" title="Chain link fence"/>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565707" y="1295400"/>
            <a:ext cx="3168093" cy="3168093"/>
          </a:xfrm>
          <a:ln>
            <a:solidFill>
              <a:schemeClr val="tx1"/>
            </a:solidFill>
          </a:ln>
        </p:spPr>
      </p:pic>
      <p:sp>
        <p:nvSpPr>
          <p:cNvPr id="8" name="Title 1"/>
          <p:cNvSpPr>
            <a:spLocks noGrp="1"/>
          </p:cNvSpPr>
          <p:nvPr>
            <p:ph type="title"/>
          </p:nvPr>
        </p:nvSpPr>
        <p:spPr>
          <a:xfrm>
            <a:off x="554418" y="152400"/>
            <a:ext cx="8035164" cy="762000"/>
          </a:xfrm>
        </p:spPr>
        <p:txBody>
          <a:bodyPr/>
          <a:lstStyle/>
          <a:p>
            <a:r>
              <a:rPr lang="en-US" dirty="0" smtClean="0"/>
              <a:t>Fall Hazard Controls</a:t>
            </a:r>
            <a:endParaRPr lang="en-US" b="0" i="1" dirty="0"/>
          </a:p>
        </p:txBody>
      </p:sp>
    </p:spTree>
    <p:extLst>
      <p:ext uri="{BB962C8B-B14F-4D97-AF65-F5344CB8AC3E}">
        <p14:creationId xmlns:p14="http://schemas.microsoft.com/office/powerpoint/2010/main" val="3607963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smtClean="0"/>
              <a:t>Fall Hazard Controls</a:t>
            </a:r>
            <a:endParaRPr lang="en-US" b="0" i="1" dirty="0"/>
          </a:p>
        </p:txBody>
      </p:sp>
      <p:pic>
        <p:nvPicPr>
          <p:cNvPr id="5" name="Content Placeholder 4" title="Fall hazards"/>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1556" y="1295400"/>
            <a:ext cx="3834716" cy="2877561"/>
          </a:xfrm>
          <a:prstGeom prst="rect">
            <a:avLst/>
          </a:prstGeom>
        </p:spPr>
      </p:pic>
      <p:sp>
        <p:nvSpPr>
          <p:cNvPr id="6" name="Rectangle 5"/>
          <p:cNvSpPr/>
          <p:nvPr/>
        </p:nvSpPr>
        <p:spPr>
          <a:xfrm>
            <a:off x="364067" y="4172961"/>
            <a:ext cx="824265"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OSHA</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AutoShape 2" descr="Image result for fall restrain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p:cNvSpPr>
            <a:spLocks noGrp="1"/>
          </p:cNvSpPr>
          <p:nvPr>
            <p:ph sz="half" idx="2"/>
          </p:nvPr>
        </p:nvSpPr>
        <p:spPr>
          <a:xfrm>
            <a:off x="4385049" y="1143000"/>
            <a:ext cx="4485901" cy="4953000"/>
          </a:xfrm>
        </p:spPr>
        <p:txBody>
          <a:bodyPr/>
          <a:lstStyle/>
          <a:p>
            <a:pPr marL="0" indent="0">
              <a:buNone/>
            </a:pPr>
            <a:r>
              <a:rPr lang="en-US" sz="3200" b="1" dirty="0" smtClean="0">
                <a:solidFill>
                  <a:srgbClr val="FF0000"/>
                </a:solidFill>
              </a:rPr>
              <a:t>Prevent</a:t>
            </a:r>
            <a:r>
              <a:rPr lang="en-US" sz="3200" dirty="0" smtClean="0">
                <a:solidFill>
                  <a:srgbClr val="FF0000"/>
                </a:solidFill>
              </a:rPr>
              <a:t> </a:t>
            </a:r>
            <a:r>
              <a:rPr lang="en-US" sz="3200" dirty="0" smtClean="0"/>
              <a:t>the fall – personal all restraint</a:t>
            </a:r>
          </a:p>
          <a:p>
            <a:r>
              <a:rPr lang="en-US" sz="2600" dirty="0" smtClean="0"/>
              <a:t>Prevent </a:t>
            </a:r>
            <a:r>
              <a:rPr lang="en-US" sz="2600" dirty="0"/>
              <a:t>falls by keeping worker from reaching fall hazard </a:t>
            </a:r>
          </a:p>
          <a:p>
            <a:r>
              <a:rPr lang="en-US" sz="2600" dirty="0"/>
              <a:t>Comprised of a body belt or body harness, an anchorage, connectors</a:t>
            </a:r>
          </a:p>
          <a:p>
            <a:r>
              <a:rPr lang="en-US" sz="2600" dirty="0"/>
              <a:t>Often used when section of guardrail or hole cover is temporarily </a:t>
            </a:r>
            <a:r>
              <a:rPr lang="en-US" sz="2600" dirty="0" smtClean="0"/>
              <a:t>removed</a:t>
            </a:r>
            <a:endParaRPr lang="en-US" sz="2600" dirty="0"/>
          </a:p>
        </p:txBody>
      </p:sp>
    </p:spTree>
    <p:extLst>
      <p:ext uri="{BB962C8B-B14F-4D97-AF65-F5344CB8AC3E}">
        <p14:creationId xmlns:p14="http://schemas.microsoft.com/office/powerpoint/2010/main" val="2906638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61324"/>
          </a:xfrm>
        </p:spPr>
        <p:txBody>
          <a:bodyPr/>
          <a:lstStyle/>
          <a:p>
            <a:r>
              <a:rPr lang="en-US" dirty="0" smtClean="0"/>
              <a:t>Fall Hazard Controls</a:t>
            </a:r>
            <a:endParaRPr lang="en-US" i="1" dirty="0"/>
          </a:p>
        </p:txBody>
      </p:sp>
      <p:sp>
        <p:nvSpPr>
          <p:cNvPr id="4" name="Content Placeholder 3"/>
          <p:cNvSpPr>
            <a:spLocks noGrp="1"/>
          </p:cNvSpPr>
          <p:nvPr>
            <p:ph sz="half" idx="2"/>
          </p:nvPr>
        </p:nvSpPr>
        <p:spPr>
          <a:xfrm>
            <a:off x="4648200" y="1230679"/>
            <a:ext cx="4038600" cy="4151679"/>
          </a:xfrm>
        </p:spPr>
        <p:txBody>
          <a:bodyPr/>
          <a:lstStyle/>
          <a:p>
            <a:pPr marL="0" indent="0">
              <a:buNone/>
            </a:pPr>
            <a:r>
              <a:rPr lang="en-US" sz="3200" dirty="0" smtClean="0"/>
              <a:t>Know the A, B, Cs of Personal Fall Arrest Systems</a:t>
            </a:r>
          </a:p>
          <a:p>
            <a:r>
              <a:rPr lang="en-US" dirty="0" smtClean="0"/>
              <a:t>Anchorages</a:t>
            </a:r>
          </a:p>
          <a:p>
            <a:r>
              <a:rPr lang="en-US" dirty="0" smtClean="0"/>
              <a:t>Body harness</a:t>
            </a:r>
          </a:p>
          <a:p>
            <a:r>
              <a:rPr lang="en-US" dirty="0" smtClean="0"/>
              <a:t>Components </a:t>
            </a:r>
            <a:br>
              <a:rPr lang="en-US" dirty="0" smtClean="0"/>
            </a:br>
            <a:r>
              <a:rPr lang="en-US" sz="1800" dirty="0" smtClean="0"/>
              <a:t>(connectors like </a:t>
            </a:r>
            <a:r>
              <a:rPr lang="en-US" sz="1800" dirty="0" err="1" smtClean="0"/>
              <a:t>snaphooks</a:t>
            </a:r>
            <a:r>
              <a:rPr lang="en-US" sz="1800" dirty="0" smtClean="0"/>
              <a:t> or Dee-rings, connection points, lanyards, deceleration devices, lifelines, etc.)</a:t>
            </a:r>
            <a:endParaRPr lang="en-US" sz="1800" dirty="0"/>
          </a:p>
        </p:txBody>
      </p:sp>
      <p:sp>
        <p:nvSpPr>
          <p:cNvPr id="3" name="TextBox 2"/>
          <p:cNvSpPr txBox="1"/>
          <p:nvPr/>
        </p:nvSpPr>
        <p:spPr>
          <a:xfrm>
            <a:off x="439083" y="5622437"/>
            <a:ext cx="8247717" cy="400110"/>
          </a:xfrm>
          <a:prstGeom prst="rect">
            <a:avLst/>
          </a:prstGeom>
          <a:noFill/>
        </p:spPr>
        <p:txBody>
          <a:bodyPr wrap="square" rtlCol="0">
            <a:spAutoFit/>
          </a:bodyPr>
          <a:lstStyle/>
          <a:p>
            <a:r>
              <a:rPr lang="en-US"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Installed, used, and maintained according to the manufacturer</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457200" y="5128449"/>
            <a:ext cx="2460930" cy="215444"/>
          </a:xfrm>
          <a:prstGeom prst="rect">
            <a:avLst/>
          </a:prstGeom>
        </p:spPr>
        <p:txBody>
          <a:bodyPr wrap="none">
            <a:spAutoFit/>
          </a:bodyPr>
          <a:lstStyle/>
          <a:p>
            <a:pPr lvl="0"/>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Honeywell/Miller; used with permission.</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8" name="Content Placeholder 7" title="Fall hazards"/>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91483" y="1113724"/>
            <a:ext cx="3609145" cy="3999323"/>
          </a:xfrm>
          <a:prstGeom prst="rect">
            <a:avLst/>
          </a:prstGeom>
        </p:spPr>
      </p:pic>
    </p:spTree>
    <p:extLst>
      <p:ext uri="{BB962C8B-B14F-4D97-AF65-F5344CB8AC3E}">
        <p14:creationId xmlns:p14="http://schemas.microsoft.com/office/powerpoint/2010/main" val="3140259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Fall Hazard Controls</a:t>
            </a:r>
            <a:endParaRPr lang="en-US" b="0" dirty="0"/>
          </a:p>
        </p:txBody>
      </p:sp>
      <p:sp>
        <p:nvSpPr>
          <p:cNvPr id="10" name="Content Placeholder 9"/>
          <p:cNvSpPr>
            <a:spLocks noGrp="1"/>
          </p:cNvSpPr>
          <p:nvPr>
            <p:ph sz="half" idx="1"/>
          </p:nvPr>
        </p:nvSpPr>
        <p:spPr>
          <a:xfrm>
            <a:off x="1311690" y="1371600"/>
            <a:ext cx="7375109" cy="816559"/>
          </a:xfrm>
        </p:spPr>
        <p:txBody>
          <a:bodyPr/>
          <a:lstStyle/>
          <a:p>
            <a:pPr marL="0" indent="0">
              <a:buNone/>
            </a:pPr>
            <a:r>
              <a:rPr lang="en-US" sz="3200" dirty="0" smtClean="0"/>
              <a:t>PFAS – temporary anchorage</a:t>
            </a:r>
            <a:endParaRPr lang="en-US" sz="3200" dirty="0"/>
          </a:p>
        </p:txBody>
      </p:sp>
      <p:pic>
        <p:nvPicPr>
          <p:cNvPr id="12" name="Content Placeholder 11" title="temporary anchorage"/>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311691" y="2187575"/>
            <a:ext cx="6520618" cy="3352800"/>
          </a:xfrm>
          <a:prstGeom prst="rect">
            <a:avLst/>
          </a:prstGeom>
        </p:spPr>
      </p:pic>
    </p:spTree>
    <p:extLst>
      <p:ext uri="{BB962C8B-B14F-4D97-AF65-F5344CB8AC3E}">
        <p14:creationId xmlns:p14="http://schemas.microsoft.com/office/powerpoint/2010/main" val="1031360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Fall Hazard Controls</a:t>
            </a:r>
            <a:endParaRPr lang="en-US" dirty="0"/>
          </a:p>
        </p:txBody>
      </p:sp>
      <p:sp>
        <p:nvSpPr>
          <p:cNvPr id="9" name="Content Placeholder 8"/>
          <p:cNvSpPr>
            <a:spLocks noGrp="1"/>
          </p:cNvSpPr>
          <p:nvPr>
            <p:ph sz="half" idx="1"/>
          </p:nvPr>
        </p:nvSpPr>
        <p:spPr>
          <a:xfrm>
            <a:off x="709848" y="1447801"/>
            <a:ext cx="7976951" cy="1066799"/>
          </a:xfrm>
        </p:spPr>
        <p:txBody>
          <a:bodyPr/>
          <a:lstStyle/>
          <a:p>
            <a:pPr marL="0" indent="0">
              <a:buNone/>
            </a:pPr>
            <a:r>
              <a:rPr lang="en-US" sz="3200" dirty="0" smtClean="0"/>
              <a:t>PFAS – permanent anchorage</a:t>
            </a:r>
            <a:endParaRPr lang="en-US" sz="3200" dirty="0"/>
          </a:p>
        </p:txBody>
      </p:sp>
      <p:pic>
        <p:nvPicPr>
          <p:cNvPr id="11" name="Content Placeholder 10" title="permanent anchorage"/>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09849" y="2209800"/>
            <a:ext cx="7724301" cy="3042168"/>
          </a:xfrm>
          <a:prstGeom prst="rect">
            <a:avLst/>
          </a:prstGeom>
        </p:spPr>
      </p:pic>
    </p:spTree>
    <p:extLst>
      <p:ext uri="{BB962C8B-B14F-4D97-AF65-F5344CB8AC3E}">
        <p14:creationId xmlns:p14="http://schemas.microsoft.com/office/powerpoint/2010/main" val="3455119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Fall Hazard Controls </a:t>
            </a:r>
          </a:p>
        </p:txBody>
      </p:sp>
      <p:sp>
        <p:nvSpPr>
          <p:cNvPr id="8" name="Content Placeholder 7"/>
          <p:cNvSpPr>
            <a:spLocks noGrp="1"/>
          </p:cNvSpPr>
          <p:nvPr>
            <p:ph sz="half" idx="1"/>
          </p:nvPr>
        </p:nvSpPr>
        <p:spPr>
          <a:xfrm>
            <a:off x="1344305" y="1143000"/>
            <a:ext cx="7342495" cy="1066799"/>
          </a:xfrm>
        </p:spPr>
        <p:txBody>
          <a:bodyPr/>
          <a:lstStyle/>
          <a:p>
            <a:pPr marL="0" indent="0">
              <a:buNone/>
            </a:pPr>
            <a:r>
              <a:rPr lang="en-US" sz="3200" dirty="0" smtClean="0"/>
              <a:t>PFAS – full-body harness</a:t>
            </a:r>
            <a:endParaRPr lang="en-US" sz="3200" dirty="0"/>
          </a:p>
        </p:txBody>
      </p:sp>
      <p:pic>
        <p:nvPicPr>
          <p:cNvPr id="10" name="Content Placeholder 9" title="full body harnes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344305" y="1905000"/>
            <a:ext cx="6455389" cy="3352800"/>
          </a:xfrm>
          <a:prstGeom prst="rect">
            <a:avLst/>
          </a:prstGeom>
        </p:spPr>
      </p:pic>
    </p:spTree>
    <p:extLst>
      <p:ext uri="{BB962C8B-B14F-4D97-AF65-F5344CB8AC3E}">
        <p14:creationId xmlns:p14="http://schemas.microsoft.com/office/powerpoint/2010/main" val="1090176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71451"/>
            <a:ext cx="8229600" cy="1143000"/>
          </a:xfrm>
        </p:spPr>
        <p:txBody>
          <a:bodyPr/>
          <a:lstStyle/>
          <a:p>
            <a:r>
              <a:rPr lang="en-US" dirty="0" smtClean="0"/>
              <a:t>Fall Hazard Controls</a:t>
            </a:r>
            <a:endParaRPr lang="en-US" dirty="0"/>
          </a:p>
        </p:txBody>
      </p:sp>
      <p:sp>
        <p:nvSpPr>
          <p:cNvPr id="7" name="Content Placeholder 6"/>
          <p:cNvSpPr>
            <a:spLocks noGrp="1"/>
          </p:cNvSpPr>
          <p:nvPr>
            <p:ph sz="half" idx="1"/>
          </p:nvPr>
        </p:nvSpPr>
        <p:spPr>
          <a:xfrm>
            <a:off x="623113" y="1447800"/>
            <a:ext cx="8229600" cy="1066799"/>
          </a:xfrm>
        </p:spPr>
        <p:txBody>
          <a:bodyPr/>
          <a:lstStyle/>
          <a:p>
            <a:pPr marL="0" indent="0">
              <a:buNone/>
            </a:pPr>
            <a:r>
              <a:rPr lang="en-US" sz="3200" dirty="0" smtClean="0"/>
              <a:t>PFAS – connecting components</a:t>
            </a:r>
            <a:endParaRPr lang="en-US" sz="3200" dirty="0"/>
          </a:p>
        </p:txBody>
      </p:sp>
      <p:pic>
        <p:nvPicPr>
          <p:cNvPr id="13" name="Content Placeholder 12" title="connecting component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3113" y="2207483"/>
            <a:ext cx="7998645" cy="3145809"/>
          </a:xfrm>
          <a:prstGeom prst="rect">
            <a:avLst/>
          </a:prstGeom>
        </p:spPr>
      </p:pic>
    </p:spTree>
    <p:extLst>
      <p:ext uri="{BB962C8B-B14F-4D97-AF65-F5344CB8AC3E}">
        <p14:creationId xmlns:p14="http://schemas.microsoft.com/office/powerpoint/2010/main" val="3890530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245"/>
            <a:ext cx="8229600" cy="1143000"/>
          </a:xfrm>
        </p:spPr>
        <p:txBody>
          <a:bodyPr/>
          <a:lstStyle/>
          <a:p>
            <a:r>
              <a:rPr lang="en-US" dirty="0" smtClean="0"/>
              <a:t>Introduction</a:t>
            </a:r>
            <a:endParaRPr lang="en-US" dirty="0"/>
          </a:p>
        </p:txBody>
      </p:sp>
      <p:sp>
        <p:nvSpPr>
          <p:cNvPr id="5" name="Content Placeholder 4"/>
          <p:cNvSpPr>
            <a:spLocks noGrp="1"/>
          </p:cNvSpPr>
          <p:nvPr>
            <p:ph idx="1"/>
          </p:nvPr>
        </p:nvSpPr>
        <p:spPr>
          <a:xfrm>
            <a:off x="914400" y="1447800"/>
            <a:ext cx="7315200" cy="3124199"/>
          </a:xfrm>
        </p:spPr>
        <p:txBody>
          <a:bodyPr/>
          <a:lstStyle/>
          <a:p>
            <a:pPr marL="0" indent="0" algn="ctr">
              <a:buNone/>
            </a:pPr>
            <a:r>
              <a:rPr lang="en-US" sz="4000" b="1" dirty="0" smtClean="0"/>
              <a:t>Fatal Fall</a:t>
            </a:r>
          </a:p>
          <a:p>
            <a:pPr marL="0" indent="0" algn="ctr">
              <a:buNone/>
            </a:pPr>
            <a:r>
              <a:rPr lang="en-US" dirty="0">
                <a:ea typeface="Tahoma" panose="020B0604030504040204" pitchFamily="34" charset="0"/>
              </a:rPr>
              <a:t>Eighteen-Year-Old Sporting Goods Retail Store Worker Dies in a Fall From a Shelving Unit - </a:t>
            </a:r>
            <a:r>
              <a:rPr lang="en-US" dirty="0" smtClean="0">
                <a:ea typeface="Tahoma" panose="020B0604030504040204" pitchFamily="34" charset="0"/>
              </a:rPr>
              <a:t>Pennsylvania</a:t>
            </a:r>
            <a:endParaRPr lang="en-US" dirty="0">
              <a:ea typeface="Tahoma" panose="020B0604030504040204" pitchFamily="34" charset="0"/>
            </a:endParaRPr>
          </a:p>
        </p:txBody>
      </p:sp>
      <p:sp>
        <p:nvSpPr>
          <p:cNvPr id="4" name="Rectangle 3"/>
          <p:cNvSpPr/>
          <p:nvPr/>
        </p:nvSpPr>
        <p:spPr>
          <a:xfrm>
            <a:off x="2697639" y="5486400"/>
            <a:ext cx="3748719" cy="369332"/>
          </a:xfrm>
          <a:prstGeom prst="rect">
            <a:avLst/>
          </a:prstGeom>
        </p:spPr>
        <p:txBody>
          <a:bodyPr wrap="none">
            <a:spAutoFit/>
          </a:bodyPr>
          <a:lstStyle/>
          <a:p>
            <a:r>
              <a:rPr lang="en-US" dirty="0">
                <a:solidFill>
                  <a:srgbClr val="503608"/>
                </a:solidFill>
              </a:rPr>
              <a:t>NIOSH In-house FACE Report 2001-06 </a:t>
            </a:r>
            <a:endParaRPr lang="en-US" dirty="0"/>
          </a:p>
        </p:txBody>
      </p:sp>
    </p:spTree>
    <p:extLst>
      <p:ext uri="{BB962C8B-B14F-4D97-AF65-F5344CB8AC3E}">
        <p14:creationId xmlns:p14="http://schemas.microsoft.com/office/powerpoint/2010/main" val="3129246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Fall hazards"/>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609600" y="1295400"/>
            <a:ext cx="3581400" cy="3408059"/>
          </a:xfrm>
          <a:prstGeom prst="rect">
            <a:avLst/>
          </a:prstGeom>
          <a:ln>
            <a:solidFill>
              <a:schemeClr val="tx1"/>
            </a:solidFill>
          </a:ln>
        </p:spPr>
      </p:pic>
      <p:sp>
        <p:nvSpPr>
          <p:cNvPr id="4" name="Content Placeholder 3"/>
          <p:cNvSpPr>
            <a:spLocks noGrp="1"/>
          </p:cNvSpPr>
          <p:nvPr>
            <p:ph sz="half" idx="2"/>
          </p:nvPr>
        </p:nvSpPr>
        <p:spPr>
          <a:xfrm>
            <a:off x="4419600" y="1133592"/>
            <a:ext cx="4267200" cy="4572587"/>
          </a:xfrm>
        </p:spPr>
        <p:txBody>
          <a:bodyPr/>
          <a:lstStyle/>
          <a:p>
            <a:pPr marL="0" indent="0">
              <a:buNone/>
            </a:pPr>
            <a:r>
              <a:rPr lang="en-US" sz="3200" b="1" dirty="0" smtClean="0">
                <a:solidFill>
                  <a:srgbClr val="FF0000"/>
                </a:solidFill>
              </a:rPr>
              <a:t>Control</a:t>
            </a:r>
            <a:r>
              <a:rPr lang="en-US" sz="3200" dirty="0" smtClean="0">
                <a:solidFill>
                  <a:srgbClr val="FF0000"/>
                </a:solidFill>
              </a:rPr>
              <a:t> </a:t>
            </a:r>
            <a:r>
              <a:rPr lang="en-US" sz="3200" dirty="0" smtClean="0"/>
              <a:t>the fall – positioning devices</a:t>
            </a:r>
          </a:p>
          <a:p>
            <a:r>
              <a:rPr lang="en-US" dirty="0" smtClean="0"/>
              <a:t>Consists </a:t>
            </a:r>
            <a:r>
              <a:rPr lang="en-US" dirty="0"/>
              <a:t>of a body belt and </a:t>
            </a:r>
            <a:r>
              <a:rPr lang="en-US" dirty="0" smtClean="0"/>
              <a:t>connecting device</a:t>
            </a:r>
          </a:p>
          <a:p>
            <a:r>
              <a:rPr lang="en-US" dirty="0"/>
              <a:t>K</a:t>
            </a:r>
            <a:r>
              <a:rPr lang="en-US" dirty="0" smtClean="0"/>
              <a:t>eeps workers </a:t>
            </a:r>
            <a:r>
              <a:rPr lang="en-US" dirty="0"/>
              <a:t>from falling, while allowing their hands to be free to perform </a:t>
            </a:r>
            <a:r>
              <a:rPr lang="en-US" dirty="0" smtClean="0"/>
              <a:t>work </a:t>
            </a:r>
            <a:endParaRPr lang="en-US" dirty="0"/>
          </a:p>
        </p:txBody>
      </p:sp>
      <p:sp>
        <p:nvSpPr>
          <p:cNvPr id="6" name="Rectangle 5"/>
          <p:cNvSpPr/>
          <p:nvPr/>
        </p:nvSpPr>
        <p:spPr>
          <a:xfrm>
            <a:off x="589844" y="4726037"/>
            <a:ext cx="824265"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OSHA</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a:spLocks noGrp="1"/>
          </p:cNvSpPr>
          <p:nvPr>
            <p:ph type="title"/>
          </p:nvPr>
        </p:nvSpPr>
        <p:spPr>
          <a:xfrm>
            <a:off x="457200" y="228600"/>
            <a:ext cx="8229600" cy="904992"/>
          </a:xfrm>
        </p:spPr>
        <p:txBody>
          <a:bodyPr/>
          <a:lstStyle/>
          <a:p>
            <a:r>
              <a:rPr lang="en-US" dirty="0" smtClean="0"/>
              <a:t>Fall Hazard Controls</a:t>
            </a:r>
            <a:endParaRPr lang="en-US" b="0" i="1" dirty="0"/>
          </a:p>
        </p:txBody>
      </p:sp>
    </p:spTree>
    <p:extLst>
      <p:ext uri="{BB962C8B-B14F-4D97-AF65-F5344CB8AC3E}">
        <p14:creationId xmlns:p14="http://schemas.microsoft.com/office/powerpoint/2010/main" val="1836812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5489" y="4693703"/>
            <a:ext cx="824265"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OSHA</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p:cNvSpPr>
            <a:spLocks noGrp="1"/>
          </p:cNvSpPr>
          <p:nvPr>
            <p:ph sz="half" idx="2"/>
          </p:nvPr>
        </p:nvSpPr>
        <p:spPr>
          <a:xfrm>
            <a:off x="4419600" y="1065859"/>
            <a:ext cx="4495800" cy="4572941"/>
          </a:xfrm>
        </p:spPr>
        <p:txBody>
          <a:bodyPr/>
          <a:lstStyle/>
          <a:p>
            <a:pPr marL="0" indent="0">
              <a:buNone/>
            </a:pPr>
            <a:r>
              <a:rPr lang="en-US" sz="3200" b="1" dirty="0" smtClean="0">
                <a:solidFill>
                  <a:srgbClr val="FF0000"/>
                </a:solidFill>
              </a:rPr>
              <a:t>Control</a:t>
            </a:r>
            <a:r>
              <a:rPr lang="en-US" sz="3200" dirty="0" smtClean="0">
                <a:solidFill>
                  <a:srgbClr val="FF0000"/>
                </a:solidFill>
              </a:rPr>
              <a:t> </a:t>
            </a:r>
            <a:r>
              <a:rPr lang="en-US" sz="3200" dirty="0" smtClean="0"/>
              <a:t>the fall – safety net systems</a:t>
            </a:r>
          </a:p>
          <a:p>
            <a:r>
              <a:rPr lang="en-US" dirty="0" smtClean="0"/>
              <a:t>Consists of specially designed mesh nets, panels, and connecting components</a:t>
            </a:r>
          </a:p>
          <a:p>
            <a:r>
              <a:rPr lang="en-US" dirty="0" smtClean="0"/>
              <a:t>Must be designed, installed and maintained properly</a:t>
            </a:r>
          </a:p>
        </p:txBody>
      </p:sp>
      <p:pic>
        <p:nvPicPr>
          <p:cNvPr id="10" name="Content Placeholder 9" title="Fall netting"/>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601133" y="1283647"/>
            <a:ext cx="3498638" cy="3399245"/>
          </a:xfrm>
          <a:prstGeom prst="rect">
            <a:avLst/>
          </a:prstGeom>
          <a:ln>
            <a:solidFill>
              <a:schemeClr val="tx1"/>
            </a:solidFill>
          </a:ln>
        </p:spPr>
      </p:pic>
      <p:sp>
        <p:nvSpPr>
          <p:cNvPr id="9" name="Title 1"/>
          <p:cNvSpPr>
            <a:spLocks noGrp="1"/>
          </p:cNvSpPr>
          <p:nvPr>
            <p:ph type="title"/>
          </p:nvPr>
        </p:nvSpPr>
        <p:spPr>
          <a:xfrm>
            <a:off x="440267" y="152400"/>
            <a:ext cx="8229600" cy="904992"/>
          </a:xfrm>
        </p:spPr>
        <p:txBody>
          <a:bodyPr/>
          <a:lstStyle/>
          <a:p>
            <a:r>
              <a:rPr lang="en-US" dirty="0" smtClean="0"/>
              <a:t>Fall Hazard Controls</a:t>
            </a:r>
            <a:endParaRPr lang="en-US" b="0" i="1" dirty="0"/>
          </a:p>
        </p:txBody>
      </p:sp>
    </p:spTree>
    <p:extLst>
      <p:ext uri="{BB962C8B-B14F-4D97-AF65-F5344CB8AC3E}">
        <p14:creationId xmlns:p14="http://schemas.microsoft.com/office/powerpoint/2010/main" val="717508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Requirements</a:t>
            </a:r>
            <a:endParaRPr lang="en-US" dirty="0"/>
          </a:p>
        </p:txBody>
      </p:sp>
      <p:sp>
        <p:nvSpPr>
          <p:cNvPr id="5" name="Content Placeholder 4"/>
          <p:cNvSpPr>
            <a:spLocks noGrp="1"/>
          </p:cNvSpPr>
          <p:nvPr>
            <p:ph idx="1"/>
          </p:nvPr>
        </p:nvSpPr>
        <p:spPr>
          <a:xfrm>
            <a:off x="914400" y="1143000"/>
            <a:ext cx="7543800" cy="4800601"/>
          </a:xfrm>
        </p:spPr>
        <p:txBody>
          <a:bodyPr/>
          <a:lstStyle/>
          <a:p>
            <a:pPr marL="0" indent="0">
              <a:buNone/>
            </a:pPr>
            <a:r>
              <a:rPr lang="en-US" b="1" dirty="0" smtClean="0">
                <a:solidFill>
                  <a:srgbClr val="FF0000"/>
                </a:solidFill>
              </a:rPr>
              <a:t>Training</a:t>
            </a:r>
            <a:r>
              <a:rPr lang="en-US" dirty="0" smtClean="0">
                <a:solidFill>
                  <a:srgbClr val="FF0000"/>
                </a:solidFill>
              </a:rPr>
              <a:t> </a:t>
            </a:r>
            <a:r>
              <a:rPr lang="en-US" dirty="0" smtClean="0"/>
              <a:t>– your employer must train you on the following:</a:t>
            </a:r>
          </a:p>
          <a:p>
            <a:r>
              <a:rPr lang="en-US" sz="2800" dirty="0" smtClean="0"/>
              <a:t>Fall hazards associated with your  facility and your work</a:t>
            </a:r>
          </a:p>
          <a:p>
            <a:r>
              <a:rPr lang="en-US" sz="2800" dirty="0" smtClean="0"/>
              <a:t>Methods used to protect you from those hazards</a:t>
            </a:r>
          </a:p>
          <a:p>
            <a:r>
              <a:rPr lang="en-US" sz="2800" dirty="0" smtClean="0"/>
              <a:t>Proper and safe use of any personal fall arrest, positioning, or fall restraint systems</a:t>
            </a:r>
          </a:p>
          <a:p>
            <a:r>
              <a:rPr lang="en-US" sz="2800" dirty="0" smtClean="0"/>
              <a:t>Applicable OSHA standards</a:t>
            </a:r>
          </a:p>
          <a:p>
            <a:endParaRPr lang="en-US" dirty="0"/>
          </a:p>
        </p:txBody>
      </p:sp>
    </p:spTree>
    <p:extLst>
      <p:ext uri="{BB962C8B-B14F-4D97-AF65-F5344CB8AC3E}">
        <p14:creationId xmlns:p14="http://schemas.microsoft.com/office/powerpoint/2010/main" val="2446123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Requirements</a:t>
            </a:r>
            <a:endParaRPr lang="en-US" dirty="0"/>
          </a:p>
        </p:txBody>
      </p:sp>
      <p:sp>
        <p:nvSpPr>
          <p:cNvPr id="3" name="Content Placeholder 2"/>
          <p:cNvSpPr>
            <a:spLocks noGrp="1"/>
          </p:cNvSpPr>
          <p:nvPr>
            <p:ph idx="1"/>
          </p:nvPr>
        </p:nvSpPr>
        <p:spPr>
          <a:xfrm>
            <a:off x="914400" y="1295401"/>
            <a:ext cx="7543800" cy="3810000"/>
          </a:xfrm>
        </p:spPr>
        <p:txBody>
          <a:bodyPr/>
          <a:lstStyle/>
          <a:p>
            <a:pPr marL="0" indent="0">
              <a:buNone/>
            </a:pPr>
            <a:r>
              <a:rPr lang="en-US" b="1" dirty="0" smtClean="0">
                <a:solidFill>
                  <a:srgbClr val="FF0000"/>
                </a:solidFill>
              </a:rPr>
              <a:t>Inspection</a:t>
            </a:r>
          </a:p>
          <a:p>
            <a:r>
              <a:rPr lang="en-US" sz="2800" dirty="0" smtClean="0"/>
              <a:t>Your employer must inspect the:</a:t>
            </a:r>
          </a:p>
          <a:p>
            <a:pPr lvl="1"/>
            <a:r>
              <a:rPr lang="en-US" sz="2400" dirty="0" smtClean="0"/>
              <a:t>workplace for existing and potential fall hazards</a:t>
            </a:r>
          </a:p>
          <a:p>
            <a:pPr lvl="1"/>
            <a:r>
              <a:rPr lang="en-US" sz="2400" dirty="0" smtClean="0"/>
              <a:t>fall hazard controls used; such as guardrails, covers, grates, and anchorage points  </a:t>
            </a:r>
          </a:p>
          <a:p>
            <a:r>
              <a:rPr lang="en-US" sz="2800" dirty="0" smtClean="0"/>
              <a:t>You must inspect your PFAS, Positioning and Fall Restraint hardware before each use.</a:t>
            </a:r>
          </a:p>
        </p:txBody>
      </p:sp>
    </p:spTree>
    <p:extLst>
      <p:ext uri="{BB962C8B-B14F-4D97-AF65-F5344CB8AC3E}">
        <p14:creationId xmlns:p14="http://schemas.microsoft.com/office/powerpoint/2010/main" val="126404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Requirements</a:t>
            </a:r>
            <a:endParaRPr lang="en-US" dirty="0"/>
          </a:p>
        </p:txBody>
      </p:sp>
      <p:pic>
        <p:nvPicPr>
          <p:cNvPr id="5" name="Content Placeholder 4" title="Fall rescue"/>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990600" y="1604453"/>
            <a:ext cx="3657600" cy="3649094"/>
          </a:xfrm>
          <a:prstGeom prst="rect">
            <a:avLst/>
          </a:prstGeom>
          <a:ln>
            <a:solidFill>
              <a:schemeClr val="tx1"/>
            </a:solidFill>
          </a:ln>
        </p:spPr>
      </p:pic>
      <p:sp>
        <p:nvSpPr>
          <p:cNvPr id="4" name="Content Placeholder 3"/>
          <p:cNvSpPr>
            <a:spLocks noGrp="1"/>
          </p:cNvSpPr>
          <p:nvPr>
            <p:ph sz="half" idx="2"/>
          </p:nvPr>
        </p:nvSpPr>
        <p:spPr>
          <a:xfrm>
            <a:off x="4876800" y="1447801"/>
            <a:ext cx="3810000" cy="4572000"/>
          </a:xfrm>
        </p:spPr>
        <p:txBody>
          <a:bodyPr/>
          <a:lstStyle/>
          <a:p>
            <a:pPr marL="0" indent="0">
              <a:buNone/>
            </a:pPr>
            <a:r>
              <a:rPr lang="en-US" sz="3200" b="1" dirty="0" smtClean="0">
                <a:solidFill>
                  <a:srgbClr val="FF0000"/>
                </a:solidFill>
              </a:rPr>
              <a:t>Rescue</a:t>
            </a:r>
          </a:p>
          <a:p>
            <a:r>
              <a:rPr lang="en-US" dirty="0" smtClean="0"/>
              <a:t>Personal Fall Arrest Systems require a rescue plan</a:t>
            </a:r>
          </a:p>
          <a:p>
            <a:r>
              <a:rPr lang="en-US" dirty="0"/>
              <a:t>E</a:t>
            </a:r>
            <a:r>
              <a:rPr lang="en-US" dirty="0" smtClean="0"/>
              <a:t>mployer must develop and communicate the rescue plan to all involved</a:t>
            </a:r>
          </a:p>
          <a:p>
            <a:pPr marL="0" indent="0">
              <a:buNone/>
            </a:pPr>
            <a:endParaRPr lang="en-US" dirty="0"/>
          </a:p>
        </p:txBody>
      </p:sp>
      <p:sp>
        <p:nvSpPr>
          <p:cNvPr id="3" name="Rectangle 2"/>
          <p:cNvSpPr/>
          <p:nvPr/>
        </p:nvSpPr>
        <p:spPr>
          <a:xfrm>
            <a:off x="962378" y="5253547"/>
            <a:ext cx="779381" cy="215444"/>
          </a:xfrm>
          <a:prstGeom prst="rect">
            <a:avLst/>
          </a:prstGeom>
        </p:spPr>
        <p:txBody>
          <a:bodyPr wrap="none">
            <a:spAutoFit/>
          </a:bodyPr>
          <a:lstStyle/>
          <a:p>
            <a:r>
              <a:rPr lang="en-US" sz="800" dirty="0" smtClean="0"/>
              <a:t>Source:  </a:t>
            </a:r>
            <a:r>
              <a:rPr lang="en-US" sz="800" dirty="0"/>
              <a:t>OSHA</a:t>
            </a:r>
          </a:p>
        </p:txBody>
      </p:sp>
    </p:spTree>
    <p:extLst>
      <p:ext uri="{BB962C8B-B14F-4D97-AF65-F5344CB8AC3E}">
        <p14:creationId xmlns:p14="http://schemas.microsoft.com/office/powerpoint/2010/main" val="3977293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Recognition</a:t>
            </a:r>
            <a:endParaRPr lang="en-US" dirty="0"/>
          </a:p>
        </p:txBody>
      </p:sp>
      <p:pic>
        <p:nvPicPr>
          <p:cNvPr id="4" name="Content Placeholder 3" title="hazard recognition"/>
          <p:cNvPicPr>
            <a:picLocks noGrp="1" noChangeAspect="1"/>
          </p:cNvPicPr>
          <p:nvPr>
            <p:ph idx="1"/>
          </p:nvPr>
        </p:nvPicPr>
        <p:blipFill>
          <a:blip r:embed="rId3"/>
          <a:stretch>
            <a:fillRect/>
          </a:stretch>
        </p:blipFill>
        <p:spPr>
          <a:xfrm>
            <a:off x="1581150" y="1143000"/>
            <a:ext cx="5981700" cy="4401630"/>
          </a:xfrm>
          <a:prstGeom prst="rect">
            <a:avLst/>
          </a:prstGeom>
          <a:ln>
            <a:solidFill>
              <a:schemeClr val="tx1"/>
            </a:solidFill>
          </a:ln>
        </p:spPr>
      </p:pic>
      <p:sp>
        <p:nvSpPr>
          <p:cNvPr id="5" name="Rectangle 4"/>
          <p:cNvSpPr/>
          <p:nvPr/>
        </p:nvSpPr>
        <p:spPr>
          <a:xfrm>
            <a:off x="1561394" y="5524874"/>
            <a:ext cx="1180131" cy="215444"/>
          </a:xfrm>
          <a:prstGeom prst="rect">
            <a:avLst/>
          </a:prstGeom>
        </p:spPr>
        <p:txBody>
          <a:bodyPr wrap="none">
            <a:spAutoFit/>
          </a:bodyPr>
          <a:lstStyle/>
          <a:p>
            <a:r>
              <a:rPr lang="en-US" sz="800" dirty="0" smtClean="0"/>
              <a:t>Source of photo: OSHA</a:t>
            </a:r>
            <a:endParaRPr lang="en-US" sz="800" dirty="0"/>
          </a:p>
        </p:txBody>
      </p:sp>
      <p:pic>
        <p:nvPicPr>
          <p:cNvPr id="3" name="Picture 2" title="fall dang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4724400"/>
            <a:ext cx="536494" cy="536494"/>
          </a:xfrm>
          <a:prstGeom prst="rect">
            <a:avLst/>
          </a:prstGeom>
        </p:spPr>
      </p:pic>
    </p:spTree>
    <p:extLst>
      <p:ext uri="{BB962C8B-B14F-4D97-AF65-F5344CB8AC3E}">
        <p14:creationId xmlns:p14="http://schemas.microsoft.com/office/powerpoint/2010/main" val="854235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Recognition</a:t>
            </a:r>
            <a:endParaRPr lang="en-US" dirty="0"/>
          </a:p>
        </p:txBody>
      </p:sp>
      <p:pic>
        <p:nvPicPr>
          <p:cNvPr id="4" name="Content Placeholder 3" title="Man standing on ledge"/>
          <p:cNvPicPr>
            <a:picLocks noGrp="1" noChangeAspect="1"/>
          </p:cNvPicPr>
          <p:nvPr>
            <p:ph idx="1"/>
          </p:nvPr>
        </p:nvPicPr>
        <p:blipFill>
          <a:blip r:embed="rId3"/>
          <a:stretch>
            <a:fillRect/>
          </a:stretch>
        </p:blipFill>
        <p:spPr>
          <a:xfrm>
            <a:off x="1600200" y="1295400"/>
            <a:ext cx="6248400" cy="4357631"/>
          </a:xfrm>
          <a:prstGeom prst="rect">
            <a:avLst/>
          </a:prstGeom>
        </p:spPr>
      </p:pic>
      <p:pic>
        <p:nvPicPr>
          <p:cNvPr id="3" name="Picture 2" title="Fall dang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0400" y="4724400"/>
            <a:ext cx="536494" cy="536494"/>
          </a:xfrm>
          <a:prstGeom prst="rect">
            <a:avLst/>
          </a:prstGeom>
        </p:spPr>
      </p:pic>
      <p:sp>
        <p:nvSpPr>
          <p:cNvPr id="6" name="Rectangle 5"/>
          <p:cNvSpPr/>
          <p:nvPr/>
        </p:nvSpPr>
        <p:spPr>
          <a:xfrm>
            <a:off x="1600200" y="5653031"/>
            <a:ext cx="1180131" cy="215444"/>
          </a:xfrm>
          <a:prstGeom prst="rect">
            <a:avLst/>
          </a:prstGeom>
        </p:spPr>
        <p:txBody>
          <a:bodyPr wrap="none">
            <a:spAutoFit/>
          </a:bodyPr>
          <a:lstStyle/>
          <a:p>
            <a:r>
              <a:rPr lang="en-US" sz="800" dirty="0" smtClean="0"/>
              <a:t>Source of photo: OSHA</a:t>
            </a:r>
            <a:endParaRPr lang="en-US" sz="800" dirty="0"/>
          </a:p>
        </p:txBody>
      </p:sp>
    </p:spTree>
    <p:extLst>
      <p:ext uri="{BB962C8B-B14F-4D97-AF65-F5344CB8AC3E}">
        <p14:creationId xmlns:p14="http://schemas.microsoft.com/office/powerpoint/2010/main" val="2327546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Recognition</a:t>
            </a:r>
            <a:endParaRPr lang="en-US" dirty="0"/>
          </a:p>
        </p:txBody>
      </p:sp>
      <p:pic>
        <p:nvPicPr>
          <p:cNvPr id="4" name="Content Placeholder 3" title="Worker exposed to fall danger"/>
          <p:cNvPicPr>
            <a:picLocks noGrp="1" noChangeAspect="1"/>
          </p:cNvPicPr>
          <p:nvPr>
            <p:ph idx="1"/>
          </p:nvPr>
        </p:nvPicPr>
        <p:blipFill>
          <a:blip r:embed="rId3"/>
          <a:stretch>
            <a:fillRect/>
          </a:stretch>
        </p:blipFill>
        <p:spPr>
          <a:xfrm>
            <a:off x="1447800" y="1327484"/>
            <a:ext cx="5981700" cy="4253976"/>
          </a:xfrm>
          <a:prstGeom prst="rect">
            <a:avLst/>
          </a:prstGeom>
        </p:spPr>
      </p:pic>
      <p:pic>
        <p:nvPicPr>
          <p:cNvPr id="3" name="Picture 2" title="fall dang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4800600"/>
            <a:ext cx="536494" cy="536494"/>
          </a:xfrm>
          <a:prstGeom prst="rect">
            <a:avLst/>
          </a:prstGeom>
        </p:spPr>
      </p:pic>
      <p:sp>
        <p:nvSpPr>
          <p:cNvPr id="6" name="Rectangle 5"/>
          <p:cNvSpPr/>
          <p:nvPr/>
        </p:nvSpPr>
        <p:spPr>
          <a:xfrm>
            <a:off x="1447800" y="5593788"/>
            <a:ext cx="1180131" cy="215444"/>
          </a:xfrm>
          <a:prstGeom prst="rect">
            <a:avLst/>
          </a:prstGeom>
        </p:spPr>
        <p:txBody>
          <a:bodyPr wrap="none">
            <a:spAutoFit/>
          </a:bodyPr>
          <a:lstStyle/>
          <a:p>
            <a:r>
              <a:rPr lang="en-US" sz="800" dirty="0" smtClean="0"/>
              <a:t>Source of photo: OSHA</a:t>
            </a:r>
            <a:endParaRPr lang="en-US" sz="800" dirty="0"/>
          </a:p>
        </p:txBody>
      </p:sp>
    </p:spTree>
    <p:extLst>
      <p:ext uri="{BB962C8B-B14F-4D97-AF65-F5344CB8AC3E}">
        <p14:creationId xmlns:p14="http://schemas.microsoft.com/office/powerpoint/2010/main" val="2754171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Recognition</a:t>
            </a:r>
            <a:endParaRPr lang="en-US" dirty="0"/>
          </a:p>
        </p:txBody>
      </p:sp>
      <p:pic>
        <p:nvPicPr>
          <p:cNvPr id="4" name="Content Placeholder 3" title="unguarded floor pit"/>
          <p:cNvPicPr>
            <a:picLocks noGrp="1" noChangeAspect="1"/>
          </p:cNvPicPr>
          <p:nvPr>
            <p:ph idx="1"/>
          </p:nvPr>
        </p:nvPicPr>
        <p:blipFill>
          <a:blip r:embed="rId3"/>
          <a:stretch>
            <a:fillRect/>
          </a:stretch>
        </p:blipFill>
        <p:spPr>
          <a:xfrm>
            <a:off x="1752600" y="1524000"/>
            <a:ext cx="5638800" cy="4218501"/>
          </a:xfrm>
          <a:prstGeom prst="rect">
            <a:avLst/>
          </a:prstGeom>
          <a:ln>
            <a:solidFill>
              <a:schemeClr val="tx1"/>
            </a:solidFill>
          </a:ln>
        </p:spPr>
      </p:pic>
      <p:pic>
        <p:nvPicPr>
          <p:cNvPr id="3" name="Picture 2" title="fall dang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4800600"/>
            <a:ext cx="536494" cy="536494"/>
          </a:xfrm>
          <a:prstGeom prst="rect">
            <a:avLst/>
          </a:prstGeom>
        </p:spPr>
      </p:pic>
      <p:sp>
        <p:nvSpPr>
          <p:cNvPr id="6" name="Rectangle 5"/>
          <p:cNvSpPr/>
          <p:nvPr/>
        </p:nvSpPr>
        <p:spPr>
          <a:xfrm>
            <a:off x="1730022" y="5742501"/>
            <a:ext cx="1180131" cy="215444"/>
          </a:xfrm>
          <a:prstGeom prst="rect">
            <a:avLst/>
          </a:prstGeom>
        </p:spPr>
        <p:txBody>
          <a:bodyPr wrap="none">
            <a:spAutoFit/>
          </a:bodyPr>
          <a:lstStyle/>
          <a:p>
            <a:r>
              <a:rPr lang="en-US" sz="800" dirty="0" smtClean="0"/>
              <a:t>Source of photo: OSHA</a:t>
            </a:r>
            <a:endParaRPr lang="en-US" sz="800" dirty="0"/>
          </a:p>
        </p:txBody>
      </p:sp>
    </p:spTree>
    <p:extLst>
      <p:ext uri="{BB962C8B-B14F-4D97-AF65-F5344CB8AC3E}">
        <p14:creationId xmlns:p14="http://schemas.microsoft.com/office/powerpoint/2010/main" val="3645566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09600" y="1295399"/>
            <a:ext cx="8077200" cy="3595055"/>
          </a:xfrm>
        </p:spPr>
        <p:txBody>
          <a:bodyPr>
            <a:normAutofit/>
          </a:bodyPr>
          <a:lstStyle/>
          <a:p>
            <a:pPr marL="514350" indent="-514350">
              <a:buFont typeface="+mj-lt"/>
              <a:buAutoNum type="arabicPeriod"/>
            </a:pPr>
            <a:r>
              <a:rPr lang="en-US" dirty="0" smtClean="0"/>
              <a:t>What is the first line of defense when it comes to falls in the workplace?</a:t>
            </a:r>
          </a:p>
          <a:p>
            <a:pPr marL="1314450" lvl="2" indent="-514350">
              <a:buFont typeface="+mj-lt"/>
              <a:buAutoNum type="alphaLcPeriod"/>
            </a:pPr>
            <a:r>
              <a:rPr lang="en-US" sz="2800" dirty="0" smtClean="0"/>
              <a:t>Control the fall itself once it occurs</a:t>
            </a:r>
          </a:p>
          <a:p>
            <a:pPr marL="1314450" lvl="2" indent="-514350">
              <a:buFont typeface="+mj-lt"/>
              <a:buAutoNum type="alphaLcPeriod"/>
            </a:pPr>
            <a:r>
              <a:rPr lang="en-US" sz="2800" dirty="0" smtClean="0"/>
              <a:t>Eliminate the fall hazard completely</a:t>
            </a:r>
            <a:endParaRPr lang="en-US" sz="2800" dirty="0"/>
          </a:p>
          <a:p>
            <a:pPr marL="1314450" lvl="2" indent="-514350">
              <a:buFont typeface="+mj-lt"/>
              <a:buAutoNum type="alphaLcPeriod"/>
            </a:pPr>
            <a:r>
              <a:rPr lang="en-US" sz="2800" dirty="0" smtClean="0"/>
              <a:t>With the fall hazard present, prevent the fall.</a:t>
            </a:r>
          </a:p>
          <a:p>
            <a:pPr marL="1314450" lvl="2" indent="-514350">
              <a:buFont typeface="+mj-lt"/>
              <a:buAutoNum type="alphaLcPeriod"/>
            </a:pPr>
            <a:r>
              <a:rPr lang="en-US" sz="2800" dirty="0" smtClean="0"/>
              <a:t>Use personal protective equipment</a:t>
            </a:r>
          </a:p>
        </p:txBody>
      </p:sp>
      <p:sp>
        <p:nvSpPr>
          <p:cNvPr id="7" name="Content Placeholder 2"/>
          <p:cNvSpPr txBox="1">
            <a:spLocks/>
          </p:cNvSpPr>
          <p:nvPr/>
        </p:nvSpPr>
        <p:spPr>
          <a:xfrm>
            <a:off x="1143000" y="4997892"/>
            <a:ext cx="7086600" cy="1098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buFont typeface="Arial" pitchFamily="34" charset="0"/>
              <a:buNone/>
            </a:pPr>
            <a:r>
              <a:rPr lang="en-US" sz="3200" b="1" dirty="0" smtClean="0"/>
              <a:t>Answer: </a:t>
            </a:r>
            <a:r>
              <a:rPr lang="en-US" sz="3200" b="1" dirty="0" smtClean="0">
                <a:solidFill>
                  <a:srgbClr val="FF0000"/>
                </a:solidFill>
              </a:rPr>
              <a:t>b</a:t>
            </a:r>
            <a:r>
              <a:rPr lang="en-US" sz="3200" b="1" dirty="0">
                <a:solidFill>
                  <a:srgbClr val="FF0000"/>
                </a:solidFill>
              </a:rPr>
              <a:t>. </a:t>
            </a:r>
            <a:r>
              <a:rPr lang="en-US" sz="3200" b="1" dirty="0" smtClean="0">
                <a:solidFill>
                  <a:srgbClr val="FF0000"/>
                </a:solidFill>
              </a:rPr>
              <a:t>Eliminate the fall hazard completely</a:t>
            </a:r>
            <a:endParaRPr lang="en-US" sz="3200" b="1" dirty="0">
              <a:solidFill>
                <a:srgbClr val="FF0000"/>
              </a:solidFill>
            </a:endParaRPr>
          </a:p>
        </p:txBody>
      </p:sp>
    </p:spTree>
    <p:extLst>
      <p:ext uri="{BB962C8B-B14F-4D97-AF65-F5344CB8AC3E}">
        <p14:creationId xmlns:p14="http://schemas.microsoft.com/office/powerpoint/2010/main" val="126840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914400" y="990600"/>
            <a:ext cx="7315200" cy="1967753"/>
          </a:xfrm>
        </p:spPr>
        <p:txBody>
          <a:bodyPr/>
          <a:lstStyle/>
          <a:p>
            <a:r>
              <a:rPr lang="en-US" sz="2800" dirty="0" smtClean="0"/>
              <a:t>Slips, trips, and falls make up the majority of general industry accidents</a:t>
            </a:r>
          </a:p>
          <a:p>
            <a:r>
              <a:rPr lang="en-US" sz="2800" dirty="0" smtClean="0"/>
              <a:t>Are second only to motor vehicle crashes </a:t>
            </a:r>
          </a:p>
        </p:txBody>
      </p:sp>
      <p:grpSp>
        <p:nvGrpSpPr>
          <p:cNvPr id="7" name="Group 6" title="Fatal occupational injuries by major event"/>
          <p:cNvGrpSpPr/>
          <p:nvPr/>
        </p:nvGrpSpPr>
        <p:grpSpPr>
          <a:xfrm>
            <a:off x="2171700" y="2438400"/>
            <a:ext cx="4800600" cy="3600450"/>
            <a:chOff x="2171700" y="2438400"/>
            <a:chExt cx="4800600" cy="3600450"/>
          </a:xfrm>
        </p:grpSpPr>
        <p:pic>
          <p:nvPicPr>
            <p:cNvPr id="5" name="Picture 4" title="Falls, slips, tri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1700" y="2438400"/>
              <a:ext cx="4800600" cy="3600450"/>
            </a:xfrm>
            <a:prstGeom prst="rect">
              <a:avLst/>
            </a:prstGeom>
            <a:ln>
              <a:solidFill>
                <a:schemeClr val="tx1"/>
              </a:solidFill>
            </a:ln>
          </p:spPr>
        </p:pic>
        <p:sp>
          <p:nvSpPr>
            <p:cNvPr id="6" name="Frame 5"/>
            <p:cNvSpPr/>
            <p:nvPr/>
          </p:nvSpPr>
          <p:spPr>
            <a:xfrm>
              <a:off x="2514600" y="3200400"/>
              <a:ext cx="2514600" cy="457200"/>
            </a:xfrm>
            <a:prstGeom prst="frame">
              <a:avLst>
                <a:gd name="adj1" fmla="val 101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539429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762000" y="1066800"/>
            <a:ext cx="7696200" cy="4190999"/>
          </a:xfrm>
        </p:spPr>
        <p:txBody>
          <a:bodyPr>
            <a:normAutofit fontScale="92500" lnSpcReduction="10000"/>
          </a:bodyPr>
          <a:lstStyle/>
          <a:p>
            <a:pPr marL="514350" indent="-514350">
              <a:buFont typeface="+mj-lt"/>
              <a:buAutoNum type="arabicPeriod" startAt="2"/>
            </a:pPr>
            <a:r>
              <a:rPr lang="en-US" dirty="0" smtClean="0"/>
              <a:t>A worker is required to remove a section of guardrail in order to receive materials from a fork truck; which of the following provides the best protections to prevent a fall? </a:t>
            </a:r>
            <a:endParaRPr lang="en-US" dirty="0"/>
          </a:p>
          <a:p>
            <a:pPr marL="1314450" lvl="2" indent="-514350">
              <a:buFont typeface="+mj-lt"/>
              <a:buAutoNum type="alphaLcPeriod"/>
            </a:pPr>
            <a:r>
              <a:rPr lang="en-US" sz="2800" dirty="0"/>
              <a:t>A</a:t>
            </a:r>
            <a:r>
              <a:rPr lang="en-US" sz="2800" dirty="0" smtClean="0"/>
              <a:t>void the edge</a:t>
            </a:r>
            <a:endParaRPr lang="en-US" sz="2800" dirty="0"/>
          </a:p>
          <a:p>
            <a:pPr marL="1314450" lvl="2" indent="-514350">
              <a:buFont typeface="+mj-lt"/>
              <a:buAutoNum type="alphaLcPeriod"/>
            </a:pPr>
            <a:r>
              <a:rPr lang="en-US" sz="2800" dirty="0" smtClean="0"/>
              <a:t>Use a personal fall arrest system</a:t>
            </a:r>
          </a:p>
          <a:p>
            <a:pPr marL="1314450" lvl="2" indent="-514350">
              <a:buFont typeface="+mj-lt"/>
              <a:buAutoNum type="alphaLcPeriod"/>
            </a:pPr>
            <a:r>
              <a:rPr lang="en-US" sz="2800" dirty="0" smtClean="0"/>
              <a:t>Use a fall restraint system</a:t>
            </a:r>
          </a:p>
          <a:p>
            <a:pPr marL="1314450" lvl="2" indent="-514350">
              <a:buFont typeface="+mj-lt"/>
              <a:buAutoNum type="alphaLcPeriod"/>
            </a:pPr>
            <a:r>
              <a:rPr lang="en-US" sz="2800" dirty="0" smtClean="0"/>
              <a:t>Use grab handles</a:t>
            </a:r>
          </a:p>
          <a:p>
            <a:pPr marL="400050" lvl="1" indent="0">
              <a:buNone/>
            </a:pPr>
            <a:endParaRPr lang="en-US" dirty="0"/>
          </a:p>
        </p:txBody>
      </p:sp>
      <p:sp>
        <p:nvSpPr>
          <p:cNvPr id="7" name="Content Placeholder 2"/>
          <p:cNvSpPr txBox="1">
            <a:spLocks/>
          </p:cNvSpPr>
          <p:nvPr/>
        </p:nvSpPr>
        <p:spPr>
          <a:xfrm>
            <a:off x="457200" y="5257800"/>
            <a:ext cx="8229600" cy="8695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buNone/>
            </a:pPr>
            <a:r>
              <a:rPr lang="en-US" sz="3200" b="1" dirty="0" smtClean="0"/>
              <a:t>Answer: </a:t>
            </a:r>
            <a:r>
              <a:rPr lang="en-US" sz="3200" b="1" dirty="0" smtClean="0">
                <a:solidFill>
                  <a:srgbClr val="FF0000"/>
                </a:solidFill>
              </a:rPr>
              <a:t>c. Use a fall restraint system</a:t>
            </a:r>
            <a:endParaRPr lang="en-US" sz="3200" b="1" dirty="0">
              <a:solidFill>
                <a:srgbClr val="FF0000"/>
              </a:solidFill>
            </a:endParaRPr>
          </a:p>
        </p:txBody>
      </p:sp>
    </p:spTree>
    <p:extLst>
      <p:ext uri="{BB962C8B-B14F-4D97-AF65-F5344CB8AC3E}">
        <p14:creationId xmlns:p14="http://schemas.microsoft.com/office/powerpoint/2010/main" val="270478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399"/>
            <a:ext cx="7467600" cy="3702494"/>
          </a:xfrm>
        </p:spPr>
        <p:txBody>
          <a:bodyPr>
            <a:normAutofit/>
          </a:bodyPr>
          <a:lstStyle/>
          <a:p>
            <a:pPr marL="514350" indent="-514350">
              <a:buFont typeface="+mj-lt"/>
              <a:buAutoNum type="arabicPeriod" startAt="3"/>
            </a:pPr>
            <a:r>
              <a:rPr lang="en-US" dirty="0" smtClean="0"/>
              <a:t>A personal fall arrest system (PFAS) anchorage point must be capable of handling ___ pounds.</a:t>
            </a:r>
            <a:endParaRPr lang="en-US" dirty="0"/>
          </a:p>
          <a:p>
            <a:pPr marL="1314450" lvl="2" indent="-514350">
              <a:buFont typeface="+mj-lt"/>
              <a:buAutoNum type="alphaLcPeriod"/>
            </a:pPr>
            <a:r>
              <a:rPr lang="en-US" sz="2800" dirty="0" smtClean="0"/>
              <a:t>2,000</a:t>
            </a:r>
            <a:endParaRPr lang="en-US" sz="2800" dirty="0"/>
          </a:p>
          <a:p>
            <a:pPr marL="1314450" lvl="2" indent="-514350">
              <a:buFont typeface="+mj-lt"/>
              <a:buAutoNum type="alphaLcPeriod"/>
            </a:pPr>
            <a:r>
              <a:rPr lang="en-US" sz="2800" dirty="0" smtClean="0"/>
              <a:t>3,000</a:t>
            </a:r>
          </a:p>
          <a:p>
            <a:pPr marL="1314450" lvl="2" indent="-514350">
              <a:buFont typeface="+mj-lt"/>
              <a:buAutoNum type="alphaLcPeriod"/>
            </a:pPr>
            <a:r>
              <a:rPr lang="en-US" sz="2800" dirty="0" smtClean="0"/>
              <a:t>4,000</a:t>
            </a:r>
            <a:endParaRPr lang="en-US" sz="2800" dirty="0"/>
          </a:p>
          <a:p>
            <a:pPr marL="1314450" lvl="2" indent="-514350">
              <a:buFont typeface="+mj-lt"/>
              <a:buAutoNum type="alphaLcPeriod"/>
            </a:pPr>
            <a:r>
              <a:rPr lang="en-US" sz="2800" dirty="0" smtClean="0"/>
              <a:t>5,000</a:t>
            </a:r>
            <a:endParaRPr lang="en-US" sz="2800" dirty="0"/>
          </a:p>
        </p:txBody>
      </p:sp>
      <p:sp>
        <p:nvSpPr>
          <p:cNvPr id="7" name="Content Placeholder 2"/>
          <p:cNvSpPr txBox="1">
            <a:spLocks/>
          </p:cNvSpPr>
          <p:nvPr/>
        </p:nvSpPr>
        <p:spPr>
          <a:xfrm>
            <a:off x="457200" y="51816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smtClean="0">
                <a:solidFill>
                  <a:prstClr val="black"/>
                </a:solidFill>
              </a:rPr>
              <a:t>Answer: </a:t>
            </a:r>
            <a:r>
              <a:rPr lang="en-US" sz="3200" b="1" dirty="0" smtClean="0">
                <a:solidFill>
                  <a:srgbClr val="FF0000"/>
                </a:solidFill>
              </a:rPr>
              <a:t>d. 5,000</a:t>
            </a:r>
            <a:endParaRPr lang="en-US" sz="3200" b="1" dirty="0">
              <a:solidFill>
                <a:srgbClr val="FF0000"/>
              </a:solidFill>
            </a:endParaRPr>
          </a:p>
        </p:txBody>
      </p:sp>
    </p:spTree>
    <p:extLst>
      <p:ext uri="{BB962C8B-B14F-4D97-AF65-F5344CB8AC3E}">
        <p14:creationId xmlns:p14="http://schemas.microsoft.com/office/powerpoint/2010/main" val="12706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914400" y="1142999"/>
            <a:ext cx="4191000" cy="4191001"/>
          </a:xfrm>
        </p:spPr>
        <p:txBody>
          <a:bodyPr/>
          <a:lstStyle/>
          <a:p>
            <a:r>
              <a:rPr lang="en-US" sz="2800" dirty="0" smtClean="0"/>
              <a:t>Unless working on a ladder, scaffold or scissor lift, OSHA requires fall protection when exposed to a </a:t>
            </a:r>
            <a:br>
              <a:rPr lang="en-US" sz="2800" dirty="0" smtClean="0"/>
            </a:br>
            <a:r>
              <a:rPr lang="en-US" sz="2800" dirty="0" smtClean="0"/>
              <a:t>4-foot fall or greater.</a:t>
            </a:r>
          </a:p>
        </p:txBody>
      </p:sp>
      <p:pic>
        <p:nvPicPr>
          <p:cNvPr id="5" name="Picture 4" title="Man with fall protectio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38800" y="1318260"/>
            <a:ext cx="2489200" cy="3811588"/>
          </a:xfrm>
          <a:prstGeom prst="rect">
            <a:avLst/>
          </a:prstGeom>
          <a:ln>
            <a:solidFill>
              <a:schemeClr val="tx1"/>
            </a:solidFill>
          </a:ln>
        </p:spPr>
      </p:pic>
      <p:sp>
        <p:nvSpPr>
          <p:cNvPr id="6" name="Rectangle 5"/>
          <p:cNvSpPr/>
          <p:nvPr/>
        </p:nvSpPr>
        <p:spPr>
          <a:xfrm>
            <a:off x="7303735" y="5152708"/>
            <a:ext cx="824265"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OSHA</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37008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marL="0" indent="0">
              <a:buNone/>
            </a:pPr>
            <a:r>
              <a:rPr lang="en-US" dirty="0" smtClean="0"/>
              <a:t>Lesson Objectives</a:t>
            </a:r>
          </a:p>
          <a:p>
            <a:pPr marL="514350" indent="-514350">
              <a:buFont typeface="+mj-lt"/>
              <a:buAutoNum type="arabicPeriod"/>
            </a:pPr>
            <a:r>
              <a:rPr lang="en-US" sz="2800" dirty="0" smtClean="0"/>
              <a:t>Identify types of fall hazards associated with workplace environments.</a:t>
            </a:r>
          </a:p>
          <a:p>
            <a:pPr marL="514350" indent="-514350">
              <a:buFont typeface="+mj-lt"/>
              <a:buAutoNum type="arabicPeriod"/>
            </a:pPr>
            <a:r>
              <a:rPr lang="en-US" sz="2800" dirty="0" smtClean="0"/>
              <a:t>Identify methods to eliminate or protect against fall hazards.</a:t>
            </a:r>
          </a:p>
        </p:txBody>
      </p:sp>
    </p:spTree>
    <p:extLst>
      <p:ext uri="{BB962C8B-B14F-4D97-AF65-F5344CB8AC3E}">
        <p14:creationId xmlns:p14="http://schemas.microsoft.com/office/powerpoint/2010/main" val="128347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Fall Hazards</a:t>
            </a:r>
            <a:endParaRPr lang="en-US" dirty="0"/>
          </a:p>
        </p:txBody>
      </p:sp>
      <p:sp>
        <p:nvSpPr>
          <p:cNvPr id="3" name="Content Placeholder 2"/>
          <p:cNvSpPr>
            <a:spLocks noGrp="1"/>
          </p:cNvSpPr>
          <p:nvPr>
            <p:ph idx="1"/>
          </p:nvPr>
        </p:nvSpPr>
        <p:spPr>
          <a:xfrm>
            <a:off x="914399" y="1143001"/>
            <a:ext cx="7315200" cy="3048000"/>
          </a:xfrm>
        </p:spPr>
        <p:txBody>
          <a:bodyPr/>
          <a:lstStyle/>
          <a:p>
            <a:r>
              <a:rPr lang="en-US" dirty="0" smtClean="0"/>
              <a:t>Overhead Platforms </a:t>
            </a:r>
          </a:p>
          <a:p>
            <a:r>
              <a:rPr lang="en-US" dirty="0" smtClean="0"/>
              <a:t>Overhead Runways</a:t>
            </a:r>
          </a:p>
          <a:p>
            <a:r>
              <a:rPr lang="en-US" dirty="0"/>
              <a:t>Elevated Work </a:t>
            </a:r>
            <a:r>
              <a:rPr lang="en-US" dirty="0" smtClean="0"/>
              <a:t>Stations</a:t>
            </a:r>
            <a:endParaRPr lang="en-US" dirty="0"/>
          </a:p>
        </p:txBody>
      </p:sp>
      <p:grpSp>
        <p:nvGrpSpPr>
          <p:cNvPr id="6" name="Group 5" title="Common fall hazards"/>
          <p:cNvGrpSpPr/>
          <p:nvPr/>
        </p:nvGrpSpPr>
        <p:grpSpPr>
          <a:xfrm>
            <a:off x="956169" y="3279141"/>
            <a:ext cx="7273430" cy="2284582"/>
            <a:chOff x="956169" y="3279141"/>
            <a:chExt cx="7273430" cy="2284582"/>
          </a:xfrm>
        </p:grpSpPr>
        <p:sp>
          <p:nvSpPr>
            <p:cNvPr id="8" name="Rectangle 7"/>
            <p:cNvSpPr/>
            <p:nvPr/>
          </p:nvSpPr>
          <p:spPr>
            <a:xfrm>
              <a:off x="3872624" y="5348279"/>
              <a:ext cx="1282723" cy="215444"/>
            </a:xfrm>
            <a:prstGeom prst="rect">
              <a:avLst/>
            </a:prstGeom>
          </p:spPr>
          <p:txBody>
            <a:bodyPr wrap="none">
              <a:spAutoFit/>
            </a:bodyPr>
            <a:lstStyle/>
            <a:p>
              <a:pPr lvl="0" algn="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of photos: OSHA</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3076" name="Picture 4" descr="This Flaker conveyor platform is approxiamtely 25 feet from the ground. Employees are required to service the equipment from the platform."/>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65331" y="3284763"/>
              <a:ext cx="2013335" cy="20572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Employees were working on the roof of manufactured home installing roof decking, roof sheating and electrical wiring without controls to prevent fall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25278" y="3279141"/>
              <a:ext cx="1971469" cy="20628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This is a photo of two platforms on either side of a bucket conveyor.  Access to the platforms is provided by the one ladder between them that stops at the level of the platform.  Employees have to climb to either platform from the ladder.  Once there they can step across the opening to the other platform when they have to access the conveyor for routine greasing or climb back down on the ladder and then climb back up to the other platform."/>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56169" y="3284763"/>
              <a:ext cx="2057400" cy="20435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title="Fall dang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64176" y="4773192"/>
              <a:ext cx="533460" cy="533460"/>
            </a:xfrm>
            <a:prstGeom prst="rect">
              <a:avLst/>
            </a:prstGeom>
          </p:spPr>
        </p:pic>
        <p:pic>
          <p:nvPicPr>
            <p:cNvPr id="14" name="Picture 13" title="Fall dang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88617" y="4773192"/>
              <a:ext cx="533460" cy="533460"/>
            </a:xfrm>
            <a:prstGeom prst="rect">
              <a:avLst/>
            </a:prstGeom>
          </p:spPr>
        </p:pic>
        <p:pic>
          <p:nvPicPr>
            <p:cNvPr id="5" name="Picture 4" title="Fall dange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93105" y="4504945"/>
              <a:ext cx="536494" cy="536494"/>
            </a:xfrm>
            <a:prstGeom prst="rect">
              <a:avLst/>
            </a:prstGeom>
          </p:spPr>
        </p:pic>
      </p:grpSp>
    </p:spTree>
    <p:extLst>
      <p:ext uri="{BB962C8B-B14F-4D97-AF65-F5344CB8AC3E}">
        <p14:creationId xmlns:p14="http://schemas.microsoft.com/office/powerpoint/2010/main" val="696279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Fall Hazards</a:t>
            </a:r>
            <a:endParaRPr lang="en-US" dirty="0"/>
          </a:p>
        </p:txBody>
      </p:sp>
      <p:sp>
        <p:nvSpPr>
          <p:cNvPr id="3" name="Content Placeholder 2"/>
          <p:cNvSpPr>
            <a:spLocks noGrp="1"/>
          </p:cNvSpPr>
          <p:nvPr>
            <p:ph idx="1"/>
          </p:nvPr>
        </p:nvSpPr>
        <p:spPr>
          <a:xfrm>
            <a:off x="914399" y="1132115"/>
            <a:ext cx="7315200" cy="2982686"/>
          </a:xfrm>
        </p:spPr>
        <p:txBody>
          <a:bodyPr/>
          <a:lstStyle/>
          <a:p>
            <a:r>
              <a:rPr lang="en-US" dirty="0" smtClean="0"/>
              <a:t>Floor Openings/Pits</a:t>
            </a:r>
          </a:p>
          <a:p>
            <a:r>
              <a:rPr lang="en-US" dirty="0" smtClean="0"/>
              <a:t>Wall Openings</a:t>
            </a:r>
          </a:p>
          <a:p>
            <a:r>
              <a:rPr lang="en-US" dirty="0" smtClean="0"/>
              <a:t>Shelving Units</a:t>
            </a:r>
          </a:p>
        </p:txBody>
      </p:sp>
      <p:grpSp>
        <p:nvGrpSpPr>
          <p:cNvPr id="7" name="Group 6" title="Common fall hazards"/>
          <p:cNvGrpSpPr/>
          <p:nvPr/>
        </p:nvGrpSpPr>
        <p:grpSpPr>
          <a:xfrm>
            <a:off x="1036115" y="3455127"/>
            <a:ext cx="6964885" cy="2245455"/>
            <a:chOff x="1036115" y="3455127"/>
            <a:chExt cx="6964885" cy="2245455"/>
          </a:xfrm>
        </p:grpSpPr>
        <p:pic>
          <p:nvPicPr>
            <p:cNvPr id="1026" name="Picture 2" descr="This photo is of a service pit used for oil changes and other vehicle maintenance.  The pit is 50 inches deep."/>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923"/>
            <a:stretch/>
          </p:blipFill>
          <p:spPr bwMode="auto">
            <a:xfrm>
              <a:off x="1036115" y="3468190"/>
              <a:ext cx="1981200" cy="20192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title="Fall dang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7210" y="3455127"/>
              <a:ext cx="1903790" cy="2030012"/>
            </a:xfrm>
            <a:prstGeom prst="rect">
              <a:avLst/>
            </a:prstGeom>
            <a:ln>
              <a:solidFill>
                <a:schemeClr val="tx1"/>
              </a:solidFill>
            </a:ln>
          </p:spPr>
        </p:pic>
        <p:pic>
          <p:nvPicPr>
            <p:cNvPr id="1028" name="Picture 4" descr="Sheetmetal not attached to vertical steel beams. Sheetmetal pushed away from floor allowing employee to fall"/>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95293" y="3468189"/>
              <a:ext cx="1921965" cy="20169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title="Fall dang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27125" y="4826269"/>
              <a:ext cx="536494" cy="536494"/>
            </a:xfrm>
            <a:prstGeom prst="rect">
              <a:avLst/>
            </a:prstGeom>
          </p:spPr>
        </p:pic>
        <p:pic>
          <p:nvPicPr>
            <p:cNvPr id="5" name="Picture 4" title="Fall dang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69893" y="4826269"/>
              <a:ext cx="536494" cy="536494"/>
            </a:xfrm>
            <a:prstGeom prst="rect">
              <a:avLst/>
            </a:prstGeom>
          </p:spPr>
        </p:pic>
        <p:pic>
          <p:nvPicPr>
            <p:cNvPr id="6" name="Picture 5" title="Fall dang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22970" y="4826269"/>
              <a:ext cx="536494" cy="536494"/>
            </a:xfrm>
            <a:prstGeom prst="rect">
              <a:avLst/>
            </a:prstGeom>
          </p:spPr>
        </p:pic>
        <p:sp>
          <p:nvSpPr>
            <p:cNvPr id="13" name="Rectangle 12"/>
            <p:cNvSpPr/>
            <p:nvPr/>
          </p:nvSpPr>
          <p:spPr>
            <a:xfrm>
              <a:off x="3915901" y="5485138"/>
              <a:ext cx="1282723" cy="215444"/>
            </a:xfrm>
            <a:prstGeom prst="rect">
              <a:avLst/>
            </a:prstGeom>
          </p:spPr>
          <p:txBody>
            <a:bodyPr wrap="none">
              <a:spAutoFit/>
            </a:bodyPr>
            <a:lstStyle/>
            <a:p>
              <a:pPr lvl="0" algn="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of photos: OSHA</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085471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Fall Hazards</a:t>
            </a:r>
            <a:endParaRPr lang="en-US" dirty="0"/>
          </a:p>
        </p:txBody>
      </p:sp>
      <p:sp>
        <p:nvSpPr>
          <p:cNvPr id="3" name="Content Placeholder 2"/>
          <p:cNvSpPr>
            <a:spLocks noGrp="1"/>
          </p:cNvSpPr>
          <p:nvPr>
            <p:ph idx="1"/>
          </p:nvPr>
        </p:nvSpPr>
        <p:spPr>
          <a:xfrm>
            <a:off x="914400" y="1143001"/>
            <a:ext cx="7315200" cy="2667000"/>
          </a:xfrm>
        </p:spPr>
        <p:txBody>
          <a:bodyPr/>
          <a:lstStyle/>
          <a:p>
            <a:r>
              <a:rPr lang="en-US" dirty="0" smtClean="0"/>
              <a:t>Stationary Storage Tanks</a:t>
            </a:r>
          </a:p>
          <a:p>
            <a:r>
              <a:rPr lang="en-US" dirty="0" smtClean="0"/>
              <a:t>Tanker Trucks</a:t>
            </a:r>
          </a:p>
          <a:p>
            <a:r>
              <a:rPr lang="en-US" dirty="0" smtClean="0"/>
              <a:t>Industrial Production Units</a:t>
            </a:r>
          </a:p>
        </p:txBody>
      </p:sp>
      <p:grpSp>
        <p:nvGrpSpPr>
          <p:cNvPr id="4" name="Group 3" title="common fall hazards"/>
          <p:cNvGrpSpPr/>
          <p:nvPr/>
        </p:nvGrpSpPr>
        <p:grpSpPr>
          <a:xfrm>
            <a:off x="879566" y="3433354"/>
            <a:ext cx="7204111" cy="2227219"/>
            <a:chOff x="879566" y="3433354"/>
            <a:chExt cx="7204111" cy="2227219"/>
          </a:xfrm>
        </p:grpSpPr>
        <p:sp>
          <p:nvSpPr>
            <p:cNvPr id="7" name="Rectangle 6"/>
            <p:cNvSpPr/>
            <p:nvPr/>
          </p:nvSpPr>
          <p:spPr>
            <a:xfrm>
              <a:off x="879566" y="5445129"/>
              <a:ext cx="785793"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WVU</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159867" y="5441545"/>
              <a:ext cx="824265"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OSHA</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7259412" y="5441545"/>
              <a:ext cx="824265" cy="215444"/>
            </a:xfrm>
            <a:prstGeom prst="rect">
              <a:avLst/>
            </a:prstGeom>
          </p:spPr>
          <p:txBody>
            <a:bodyPr wrap="none">
              <a:spAutoFit/>
            </a:bodyPr>
            <a:lstStyle/>
            <a:p>
              <a:pPr lvl="0" algn="r"/>
              <a:r>
                <a:rPr lang="en-US" sz="800"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OSHA</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Man climbing off/onto tanker ladder and walking the top of the tanke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37142" y="3433354"/>
              <a:ext cx="1962321" cy="20081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Employees working above 4-feet on machine platform without fall protection.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8750" y="3433354"/>
              <a:ext cx="1928789" cy="20170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title="Green drums"/>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2722" y="3433354"/>
              <a:ext cx="2026991" cy="2017059"/>
            </a:xfrm>
            <a:prstGeom prst="rect">
              <a:avLst/>
            </a:prstGeom>
            <a:ln>
              <a:solidFill>
                <a:schemeClr val="tx1"/>
              </a:solidFill>
            </a:ln>
          </p:spPr>
        </p:pic>
        <p:pic>
          <p:nvPicPr>
            <p:cNvPr id="12" name="Picture 11" title="Fall dang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58235" y="4808288"/>
              <a:ext cx="533460" cy="533460"/>
            </a:xfrm>
            <a:prstGeom prst="rect">
              <a:avLst/>
            </a:prstGeom>
          </p:spPr>
        </p:pic>
        <p:pic>
          <p:nvPicPr>
            <p:cNvPr id="14" name="Picture 13" title="Fall dang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43380" y="4808288"/>
              <a:ext cx="533460" cy="533460"/>
            </a:xfrm>
            <a:prstGeom prst="rect">
              <a:avLst/>
            </a:prstGeom>
          </p:spPr>
        </p:pic>
      </p:grpSp>
    </p:spTree>
    <p:extLst>
      <p:ext uri="{BB962C8B-B14F-4D97-AF65-F5344CB8AC3E}">
        <p14:creationId xmlns:p14="http://schemas.microsoft.com/office/powerpoint/2010/main" val="1975102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US" dirty="0" smtClean="0"/>
              <a:t>Fall Hazard Controls </a:t>
            </a:r>
            <a:endParaRPr lang="en-US" dirty="0"/>
          </a:p>
        </p:txBody>
      </p:sp>
      <p:sp>
        <p:nvSpPr>
          <p:cNvPr id="3" name="Content Placeholder 2"/>
          <p:cNvSpPr>
            <a:spLocks noGrp="1"/>
          </p:cNvSpPr>
          <p:nvPr>
            <p:ph idx="1"/>
          </p:nvPr>
        </p:nvSpPr>
        <p:spPr>
          <a:xfrm>
            <a:off x="914400" y="1181099"/>
            <a:ext cx="7315200" cy="4686301"/>
          </a:xfrm>
        </p:spPr>
        <p:txBody>
          <a:bodyPr/>
          <a:lstStyle/>
          <a:p>
            <a:pPr marL="0" indent="0">
              <a:buNone/>
            </a:pPr>
            <a:r>
              <a:rPr lang="en-US" dirty="0" smtClean="0"/>
              <a:t>Hierarchy of Fall Hazard Control:</a:t>
            </a:r>
          </a:p>
          <a:p>
            <a:r>
              <a:rPr lang="en-US" sz="2800" dirty="0" smtClean="0"/>
              <a:t>First line of defense</a:t>
            </a:r>
          </a:p>
          <a:p>
            <a:pPr lvl="1"/>
            <a:r>
              <a:rPr lang="en-US" b="1" dirty="0" smtClean="0"/>
              <a:t>Eliminate</a:t>
            </a:r>
            <a:r>
              <a:rPr lang="en-US" dirty="0" smtClean="0"/>
              <a:t> the fall hazard</a:t>
            </a:r>
          </a:p>
          <a:p>
            <a:r>
              <a:rPr lang="en-US" sz="2800" dirty="0" smtClean="0"/>
              <a:t>Second line of defense</a:t>
            </a:r>
          </a:p>
          <a:p>
            <a:pPr lvl="1"/>
            <a:r>
              <a:rPr lang="en-US" b="1" dirty="0" smtClean="0"/>
              <a:t>Prevent</a:t>
            </a:r>
            <a:r>
              <a:rPr lang="en-US" dirty="0" smtClean="0"/>
              <a:t> the fall</a:t>
            </a:r>
          </a:p>
          <a:p>
            <a:r>
              <a:rPr lang="en-US" sz="2800" dirty="0" smtClean="0"/>
              <a:t>Third and last resort</a:t>
            </a:r>
          </a:p>
          <a:p>
            <a:pPr lvl="1"/>
            <a:r>
              <a:rPr lang="en-US" b="1" dirty="0" smtClean="0"/>
              <a:t>Control</a:t>
            </a:r>
            <a:r>
              <a:rPr lang="en-US" dirty="0" smtClean="0"/>
              <a:t> the fall</a:t>
            </a:r>
          </a:p>
          <a:p>
            <a:pPr marL="914400" lvl="2" indent="0">
              <a:buNone/>
            </a:pPr>
            <a:r>
              <a:rPr lang="en-US" dirty="0"/>
              <a:t>	</a:t>
            </a:r>
          </a:p>
        </p:txBody>
      </p:sp>
    </p:spTree>
    <p:extLst>
      <p:ext uri="{BB962C8B-B14F-4D97-AF65-F5344CB8AC3E}">
        <p14:creationId xmlns:p14="http://schemas.microsoft.com/office/powerpoint/2010/main" val="5170890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6714</TotalTime>
  <Words>2356</Words>
  <Application>Microsoft Office PowerPoint</Application>
  <PresentationFormat>On-screen Show (4:3)</PresentationFormat>
  <Paragraphs>247</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1_ppt53C6.tmp</vt:lpstr>
      <vt:lpstr>Fall Protection</vt:lpstr>
      <vt:lpstr>Introduction</vt:lpstr>
      <vt:lpstr>Introduction</vt:lpstr>
      <vt:lpstr>Introduction</vt:lpstr>
      <vt:lpstr>Introduction</vt:lpstr>
      <vt:lpstr>Common Fall Hazards</vt:lpstr>
      <vt:lpstr>Common Fall Hazards</vt:lpstr>
      <vt:lpstr>Common Fall Hazards</vt:lpstr>
      <vt:lpstr>Fall Hazard Controls </vt:lpstr>
      <vt:lpstr>Fall Hazard Controls</vt:lpstr>
      <vt:lpstr>Fall Hazard Controls </vt:lpstr>
      <vt:lpstr>Fall Hazard Controls</vt:lpstr>
      <vt:lpstr>Fall Hazard Controls</vt:lpstr>
      <vt:lpstr>Fall Hazard Controls</vt:lpstr>
      <vt:lpstr>Fall Hazard Controls</vt:lpstr>
      <vt:lpstr>Fall Hazard Controls</vt:lpstr>
      <vt:lpstr>Fall Hazard Controls</vt:lpstr>
      <vt:lpstr>Fall Hazard Controls </vt:lpstr>
      <vt:lpstr>Fall Hazard Controls</vt:lpstr>
      <vt:lpstr>Fall Hazard Controls</vt:lpstr>
      <vt:lpstr>Fall Hazard Controls</vt:lpstr>
      <vt:lpstr>Employer Requirements</vt:lpstr>
      <vt:lpstr>Employer Requirements</vt:lpstr>
      <vt:lpstr>Employer Requirements</vt:lpstr>
      <vt:lpstr>Hazard Recognition</vt:lpstr>
      <vt:lpstr>Hazard Recognition</vt:lpstr>
      <vt:lpstr>Hazard Recognition</vt:lpstr>
      <vt:lpstr>Hazard Recognition</vt:lpstr>
      <vt:lpstr>Knowledge Check</vt:lpstr>
      <vt:lpstr>Knowledge Check</vt:lpstr>
      <vt:lpstr>Knowledge Check</vt:lpstr>
    </vt:vector>
  </TitlesOfParts>
  <Company>OSHA Outreach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Protection Slide Presentation</dc:title>
  <dc:subject>Fall Protection</dc:subject>
  <dc:creator>OTIEC Resources Workgroup</dc:creator>
  <cp:lastModifiedBy>Powell, John W. - OSHA CTR</cp:lastModifiedBy>
  <cp:revision>395</cp:revision>
  <cp:lastPrinted>2017-03-06T21:16:05Z</cp:lastPrinted>
  <dcterms:created xsi:type="dcterms:W3CDTF">2009-02-10T20:09:14Z</dcterms:created>
  <dcterms:modified xsi:type="dcterms:W3CDTF">2017-05-25T19:50:29Z</dcterms:modified>
  <cp:category>General Industry Outreach Training</cp:category>
</cp:coreProperties>
</file>