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56"/>
  </p:notesMasterIdLst>
  <p:handoutMasterIdLst>
    <p:handoutMasterId r:id="rId57"/>
  </p:handoutMasterIdLst>
  <p:sldIdLst>
    <p:sldId id="256" r:id="rId2"/>
    <p:sldId id="257" r:id="rId3"/>
    <p:sldId id="290" r:id="rId4"/>
    <p:sldId id="258" r:id="rId5"/>
    <p:sldId id="305" r:id="rId6"/>
    <p:sldId id="259" r:id="rId7"/>
    <p:sldId id="300" r:id="rId8"/>
    <p:sldId id="301" r:id="rId9"/>
    <p:sldId id="303" r:id="rId10"/>
    <p:sldId id="306" r:id="rId11"/>
    <p:sldId id="307" r:id="rId12"/>
    <p:sldId id="310" r:id="rId13"/>
    <p:sldId id="311" r:id="rId14"/>
    <p:sldId id="312" r:id="rId15"/>
    <p:sldId id="313" r:id="rId16"/>
    <p:sldId id="314" r:id="rId17"/>
    <p:sldId id="315" r:id="rId18"/>
    <p:sldId id="316" r:id="rId19"/>
    <p:sldId id="317" r:id="rId20"/>
    <p:sldId id="292" r:id="rId21"/>
    <p:sldId id="318" r:id="rId22"/>
    <p:sldId id="319" r:id="rId23"/>
    <p:sldId id="323" r:id="rId24"/>
    <p:sldId id="322" r:id="rId25"/>
    <p:sldId id="324" r:id="rId26"/>
    <p:sldId id="325" r:id="rId27"/>
    <p:sldId id="327" r:id="rId28"/>
    <p:sldId id="339" r:id="rId29"/>
    <p:sldId id="326" r:id="rId30"/>
    <p:sldId id="264" r:id="rId31"/>
    <p:sldId id="328" r:id="rId32"/>
    <p:sldId id="329" r:id="rId33"/>
    <p:sldId id="330" r:id="rId34"/>
    <p:sldId id="331" r:id="rId35"/>
    <p:sldId id="332" r:id="rId36"/>
    <p:sldId id="333" r:id="rId37"/>
    <p:sldId id="270" r:id="rId38"/>
    <p:sldId id="334" r:id="rId39"/>
    <p:sldId id="273" r:id="rId40"/>
    <p:sldId id="335" r:id="rId41"/>
    <p:sldId id="336" r:id="rId42"/>
    <p:sldId id="337" r:id="rId43"/>
    <p:sldId id="277" r:id="rId44"/>
    <p:sldId id="263" r:id="rId45"/>
    <p:sldId id="338" r:id="rId46"/>
    <p:sldId id="340" r:id="rId47"/>
    <p:sldId id="347" r:id="rId48"/>
    <p:sldId id="348" r:id="rId49"/>
    <p:sldId id="288" r:id="rId50"/>
    <p:sldId id="341" r:id="rId51"/>
    <p:sldId id="343" r:id="rId52"/>
    <p:sldId id="345" r:id="rId53"/>
    <p:sldId id="344" r:id="rId54"/>
    <p:sldId id="342" r:id="rId55"/>
  </p:sldIdLst>
  <p:sldSz cx="9144000" cy="6858000" type="screen4x3"/>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p:scale>
          <a:sx n="76" d="100"/>
          <a:sy n="76" d="100"/>
        </p:scale>
        <p:origin x="-894" y="-168"/>
      </p:cViewPr>
      <p:guideLst>
        <p:guide orient="horz" pos="2160"/>
        <p:guide pos="2880"/>
      </p:guideLst>
    </p:cSldViewPr>
  </p:slideViewPr>
  <p:outlineViewPr>
    <p:cViewPr>
      <p:scale>
        <a:sx n="33" d="100"/>
        <a:sy n="33" d="100"/>
      </p:scale>
      <p:origin x="0" y="-4146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2" d="100"/>
          <a:sy n="72" d="100"/>
        </p:scale>
        <p:origin x="266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29C51A91-969D-4D25-A0C8-B70F2BA96001}" type="datetimeFigureOut">
              <a:rPr lang="en-US" smtClean="0"/>
              <a:pPr/>
              <a:t>5/25/2017</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296862"/>
          </a:xfrm>
          <a:prstGeom prst="rect">
            <a:avLst/>
          </a:prstGeom>
        </p:spPr>
        <p:txBody>
          <a:bodyPr vert="horz" lIns="91440" tIns="45720" rIns="91440" bIns="45720"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5" y="1"/>
            <a:ext cx="3170238" cy="296862"/>
          </a:xfrm>
          <a:prstGeom prst="rect">
            <a:avLst/>
          </a:prstGeom>
        </p:spPr>
        <p:txBody>
          <a:bodyPr vert="horz" lIns="91440" tIns="45720" rIns="91440" bIns="45720"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5/25/2017</a:t>
            </a:fld>
            <a:endParaRPr lang="en-US" dirty="0"/>
          </a:p>
        </p:txBody>
      </p:sp>
      <p:sp>
        <p:nvSpPr>
          <p:cNvPr id="4" name="Slide Image Placeholder 3"/>
          <p:cNvSpPr>
            <a:spLocks noGrp="1" noRot="1" noChangeAspect="1"/>
          </p:cNvSpPr>
          <p:nvPr>
            <p:ph type="sldImg" idx="2"/>
          </p:nvPr>
        </p:nvSpPr>
        <p:spPr>
          <a:xfrm>
            <a:off x="1905000" y="484187"/>
            <a:ext cx="3940175" cy="295440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625919"/>
            <a:ext cx="6400800" cy="5518081"/>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356724"/>
            <a:ext cx="3170238" cy="244476"/>
          </a:xfrm>
          <a:prstGeom prst="rect">
            <a:avLst/>
          </a:prstGeom>
        </p:spPr>
        <p:txBody>
          <a:bodyPr vert="horz" lIns="91440" tIns="45720" rIns="91440" bIns="45720"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5" y="9356724"/>
            <a:ext cx="3170238" cy="244476"/>
          </a:xfrm>
          <a:prstGeom prst="rect">
            <a:avLst/>
          </a:prstGeom>
        </p:spPr>
        <p:txBody>
          <a:bodyPr vert="horz" lIns="91440" tIns="45720" rIns="91440" bIns="45720"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sha.gov/OshDoc/Directive_pdf/CPL_03-00-019.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2&amp;src_anchor_name=1910.212(a)(3)"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osha.gov/pls/oshaweb/owalink.query_links?src_doc_type=STANDARDS&amp;src_unique_file=1910_0212&amp;src_anchor_name=1910.212(a)(3)(ii)"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9836&amp;p_text_version=FALSE#1910.212(a)(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osha.gov/pls/oshaweb/owalink.query_links?src_doc_type=STANDARDS&amp;src_unique_file=1910_0215&amp;src_anchor_name=1910.215(a)(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9836&amp;p_text_version=FALSE#1910.212(a)(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9841&amp;p_text_version=FALSE#1910.217(c)(3)(iv)(b)"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osha.gov/pls/oshaweb/owadisp.show_document?p_table=STANDARDS&amp;p_id=9841&amp;p_text_version=FALSE#1910.217(e)(1)(i)" TargetMode="External"/><Relationship Id="rId5" Type="http://schemas.openxmlformats.org/officeDocument/2006/relationships/hyperlink" Target="https://www.osha.gov/pls/oshaweb/owadisp.show_document?p_table=STANDARDS&amp;p_id=9841&amp;p_text_version=FALSE#1910.217(c)(3)(iv)(d)" TargetMode="External"/><Relationship Id="rId4" Type="http://schemas.openxmlformats.org/officeDocument/2006/relationships/hyperlink" Target="https://www.osha.gov/pls/oshaweb/owadisp.show_document?p_table=STANDARDS&amp;p_id=9841&amp;p_text_version=FALSE#1910.217(c)(3)(iv)(c)"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osha.gov/pls/oshaweb/owadisp.show_document?p_table=STANDARDS&amp;p_id=9841&amp;p_text_version=FALSE#1910.217(g)" TargetMode="External"/><Relationship Id="rId3" Type="http://schemas.openxmlformats.org/officeDocument/2006/relationships/hyperlink" Target="https://www.osha.gov/SLTC/etools/machineguarding/presses/mechanicalfullrev.html" TargetMode="External"/><Relationship Id="rId7" Type="http://schemas.openxmlformats.org/officeDocument/2006/relationships/hyperlink" Target="https://www.osha.gov/pls/oshaweb/owadisp.show_document?p_table=STANDARDS&amp;p_id=9841&amp;p_text_version=FALSE#1910.217(c)(3)(ii)"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osha.gov/pls/oshaweb/owadisp.show_document?p_table=STANDARDS&amp;p_id=9841&amp;p_text_version=FALSE#1910.217(c)(3)(i)(f)" TargetMode="External"/><Relationship Id="rId5" Type="http://schemas.openxmlformats.org/officeDocument/2006/relationships/hyperlink" Target="https://www.osha.gov/pls/oshaweb/owadisp.show_document?p_table=STANDARDS&amp;p_id=9841&amp;p_text_version=FALSE#1910.217(c)(3)(i)" TargetMode="External"/><Relationship Id="rId4" Type="http://schemas.openxmlformats.org/officeDocument/2006/relationships/hyperlink" Target="https://www.osha.gov/SLTC/etools/machineguarding/presses/mechanicalpartrev.html" TargetMode="External"/><Relationship Id="rId9" Type="http://schemas.openxmlformats.org/officeDocument/2006/relationships/hyperlink" Target="https://www.osha.gov/pls/oshaweb/owadisp.show_document?p_table=STANDARDS&amp;p_id=9841&amp;p_text_version=FALSE#1910.217(c)(3)(ii)(b)"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sha.gov/SLTC/etools/machineguarding/intro.html#Point of Oper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osha.gov/SLTC/etools/machineguarding/intro.html#Operating Controls" TargetMode="External"/><Relationship Id="rId4" Type="http://schemas.openxmlformats.org/officeDocument/2006/relationships/hyperlink" Target="https://www.osha.gov/SLTC/etools/machineguarding/intro.html#Power Transmission Devi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484188"/>
            <a:ext cx="4321175" cy="3240087"/>
          </a:xfrm>
        </p:spPr>
      </p:sp>
      <p:sp>
        <p:nvSpPr>
          <p:cNvPr id="3" name="Notes Placeholder 2"/>
          <p:cNvSpPr>
            <a:spLocks noGrp="1"/>
          </p:cNvSpPr>
          <p:nvPr>
            <p:ph type="body" idx="1"/>
          </p:nvPr>
        </p:nvSpPr>
        <p:spPr/>
        <p:txBody>
          <a:bodyPr/>
          <a:lstStyle/>
          <a:p>
            <a:r>
              <a:rPr lang="en-US" sz="1200" b="1"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Terminal Objective: </a:t>
            </a:r>
          </a:p>
          <a:p>
            <a:endPar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Given current OSHA and industry information regarding general industry worksite illnesses, injuries, and/or fatalities, the student will be able to recognize hazards associated with machinery that has improper or missing guards.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References for Trainer: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dirty="0" smtClean="0"/>
              <a:t>Standards</a:t>
            </a:r>
            <a:r>
              <a:rPr lang="en-US" baseline="0" dirty="0" smtClean="0"/>
              <a:t> that have been established to ensure safe operation of machinery include:</a:t>
            </a:r>
          </a:p>
          <a:p>
            <a:pPr marL="171450" indent="-171450">
              <a:buFont typeface="Arial" panose="020B0604020202020204" pitchFamily="34" charset="0"/>
              <a:buChar char="•"/>
            </a:pPr>
            <a:r>
              <a:rPr lang="en-US" baseline="0" dirty="0" smtClean="0"/>
              <a:t>1910 Subpart O, which includes machine guarding; point of operation guarding; guarding required at point of operation for specific machines; barrels, containers, and drums; exposure of blades; and anchoring fixed machinery</a:t>
            </a:r>
          </a:p>
          <a:p>
            <a:pPr marL="171450" indent="-171450">
              <a:buFont typeface="Arial" panose="020B0604020202020204" pitchFamily="34" charset="0"/>
              <a:buChar char="•"/>
            </a:pPr>
            <a:r>
              <a:rPr lang="en-US" baseline="0" dirty="0" smtClean="0"/>
              <a:t>1910 Subpart R, which includes machine guarding requirements for special industries such as textiles, bakery equipment, and telecommunications</a:t>
            </a:r>
          </a:p>
          <a:p>
            <a:pPr marL="171450" indent="-171450">
              <a:buFont typeface="Arial" panose="020B0604020202020204" pitchFamily="34" charset="0"/>
              <a:buChar char="•"/>
            </a:pPr>
            <a:r>
              <a:rPr lang="en-US" baseline="0" dirty="0" smtClean="0"/>
              <a:t>1910.147 Lockout/</a:t>
            </a:r>
            <a:r>
              <a:rPr lang="en-US" baseline="0" dirty="0" err="1" smtClean="0"/>
              <a:t>tagout</a:t>
            </a:r>
            <a:r>
              <a:rPr lang="en-US" baseline="0" dirty="0" smtClean="0"/>
              <a:t/>
            </a:r>
            <a:br>
              <a:rPr lang="en-US" baseline="0" dirty="0" smtClean="0"/>
            </a:br>
            <a:endParaRPr lang="en-US" baseline="0" dirty="0" smtClean="0"/>
          </a:p>
          <a:p>
            <a:pPr marL="0" indent="0">
              <a:buFont typeface="Arial" panose="020B0604020202020204" pitchFamily="34" charset="0"/>
              <a:buNone/>
            </a:pPr>
            <a:r>
              <a:rPr lang="en-US" baseline="0" dirty="0" smtClean="0"/>
              <a:t>Policies, procedures, and Consensus Standards</a:t>
            </a:r>
          </a:p>
          <a:p>
            <a:pPr marL="171450" indent="-171450">
              <a:buFont typeface="Arial" panose="020B0604020202020204" pitchFamily="34" charset="0"/>
              <a:buChar char="•"/>
            </a:pPr>
            <a:r>
              <a:rPr lang="en-US" baseline="0" dirty="0" smtClean="0"/>
              <a:t>National Emphasis Program on Amputations (CPL 03-00-019)</a:t>
            </a:r>
          </a:p>
          <a:p>
            <a:pPr marL="171450" indent="-171450">
              <a:buFont typeface="Arial" panose="020B0604020202020204" pitchFamily="34" charset="0"/>
              <a:buChar char="•"/>
            </a:pPr>
            <a:r>
              <a:rPr lang="en-US" baseline="0" dirty="0" smtClean="0"/>
              <a:t>Additional directives</a:t>
            </a:r>
          </a:p>
          <a:p>
            <a:pPr marL="171450" indent="-171450">
              <a:buFont typeface="Arial" panose="020B0604020202020204" pitchFamily="34" charset="0"/>
              <a:buChar char="•"/>
            </a:pPr>
            <a:r>
              <a:rPr lang="en-US" baseline="0" dirty="0" smtClean="0"/>
              <a:t>ANSI standards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Source:  https://www.osha.gov/SLTC/machineguarding/standards.html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a:p>
        </p:txBody>
      </p:sp>
    </p:spTree>
    <p:extLst>
      <p:ext uri="{BB962C8B-B14F-4D97-AF65-F5344CB8AC3E}">
        <p14:creationId xmlns:p14="http://schemas.microsoft.com/office/powerpoint/2010/main" val="5049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Rotating motion</a:t>
            </a:r>
            <a:r>
              <a:rPr lang="en-US" i="1" dirty="0" smtClean="0"/>
              <a:t> </a:t>
            </a:r>
            <a:r>
              <a:rPr lang="en-US" dirty="0" smtClean="0"/>
              <a:t>can be dangerous; even smooth, slowly rotating shafts can grip hair and clothing, and through minor contact force the hand and arm into a dangerous position. Injuries due to contact with rotating parts can be severe. Collars, couplings, cams, clutches, flywheels, shaft ends, spindles, meshing gears, and horizontal or vertical shafting are some examples of common rotating mechanisms which may be hazardous. The danger increases when projections such as set screws, bolts, nicks, abrasions, and projecting keys or set screws are exposed on rotating parts” (OSHA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33917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In-running nip point </a:t>
            </a:r>
            <a:r>
              <a:rPr lang="en-US" dirty="0" smtClean="0"/>
              <a:t>hazards are caused by the rotating parts on machinery. There are three main types of in-running nips. Parts can rotate in opposite directions while their axes are parallel to each other. These parts may be in contact (producing a nip point) or in close proximity. In the latter case, stock fed between two rolls produces a nip point. As seen here, this danger is common on machines with intermeshing gears, rolling mills, and </a:t>
            </a:r>
            <a:r>
              <a:rPr lang="en-US" dirty="0" err="1" smtClean="0"/>
              <a:t>calenders</a:t>
            </a:r>
            <a:r>
              <a:rPr lang="en-US" dirty="0" smtClean="0"/>
              <a:t>.”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424770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“Nip points are also created between rotating and tangentially moving parts. Some examples would be: the point of contact between a power transmission belt and its pulley, a chain and a sprocket, and a rack and pinion.”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95106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“Nip points can occur between rotating and fixed parts which create a shearing, crushing, or abrading action. Examples are: spoked </a:t>
            </a:r>
            <a:r>
              <a:rPr lang="en-US" dirty="0" err="1" smtClean="0"/>
              <a:t>handwheels</a:t>
            </a:r>
            <a:r>
              <a:rPr lang="en-US" dirty="0" smtClean="0"/>
              <a:t> or flywheels, screw conveyors, or the periphery of an abrasive wheel and an incorrectly adjusted work rest and tongue.”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a:p>
        </p:txBody>
      </p:sp>
    </p:spTree>
    <p:extLst>
      <p:ext uri="{BB962C8B-B14F-4D97-AF65-F5344CB8AC3E}">
        <p14:creationId xmlns:p14="http://schemas.microsoft.com/office/powerpoint/2010/main" val="3956682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Reciprocating motions</a:t>
            </a:r>
            <a:r>
              <a:rPr lang="en-US" dirty="0" smtClean="0"/>
              <a:t> may be hazardous because, during the back-and-forth or up-and-down motion, a worker may be struck by or caught between a moving and a stationary part.”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a:p>
        </p:txBody>
      </p:sp>
    </p:spTree>
    <p:extLst>
      <p:ext uri="{BB962C8B-B14F-4D97-AF65-F5344CB8AC3E}">
        <p14:creationId xmlns:p14="http://schemas.microsoft.com/office/powerpoint/2010/main" val="33274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Transverse motion </a:t>
            </a:r>
            <a:r>
              <a:rPr lang="en-US" dirty="0" smtClean="0"/>
              <a:t>(movement in a straight, continuous line) creates a hazard because a worker may be struck or caught in a pinch or shear point by the moving part.”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457018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Cutting action </a:t>
            </a:r>
            <a:r>
              <a:rPr lang="en-US" dirty="0" smtClean="0"/>
              <a:t>may involve rotating, reciprocating, or transverse motion. The danger of cutting action exists at the point of operation where finger, arm and body injuries can occur and where flying chips or scrap material can strike the head, particularly in the area of the eyes or face. Such hazards are present at the point of operation in cutting wood, metal, and other materials. Examples of mechanisms involving cutting hazards include </a:t>
            </a:r>
            <a:r>
              <a:rPr lang="en-US" dirty="0" err="1" smtClean="0"/>
              <a:t>bandsaws</a:t>
            </a:r>
            <a:r>
              <a:rPr lang="en-US" dirty="0" smtClean="0"/>
              <a:t>, circular saws, boring and drilling machines, turning machines (lathes), or milling machines.”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199491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a:t>
            </a:r>
            <a:r>
              <a:rPr lang="en-US" baseline="0" dirty="0" smtClean="0"/>
              <a:t> </a:t>
            </a:r>
            <a:r>
              <a:rPr lang="en-US" dirty="0" smtClean="0"/>
              <a:t>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Punching action</a:t>
            </a:r>
            <a:r>
              <a:rPr lang="en-US" dirty="0" smtClean="0"/>
              <a:t> results when power is applied to a slide (ram) for the purpose of blanking, drawing, or stamping metal or other materials. The danger of this type of action occurs at the point of operation where stock is inserted, held, and withdrawn by hand. Typical machines used for punching operations are power presses and iron workers.”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17</a:t>
            </a:fld>
            <a:endParaRPr lang="en-US"/>
          </a:p>
        </p:txBody>
      </p:sp>
    </p:spTree>
    <p:extLst>
      <p:ext uri="{BB962C8B-B14F-4D97-AF65-F5344CB8AC3E}">
        <p14:creationId xmlns:p14="http://schemas.microsoft.com/office/powerpoint/2010/main" val="2250388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Shearing action</a:t>
            </a:r>
            <a:r>
              <a:rPr lang="en-US" dirty="0" smtClean="0"/>
              <a:t> involves applying power to a slide or knife in order to trim or shear metal or other materials. A hazard occurs at the point of operation where stock is actually inserted, held, and withdrawn. Examples of machines used for shearing operations are mechanically, hydraulically, or pneumatically powered shears.” (OSHA 2007). </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18</a:t>
            </a:fld>
            <a:endParaRPr lang="en-US"/>
          </a:p>
        </p:txBody>
      </p:sp>
    </p:spTree>
    <p:extLst>
      <p:ext uri="{BB962C8B-B14F-4D97-AF65-F5344CB8AC3E}">
        <p14:creationId xmlns:p14="http://schemas.microsoft.com/office/powerpoint/2010/main" val="359152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i="1" dirty="0" smtClean="0"/>
              <a:t>Bending action</a:t>
            </a:r>
            <a:r>
              <a:rPr lang="en-US" dirty="0" smtClean="0"/>
              <a:t> results when power is applied to a slide in order to draw or stamp metal or other materials. A hazard occurs at the point of operation where stock is inserted, held, and withdrawn. Equipment that uses bending action includes power presses, press brakes, and tubing benders.”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a:p>
        </p:txBody>
      </p:sp>
    </p:spTree>
    <p:extLst>
      <p:ext uri="{BB962C8B-B14F-4D97-AF65-F5344CB8AC3E}">
        <p14:creationId xmlns:p14="http://schemas.microsoft.com/office/powerpoint/2010/main" val="221282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Many accidents result from persons working on, or around, moving machinery. These accidents could have been prevented by the installation and proper maintenance of guarding. The goal of this training is to make the guarding of all equipment as easily understood as possible and re-enforce the safe working procedures that must always be in place around dangerous equipment.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This list of accidents is as long as it is horrifying.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Safeguards are essential for protecting workers from needless and preventable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Where the operation of a machine can injure the operator or other workers, the hazard must be controlled or eliminated.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3" tooltip="National Emphasis Program on Amputations - PDF [174 KB PDF, 20 pages]"/>
              </a:rPr>
              <a:t>National Emphasis Program on Amputations</a:t>
            </a: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CPL 03-00-019, (August 13, 2015). Describes policies and procedures for implementing a National Emphasis Program (NEP) to identify and to reduce workplace machinery and equipment hazards which are causing or likely to cause amputations.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a:t>
            </a:fld>
            <a:endParaRPr lang="en-US"/>
          </a:p>
        </p:txBody>
      </p:sp>
    </p:spTree>
    <p:extLst>
      <p:ext uri="{BB962C8B-B14F-4D97-AF65-F5344CB8AC3E}">
        <p14:creationId xmlns:p14="http://schemas.microsoft.com/office/powerpoint/2010/main" val="1070927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effectLst/>
                <a:hlinkClick r:id="rId3"/>
              </a:rPr>
              <a:t>1910.212(a)(3)</a:t>
            </a:r>
            <a:endParaRPr lang="en-US" dirty="0" smtClean="0">
              <a:effectLst/>
            </a:endParaRPr>
          </a:p>
          <a:p>
            <a:r>
              <a:rPr lang="en-US" dirty="0" smtClean="0">
                <a:effectLst/>
              </a:rPr>
              <a:t>Point of operation guarding.</a:t>
            </a:r>
          </a:p>
          <a:p>
            <a:endParaRPr lang="en-US" dirty="0" smtClean="0">
              <a:effectLst/>
            </a:endParaRPr>
          </a:p>
          <a:p>
            <a:r>
              <a:rPr lang="en-US" b="1" dirty="0" smtClean="0">
                <a:effectLst/>
              </a:rPr>
              <a:t>1910.212(a)(3)(</a:t>
            </a:r>
            <a:r>
              <a:rPr lang="en-US" b="1" dirty="0" err="1" smtClean="0">
                <a:effectLst/>
              </a:rPr>
              <a:t>i</a:t>
            </a:r>
            <a:r>
              <a:rPr lang="en-US" b="1" dirty="0" smtClean="0">
                <a:effectLst/>
              </a:rPr>
              <a:t>)</a:t>
            </a:r>
            <a:endParaRPr lang="en-US" dirty="0" smtClean="0">
              <a:effectLst/>
            </a:endParaRPr>
          </a:p>
          <a:p>
            <a:r>
              <a:rPr lang="en-US" dirty="0" smtClean="0">
                <a:effectLst/>
              </a:rPr>
              <a:t>Point of operation is the area on a machine where work is actually performed upon the material being processed.</a:t>
            </a:r>
          </a:p>
          <a:p>
            <a:r>
              <a:rPr lang="en-US" dirty="0" smtClean="0">
                <a:effectLst/>
              </a:rPr>
              <a:t> </a:t>
            </a:r>
          </a:p>
          <a:p>
            <a:r>
              <a:rPr lang="en-US" b="1" u="none" dirty="0" smtClean="0">
                <a:solidFill>
                  <a:schemeClr val="tx1"/>
                </a:solidFill>
                <a:effectLst/>
                <a:hlinkClick r:id="rId4"/>
              </a:rPr>
              <a:t>1910.212(a)(3)(ii)</a:t>
            </a:r>
          </a:p>
          <a:p>
            <a:r>
              <a:rPr lang="en-US" b="0" u="none" dirty="0" smtClean="0">
                <a:solidFill>
                  <a:schemeClr val="tx1"/>
                </a:solidFill>
                <a:effectLst/>
                <a:hlinkClick r:id="rId4"/>
              </a:rPr>
              <a:t>The point of operation of machines whose operation exposes an employee to injury, shall be guarded. The guarding device shall be in conformity with any appropriate standards therefor, or, in the absence of applicable specific standards, shall be so designed and constructed as to prevent the operator from having any part of his body in the danger zone during the operating cycle.</a:t>
            </a:r>
          </a:p>
          <a:p>
            <a:endParaRPr lang="en-US" b="0" u="none" dirty="0" smtClean="0">
              <a:solidFill>
                <a:schemeClr val="tx1"/>
              </a:solidFill>
              <a:effectLst/>
              <a:hlinkClick r:id="rId4"/>
            </a:endParaRPr>
          </a:p>
          <a:p>
            <a:r>
              <a:rPr lang="en-US" b="1" u="none" dirty="0" smtClean="0">
                <a:solidFill>
                  <a:schemeClr val="tx1"/>
                </a:solidFill>
                <a:effectLst/>
                <a:hlinkClick r:id="rId4"/>
              </a:rPr>
              <a:t>1910.212(a)(3)(iii)</a:t>
            </a:r>
          </a:p>
          <a:p>
            <a:r>
              <a:rPr lang="en-US" b="0" u="none" dirty="0" smtClean="0">
                <a:solidFill>
                  <a:schemeClr val="tx1"/>
                </a:solidFill>
                <a:effectLst/>
                <a:hlinkClick r:id="rId4"/>
              </a:rPr>
              <a:t>Special </a:t>
            </a:r>
            <a:r>
              <a:rPr lang="en-US" b="0" u="none" dirty="0" err="1" smtClean="0">
                <a:solidFill>
                  <a:schemeClr val="tx1"/>
                </a:solidFill>
                <a:effectLst/>
                <a:hlinkClick r:id="rId4"/>
              </a:rPr>
              <a:t>handtools</a:t>
            </a:r>
            <a:r>
              <a:rPr lang="en-US" b="0" u="none" dirty="0" smtClean="0">
                <a:solidFill>
                  <a:schemeClr val="tx1"/>
                </a:solidFill>
                <a:effectLst/>
                <a:hlinkClick r:id="rId4"/>
              </a:rPr>
              <a:t> for placing and removing material shall be such as to permit easy handling of material without the operator placing a hand in the danger zone. Such tools shall not be in lieu of other guarding required by this section, but can only be used to supplement protection provided</a:t>
            </a:r>
            <a:endParaRPr lang="en-US" b="0" u="none" dirty="0">
              <a:solidFill>
                <a:schemeClr val="tx1"/>
              </a:solidFill>
              <a:effectLst/>
              <a:hlinkClick r:id="rId4"/>
            </a:endParaRPr>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33696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https://www.osha.gov/SLTC/etools/machineguarding/generalrequirements.html#Exposure_of_Blades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the periphery of the blades of a fan is less than seven (7) feet above the floor or working level, the blades must be guarded. The guard must not have openings larger than one-half (½) inch. [</a:t>
            </a:r>
            <a:r>
              <a:rPr lang="en-US" dirty="0" smtClean="0">
                <a:hlinkClick r:id="rId3" tooltip="29 CFR 1910.212(a)(5)"/>
              </a:rPr>
              <a:t>29 CFR 1910.212(a)(5)</a:t>
            </a:r>
            <a:r>
              <a:rPr lang="en-US" dirty="0" smtClean="0"/>
              <a:t>]” (OSHA 2007)</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120319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effectLst/>
              </a:rPr>
              <a:t>1910.215(b)(9)</a:t>
            </a:r>
            <a:endParaRPr lang="en-US" dirty="0" smtClean="0">
              <a:effectLst/>
            </a:endParaRPr>
          </a:p>
          <a:p>
            <a:r>
              <a:rPr lang="en-US" dirty="0" smtClean="0">
                <a:effectLst/>
              </a:rPr>
              <a:t>Exposure adjustment. Safety guards of the types described in Subparagraphs (3) and (4) of this paragraph, where the operator stands in front of the opening, shall be constructed so that the peripheral protecting member can be adjusted to the constantly decreasing diameter of the wheel. The maximum angular exposure above the horizontal plane of the wheel spindle as specified in paragraphs (b)(3) and (4) of this section shall never be exceeded, and the distance between the wheel periphery and the adjustable tongue or the end of the peripheral member at the top </a:t>
            </a:r>
            <a:r>
              <a:rPr lang="en-US" b="1" dirty="0" smtClean="0">
                <a:effectLst/>
              </a:rPr>
              <a:t>shall never exceed one-fourth inch</a:t>
            </a:r>
            <a:r>
              <a:rPr lang="en-US" dirty="0" smtClean="0">
                <a:effectLst/>
              </a:rPr>
              <a:t>.</a:t>
            </a: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b="1" dirty="0" smtClean="0">
                <a:solidFill>
                  <a:schemeClr val="tx1"/>
                </a:solidFill>
                <a:effectLst/>
                <a:hlinkClick r:id="rId3"/>
              </a:rPr>
              <a:t>1910.215(a)(4)</a:t>
            </a:r>
            <a:endParaRPr lang="en-US" dirty="0" smtClean="0">
              <a:solidFill>
                <a:schemeClr val="tx1"/>
              </a:solidFill>
              <a:effectLst/>
            </a:endParaRPr>
          </a:p>
          <a:p>
            <a:r>
              <a:rPr lang="en-US" dirty="0" smtClean="0">
                <a:effectLst/>
              </a:rPr>
              <a:t>Work rests. On offhand grinding machines, work rests shall be used to support the work. They shall be of rigid construction and designed to be adjustable to compensate for wheel wear. Work rests shall be kept adjusted closely to the wheel with a </a:t>
            </a:r>
            <a:r>
              <a:rPr lang="en-US" b="1" dirty="0" smtClean="0">
                <a:effectLst/>
              </a:rPr>
              <a:t>maximum opening of one-eighth inch </a:t>
            </a:r>
            <a:r>
              <a:rPr lang="en-US" dirty="0" smtClean="0">
                <a:effectLst/>
              </a:rPr>
              <a:t>to prevent the work from being jammed between the wheel and the rest, which may cause wheel breakage. The work rest shall be securely clamped after each adjustment. The adjustment shall not be made with the wheel in motion.</a:t>
            </a: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b="1" dirty="0" smtClean="0">
                <a:effectLst/>
                <a:hlinkClick r:id="rId4"/>
              </a:rPr>
              <a:t>1910.215(a)(2)</a:t>
            </a:r>
            <a:endParaRPr lang="en-US" dirty="0" smtClean="0">
              <a:effectLst/>
            </a:endParaRPr>
          </a:p>
          <a:p>
            <a:r>
              <a:rPr lang="en-US" dirty="0" smtClean="0">
                <a:effectLst/>
              </a:rPr>
              <a:t>Guard design. The safety guard shall </a:t>
            </a:r>
            <a:r>
              <a:rPr lang="en-US" b="1" dirty="0" smtClean="0">
                <a:effectLst/>
              </a:rPr>
              <a:t>cover the spindle end, nut, and flange projections</a:t>
            </a:r>
            <a:r>
              <a:rPr lang="en-US" dirty="0" smtClean="0">
                <a:effectLst/>
              </a:rPr>
              <a:t>. The safety guard shall be mounted so as to maintain proper alignment with the wheel, and the strength of the fastenings shall exceed the strength of the guard [exceptions].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150868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https://www.osha.gov/SLTC/etools/machineguarding/generalrequirements.html#Exposure_of_Blades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r>
              <a:rPr lang="en-US" dirty="0" smtClean="0"/>
              <a:t>“Revolving barrels, containers, and drums must be guarded by an enclosure interlocked with the drive mechanism, so the barrel, gun, or container cannot revolve unless the guard enclosure is in place. [</a:t>
            </a:r>
            <a:r>
              <a:rPr lang="en-US" dirty="0" smtClean="0">
                <a:hlinkClick r:id="rId3" tooltip="29 CFR 1910.212(a)(4)"/>
              </a:rPr>
              <a:t>29 CFR 1910.212(a)(4)</a:t>
            </a:r>
            <a:r>
              <a:rPr lang="en-US" dirty="0" smtClean="0"/>
              <a:t>]” (OSHA 2007)</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2575173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1910.219(b)(1)</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Flywheels. Flywheels located so that any part is seven (7) feet or less above floor or platform shall be guarded in accordance with the requirements of this subparagraph:</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a:t>
            </a:r>
            <a:r>
              <a:rPr lang="en-US" sz="1200" b="1" i="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dirty="0" smtClean="0"/>
              <a:t>With an enclosure of sheet, perforated, or expanded metal, or woven wire;</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1910.219(b)(1)(ii)</a:t>
            </a:r>
            <a:r>
              <a:rPr lang="en-US" dirty="0" smtClean="0"/>
              <a:t>With guard rails placed not less than fifteen (15) inches nor more than twenty (20) inches from rim. When flywheel extends into pit or is within 12 inches of floor, a standard toeboard shall also be provided;</a:t>
            </a: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1910.219(b)(1)(iii)</a:t>
            </a:r>
            <a:r>
              <a:rPr lang="en-US" dirty="0" smtClean="0"/>
              <a:t>When the upper rim of flywheel protrudes through a working floor, it shall be entirely enclosed or surrounded by a guardrail and toeboard.</a:t>
            </a:r>
            <a:r>
              <a:rPr lang="en-US" sz="1200" b="1" i="1"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..1910.219(b)(1)(iv)</a:t>
            </a:r>
            <a:r>
              <a:rPr lang="en-US" dirty="0" smtClean="0"/>
              <a:t/>
            </a:r>
            <a:br>
              <a:rPr lang="en-US" dirty="0" smtClean="0"/>
            </a:br>
            <a:r>
              <a:rPr lang="en-US" dirty="0" smtClean="0"/>
              <a:t/>
            </a:r>
            <a:br>
              <a:rPr lang="en-US" dirty="0" smtClean="0"/>
            </a:b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1910.219(b)(1)(iv) </a:t>
            </a:r>
            <a:r>
              <a:rPr lang="en-US" dirty="0" smtClean="0"/>
              <a:t>For flywheels with smooth rims five (5) feet or less in diameter, where the preceding methods cannot be applied, the following may be used: A disk attached to the flywheel in such manner as to cover the spokes of the wheel on the exposed side and present a smooth surface and edge, at the same time providing means for periodic inspection. An open space, not exceeding four (4) inches in width, may be left between the outside edge of the disk and the rim of the wheel if desired, to facilitate turning the wheel over. Where a disk is used, the keys or other dangerous projections not covered by disk shall be cut off or covered. This subdivision does not apply to flywheels with solid web centers.</a:t>
            </a:r>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3762527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machines are associated with amputation hazards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machinery most frequently involved in amputations,</a:t>
            </a:r>
            <a:r>
              <a:rPr lang="en-US" baseline="0" dirty="0" smtClean="0"/>
              <a:t> </a:t>
            </a:r>
            <a:r>
              <a:rPr lang="en-US" dirty="0" smtClean="0"/>
              <a:t>ranked from those with the most amputations to those with fewer injuries for all industries,</a:t>
            </a:r>
            <a:r>
              <a:rPr lang="en-US" baseline="0" dirty="0" smtClean="0"/>
              <a:t> are listed here:</a:t>
            </a:r>
            <a:endParaRPr lang="en-US" dirty="0" smtClean="0"/>
          </a:p>
          <a:p>
            <a:r>
              <a:rPr lang="en-US" b="1" dirty="0" smtClean="0"/>
              <a:t>“Machinery Associated with Amputations</a:t>
            </a:r>
            <a:r>
              <a:rPr lang="en-US" dirty="0" smtClean="0"/>
              <a:t> </a:t>
            </a:r>
          </a:p>
          <a:p>
            <a:pPr marL="228600" indent="-228600">
              <a:buFont typeface="+mj-lt"/>
              <a:buAutoNum type="arabicPeriod"/>
            </a:pPr>
            <a:r>
              <a:rPr lang="en-US" dirty="0" smtClean="0"/>
              <a:t>Mechanical Power Presses </a:t>
            </a:r>
          </a:p>
          <a:p>
            <a:pPr marL="228600" indent="-228600">
              <a:buFont typeface="+mj-lt"/>
              <a:buAutoNum type="arabicPeriod"/>
            </a:pPr>
            <a:r>
              <a:rPr lang="en-US" dirty="0" smtClean="0"/>
              <a:t>Power Press Brakes </a:t>
            </a:r>
          </a:p>
          <a:p>
            <a:pPr marL="228600" indent="-228600">
              <a:buFont typeface="+mj-lt"/>
              <a:buAutoNum type="arabicPeriod"/>
            </a:pPr>
            <a:r>
              <a:rPr lang="en-US" dirty="0" smtClean="0"/>
              <a:t>Powered and Non-Powered Conveyors </a:t>
            </a:r>
          </a:p>
          <a:p>
            <a:pPr marL="228600" indent="-228600">
              <a:buFont typeface="+mj-lt"/>
              <a:buAutoNum type="arabicPeriod"/>
            </a:pPr>
            <a:r>
              <a:rPr lang="en-US" dirty="0" smtClean="0"/>
              <a:t>Printing Presses </a:t>
            </a:r>
          </a:p>
          <a:p>
            <a:pPr marL="228600" indent="-228600">
              <a:buFont typeface="+mj-lt"/>
              <a:buAutoNum type="arabicPeriod"/>
            </a:pPr>
            <a:r>
              <a:rPr lang="en-US" dirty="0" smtClean="0"/>
              <a:t>Roll-Forming and Roll-Bending Machines </a:t>
            </a:r>
          </a:p>
          <a:p>
            <a:pPr marL="228600" indent="-228600">
              <a:buFont typeface="+mj-lt"/>
              <a:buAutoNum type="arabicPeriod"/>
            </a:pPr>
            <a:r>
              <a:rPr lang="en-US" dirty="0" smtClean="0"/>
              <a:t>Shearing Machines </a:t>
            </a:r>
          </a:p>
          <a:p>
            <a:pPr marL="228600" indent="-228600">
              <a:buFont typeface="+mj-lt"/>
              <a:buAutoNum type="arabicPeriod"/>
            </a:pPr>
            <a:r>
              <a:rPr lang="en-US" dirty="0" smtClean="0"/>
              <a:t>Food Slicers </a:t>
            </a:r>
          </a:p>
          <a:p>
            <a:pPr marL="228600" indent="-228600">
              <a:buFont typeface="+mj-lt"/>
              <a:buAutoNum type="arabicPeriod"/>
            </a:pPr>
            <a:r>
              <a:rPr lang="en-US" dirty="0" smtClean="0"/>
              <a:t>Meat Grinders </a:t>
            </a:r>
          </a:p>
          <a:p>
            <a:pPr marL="228600" indent="-228600">
              <a:buFont typeface="+mj-lt"/>
              <a:buAutoNum type="arabicPeriod"/>
            </a:pPr>
            <a:r>
              <a:rPr lang="en-US" dirty="0" smtClean="0"/>
              <a:t>Meat-Cutting Band Saws </a:t>
            </a:r>
          </a:p>
          <a:p>
            <a:pPr marL="228600" indent="-228600">
              <a:buFont typeface="+mj-lt"/>
              <a:buAutoNum type="arabicPeriod"/>
            </a:pPr>
            <a:r>
              <a:rPr lang="en-US" dirty="0" smtClean="0"/>
              <a:t>Drill Presses </a:t>
            </a:r>
          </a:p>
          <a:p>
            <a:pPr marL="228600" indent="-228600">
              <a:buFont typeface="+mj-lt"/>
              <a:buAutoNum type="arabicPeriod"/>
            </a:pPr>
            <a:r>
              <a:rPr lang="en-US" dirty="0" smtClean="0"/>
              <a:t>Milling Machines </a:t>
            </a:r>
          </a:p>
          <a:p>
            <a:pPr marL="228600" indent="-228600">
              <a:buFont typeface="+mj-lt"/>
              <a:buAutoNum type="arabicPeriod"/>
            </a:pPr>
            <a:r>
              <a:rPr lang="en-US" dirty="0" smtClean="0"/>
              <a:t>Grinding Machines </a:t>
            </a:r>
          </a:p>
          <a:p>
            <a:pPr marL="228600" indent="-228600">
              <a:buFont typeface="+mj-lt"/>
              <a:buAutoNum type="arabicPeriod"/>
            </a:pPr>
            <a:r>
              <a:rPr lang="en-US" dirty="0" smtClean="0"/>
              <a:t>Slitters”</a:t>
            </a:r>
            <a:br>
              <a:rPr lang="en-US" dirty="0" smtClean="0"/>
            </a:br>
            <a:r>
              <a:rPr lang="en-US" dirty="0" smtClean="0"/>
              <a:t>(OSHA 2007) </a:t>
            </a:r>
          </a:p>
          <a:p>
            <a:pPr marL="0" indent="0">
              <a:buFontTx/>
              <a:buNone/>
            </a:pPr>
            <a:r>
              <a:rPr lang="en-US" dirty="0" smtClean="0"/>
              <a:t>Source:  https://www.osha.gov/Publications/OSHA3170/3170-02R-2007-English.html</a:t>
            </a:r>
          </a:p>
          <a:p>
            <a:pPr marL="0" indent="0">
              <a:buFontTx/>
              <a:buNone/>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3976746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https://www.osha.gov/SLTC/etools/machineguarding/additional_considerations.html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“Safeguards must meet these minimum general requirements:</a:t>
            </a:r>
          </a:p>
          <a:p>
            <a:endParaRPr lang="en-US" dirty="0" smtClean="0"/>
          </a:p>
          <a:p>
            <a:pPr marL="171450" indent="-171450">
              <a:buFont typeface="Arial" panose="020B0604020202020204" pitchFamily="34" charset="0"/>
              <a:buChar char="•"/>
            </a:pPr>
            <a:r>
              <a:rPr lang="en-US" b="1" dirty="0" smtClean="0"/>
              <a:t>Prevent contact:</a:t>
            </a:r>
            <a:r>
              <a:rPr lang="en-US" dirty="0" smtClean="0"/>
              <a:t> The safeguard must prevent hands, arms, and any other part of a worker's body from making contact with dangerous moving parts. A good safeguarding system eliminates the possibility of the operator or another worker placing parts of their bodies near hazardous moving parts.</a:t>
            </a:r>
            <a:br>
              <a:rPr lang="en-US" dirty="0" smtClean="0"/>
            </a:br>
            <a:endParaRPr lang="en-US" dirty="0" smtClean="0"/>
          </a:p>
          <a:p>
            <a:pPr marL="171450" indent="-171450">
              <a:buFont typeface="Arial" panose="020B0604020202020204" pitchFamily="34" charset="0"/>
              <a:buChar char="•"/>
            </a:pPr>
            <a:r>
              <a:rPr lang="en-US" b="1" dirty="0" smtClean="0"/>
              <a:t>Secure:</a:t>
            </a:r>
            <a:r>
              <a:rPr lang="en-US" dirty="0" smtClean="0"/>
              <a:t> Workers should not be able to easily remove or tamper with the safeguard, because a safeguard that can easily be made ineffective is no safeguard at all. Guards and safety devices should be made of durable material that will withstand the conditions of normal use. They must firmly be secured to the machine.</a:t>
            </a:r>
            <a:br>
              <a:rPr lang="en-US" dirty="0" smtClean="0"/>
            </a:br>
            <a:endParaRPr lang="en-US" dirty="0" smtClean="0"/>
          </a:p>
          <a:p>
            <a:pPr marL="171450" indent="-171450">
              <a:buFont typeface="Arial" panose="020B0604020202020204" pitchFamily="34" charset="0"/>
              <a:buChar char="•"/>
            </a:pPr>
            <a:r>
              <a:rPr lang="en-US" b="1" dirty="0" smtClean="0"/>
              <a:t>Protect from falling objects:</a:t>
            </a:r>
            <a:r>
              <a:rPr lang="en-US" dirty="0" smtClean="0"/>
              <a:t> The safeguard should ensure that no objects can fall into moving parts. A small tool which is dropped into a cycling machine could easily become a projectile that could strike and injure someone.</a:t>
            </a:r>
            <a:br>
              <a:rPr lang="en-US" dirty="0" smtClean="0"/>
            </a:br>
            <a:endParaRPr lang="en-US" dirty="0" smtClean="0"/>
          </a:p>
          <a:p>
            <a:pPr marL="171450" indent="-171450">
              <a:buFont typeface="Arial" panose="020B0604020202020204" pitchFamily="34" charset="0"/>
              <a:buChar char="•"/>
            </a:pPr>
            <a:r>
              <a:rPr lang="en-US" b="1" dirty="0" smtClean="0"/>
              <a:t>Create no new hazards:</a:t>
            </a:r>
            <a:r>
              <a:rPr lang="en-US" dirty="0" smtClean="0"/>
              <a:t> A safeguard defeats its own purpose if it creates a hazard of its own such as a shear point, a jagged edge, or an unfinished surface which can cause a laceration. The edges of guards. for instance, should be rolled or bolted in such a way that they eliminate sharp edges.</a:t>
            </a:r>
            <a:br>
              <a:rPr lang="en-US" dirty="0" smtClean="0"/>
            </a:br>
            <a:endParaRPr lang="en-US" dirty="0" smtClean="0"/>
          </a:p>
          <a:p>
            <a:pPr marL="171450" indent="-171450">
              <a:buFont typeface="Arial" panose="020B0604020202020204" pitchFamily="34" charset="0"/>
              <a:buChar char="•"/>
            </a:pPr>
            <a:r>
              <a:rPr lang="en-US" dirty="0" smtClean="0"/>
              <a:t>C</a:t>
            </a:r>
            <a:r>
              <a:rPr lang="en-US" b="1" dirty="0" smtClean="0"/>
              <a:t>reate no interference:</a:t>
            </a:r>
            <a:r>
              <a:rPr lang="en-US" dirty="0" smtClean="0"/>
              <a:t> Any safeguard which impedes a worker from performing the job quickly and comfortably might soon be overridden or disregarded. Proper safeguarding can actually enhance efficiency as it can relieve the worker's apprehensions about injury.</a:t>
            </a:r>
            <a:br>
              <a:rPr lang="en-US" dirty="0" smtClean="0"/>
            </a:br>
            <a:endParaRPr lang="en-US" dirty="0" smtClean="0"/>
          </a:p>
          <a:p>
            <a:pPr marL="171450" indent="-171450">
              <a:buFont typeface="Arial" panose="020B0604020202020204" pitchFamily="34" charset="0"/>
              <a:buChar char="•"/>
            </a:pPr>
            <a:r>
              <a:rPr lang="en-US" b="1" dirty="0" smtClean="0"/>
              <a:t>Allow safe lubrication:</a:t>
            </a:r>
            <a:r>
              <a:rPr lang="en-US" dirty="0" smtClean="0"/>
              <a:t> If possible, one should be able to lubricate the machine without removing the safeguards. Locating oil reservoirs outside the guard, with a line leading to the lubrication point, will reduce the need for the operator or maintenance worker to enter the hazardous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(OSHA 2007)</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3509160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t>Safeguarding Equipment and Protecting Employees from Amputations</a:t>
            </a:r>
            <a:r>
              <a:rPr lang="en-US" dirty="0" smtClean="0"/>
              <a:t> (OSHA 3170-02R)</a:t>
            </a:r>
          </a:p>
          <a:p>
            <a:r>
              <a:rPr lang="en-US" dirty="0" smtClean="0"/>
              <a:t>https://www.osha.gov/Publications/OSHA3170/3170-02R-2007-English.html#Controlling1 </a:t>
            </a:r>
          </a:p>
          <a:p>
            <a:endParaRPr lang="en-US" dirty="0" smtClean="0"/>
          </a:p>
          <a:p>
            <a:r>
              <a:rPr lang="en-US" dirty="0" smtClean="0"/>
              <a:t>“Two primary methods are used to safeguard machines: guards and some types of safeguarding devices. Guards provide physical barriers that prevent access to danger areas. Safeguarding devices either prevent or detect operator contact with the point of operation or stop potentially hazardous machine motion if any part of an individual's body is within the hazardous portion of the machine. Both types of safeguards need to be properly designed, constructed, installed, used and maintained in good operating condition to ensure employee protection.”</a:t>
            </a:r>
            <a:br>
              <a:rPr lang="en-US" dirty="0" smtClean="0"/>
            </a:b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3700000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1" dirty="0" smtClean="0"/>
              <a:t>Safeguarding Equipment and Protecting Employees from Amputations</a:t>
            </a:r>
            <a:r>
              <a:rPr lang="en-US" dirty="0" smtClean="0"/>
              <a:t> (OSHA 3170-02R)</a:t>
            </a:r>
          </a:p>
          <a:p>
            <a:r>
              <a:rPr lang="en-US" dirty="0" smtClean="0"/>
              <a:t>https://www.osha.gov/Publications/OSHA3170/3170-02R-2007-English.html#Controlling1 </a:t>
            </a:r>
          </a:p>
          <a:p>
            <a:endParaRPr lang="en-US" dirty="0" smtClean="0"/>
          </a:p>
          <a:p>
            <a:r>
              <a:rPr lang="en-US" dirty="0" smtClean="0"/>
              <a:t>“Secondary safeguarding methods are acceptable only when guards or safeguarding devices (that prevent you from being exposed to machine hazards) cannot be installed due to reasons of infeasibility. Where it is feasible to use primary safeguarding methods, secondary safeguarding methods may supplement these primary control measures; however, these secondary safeguarding methods must not be used in place of primary safeguarding methods.”</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1818400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3170-02R  https://www.osha.gov/Publications/OSHA3170/3170-02R-2007-English.html</a:t>
            </a:r>
          </a:p>
          <a:p>
            <a:endParaRPr lang="en-US" dirty="0" smtClean="0"/>
          </a:p>
          <a:p>
            <a:r>
              <a:rPr lang="en-US" dirty="0" smtClean="0"/>
              <a:t>“Guards usually are preferable to other control methods because they are physical barriers that enclose dangerous machine parts and prevent employee contact with them. To be effective, guards must be strong and fastened by any secure method that prevents the guard from being inadvertently dislodged or removed. Guards typically are designed with screws, bolts and lock fasteners and usually a tool is necessary to unfasten and remove them. Generally, guards are designed not to obstruct the operator's view or to prevent employees from doing a job.</a:t>
            </a:r>
          </a:p>
          <a:p>
            <a:endParaRPr lang="en-US" dirty="0" smtClean="0"/>
          </a:p>
          <a:p>
            <a:r>
              <a:rPr lang="en-US" dirty="0" smtClean="0"/>
              <a:t>Guards must not create additional hazards such as pinch points or shear points between guards and other machine parts. Guard openings should be small enough to prevent employees from accessing danger areas” (OSHA 2007)</a:t>
            </a:r>
            <a:br>
              <a:rPr lang="en-US" dirty="0" smtClean="0"/>
            </a:b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194085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These</a:t>
            </a: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are the learning objectives for this module. The main focus is hazard recognition and avoidance of the more common machine guard hazards.</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information and support on this topic can be found on OSHA’s Machine Guarding Topic page and </a:t>
            </a:r>
            <a:r>
              <a:rPr lang="en-US" sz="1200" kern="12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eTool</a:t>
            </a: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(www.osha.gov)…</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https://www.osha.gov/SLTC/machineguarding/index.html</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https://www.osha.gov/SLTC/etools/machineguarding/index.html</a:t>
            </a:r>
          </a:p>
          <a:p>
            <a:pPr marL="0" lvl="0" indent="0">
              <a:buFont typeface="Arial" panose="020B0604020202020204" pitchFamily="34" charset="0"/>
              <a:buNone/>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a:t>
            </a:fld>
            <a:endParaRPr lang="en-US"/>
          </a:p>
        </p:txBody>
      </p:sp>
    </p:spTree>
    <p:extLst>
      <p:ext uri="{BB962C8B-B14F-4D97-AF65-F5344CB8AC3E}">
        <p14:creationId xmlns:p14="http://schemas.microsoft.com/office/powerpoint/2010/main" val="1840903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“As its name implies, a fixed guard is a permanent part of the machine. It is not dependent upon moving parts to function. It may be constructed of sheet metal, screen, wire cloth, bars, plastic, or any other material that is substantial enough to withstand whatever impact it may receive and to endure prolonged use. This guard is usually preferable to all other types because of its relative simplicity.” (OSHA</a:t>
            </a:r>
            <a:r>
              <a:rPr lang="en-US" baseline="0" dirty="0" smtClean="0"/>
              <a:t> 2007)</a:t>
            </a:r>
            <a:endParaRPr lang="en-US" dirty="0" smtClean="0"/>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barrier</a:t>
            </a:r>
          </a:p>
          <a:p>
            <a:pPr marL="171450" indent="-171450">
              <a:buFont typeface="Arial" panose="020B0604020202020204" pitchFamily="34" charset="0"/>
              <a:buChar char="•"/>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be constructed to suit many specific applications</a:t>
            </a:r>
          </a:p>
          <a:p>
            <a:pPr marL="171450" indent="-171450">
              <a:buFont typeface="Arial" panose="020B0604020202020204" pitchFamily="34" charset="0"/>
              <a:buChar char="•"/>
            </a:pPr>
            <a:r>
              <a:rPr lang="en-US" dirty="0" smtClean="0"/>
              <a:t>In-plant construction is often possible</a:t>
            </a:r>
          </a:p>
          <a:p>
            <a:pPr marL="171450" indent="-171450">
              <a:buFont typeface="Arial" panose="020B0604020202020204" pitchFamily="34" charset="0"/>
              <a:buChar char="•"/>
            </a:pPr>
            <a:r>
              <a:rPr lang="en-US" dirty="0" smtClean="0"/>
              <a:t>Can provide maximum protection</a:t>
            </a:r>
          </a:p>
          <a:p>
            <a:pPr marL="171450" indent="-171450">
              <a:buFont typeface="Arial" panose="020B0604020202020204" pitchFamily="34" charset="0"/>
              <a:buChar char="•"/>
            </a:pPr>
            <a:r>
              <a:rPr lang="en-US" dirty="0" smtClean="0"/>
              <a:t>Usually requires minimum maintenance</a:t>
            </a:r>
          </a:p>
          <a:p>
            <a:pPr marL="171450" indent="-171450">
              <a:buFont typeface="Arial" panose="020B0604020202020204" pitchFamily="34" charset="0"/>
              <a:buChar char="•"/>
            </a:pPr>
            <a:r>
              <a:rPr lang="en-US" dirty="0" smtClean="0"/>
              <a:t>Can be suitable to high production, repetitive operations</a:t>
            </a:r>
          </a:p>
          <a:p>
            <a:pPr marL="0" indent="0">
              <a:buFontTx/>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May interfere with visibility</a:t>
            </a:r>
          </a:p>
          <a:p>
            <a:pPr marL="171450" indent="-171450">
              <a:buFont typeface="Arial" panose="020B0604020202020204" pitchFamily="34" charset="0"/>
              <a:buChar char="•"/>
            </a:pPr>
            <a:r>
              <a:rPr lang="en-US" dirty="0" smtClean="0"/>
              <a:t>Can be limited to specific operations</a:t>
            </a:r>
          </a:p>
          <a:p>
            <a:pPr marL="171450" indent="-171450">
              <a:buFont typeface="Arial" panose="020B0604020202020204" pitchFamily="34" charset="0"/>
              <a:buChar char="•"/>
            </a:pPr>
            <a:r>
              <a:rPr lang="en-US" dirty="0" smtClean="0"/>
              <a:t>Machine adjustment and repair often require its removal, thereby necessitating other means of protection for maintenance personnel”</a:t>
            </a:r>
          </a:p>
          <a:p>
            <a:r>
              <a:rPr lang="en-US" dirty="0" smtClean="0"/>
              <a:t>(OSHA 2007)</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2511617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“When this type of guard is opened or removed, the tripping mechanism and/or power automatically shuts off or disengages, the moving parts of the machine are stopped, and the machine cannot cycle or be started until the guard is back in place. An interlocked guard may use electrical, mechanical, hydraulic, or pneumatic power or any combination of these. Interlocks should not prevent "inching" by remote control if required. Replacing the guard should not automatically restart the machine. To be effective, all removable guards should be interlocked to prevent occupational hazards.”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Shuts off or disengages power, stops the moving parts and prevents starting of the machine when the guard is open; should require the machine to be stopped before the worker can reach into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provide maximum protection</a:t>
            </a:r>
          </a:p>
          <a:p>
            <a:pPr marL="171450" indent="-171450">
              <a:buFont typeface="Arial" panose="020B0604020202020204" pitchFamily="34" charset="0"/>
              <a:buChar char="•"/>
            </a:pPr>
            <a:r>
              <a:rPr lang="en-US" dirty="0" smtClean="0"/>
              <a:t>Allows access to the machine for removing jams without time consuming removal of the fixed guards</a:t>
            </a:r>
          </a:p>
          <a:p>
            <a:pPr marL="0" indent="0">
              <a:buFontTx/>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Requires careful adjustment and maintenance </a:t>
            </a:r>
          </a:p>
          <a:p>
            <a:pPr marL="171450" indent="-171450">
              <a:buFont typeface="Arial" panose="020B0604020202020204" pitchFamily="34" charset="0"/>
              <a:buChar char="•"/>
            </a:pPr>
            <a:r>
              <a:rPr lang="en-US" dirty="0" smtClean="0"/>
              <a:t>May be easy to disengage”</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3565034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“Adjustable guards are useful because they allow flexibility in accommodating various sizes of stock.”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that may be adjusted to facilitate a variety of production operations</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be constructed to suit many specific applications</a:t>
            </a:r>
          </a:p>
          <a:p>
            <a:pPr marL="171450" indent="-171450">
              <a:buFont typeface="Arial" panose="020B0604020202020204" pitchFamily="34" charset="0"/>
              <a:buChar char="•"/>
            </a:pPr>
            <a:r>
              <a:rPr lang="en-US" dirty="0" smtClean="0"/>
              <a:t>Can be adjusted to admit varying sizes of stock</a:t>
            </a:r>
          </a:p>
          <a:p>
            <a:pPr marL="0" indent="0">
              <a:buFontTx/>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Hands may enter danger area - protection may not be complete at all times</a:t>
            </a:r>
          </a:p>
          <a:p>
            <a:pPr marL="171450" indent="-171450">
              <a:buFont typeface="Arial" panose="020B0604020202020204" pitchFamily="34" charset="0"/>
              <a:buChar char="•"/>
            </a:pPr>
            <a:r>
              <a:rPr lang="en-US" dirty="0" smtClean="0"/>
              <a:t>May require frequent maintenance and/or adjustment</a:t>
            </a:r>
          </a:p>
          <a:p>
            <a:pPr marL="171450" indent="-171450">
              <a:buFont typeface="Arial" panose="020B0604020202020204" pitchFamily="34" charset="0"/>
              <a:buChar char="•"/>
            </a:pPr>
            <a:r>
              <a:rPr lang="en-US" dirty="0" smtClean="0"/>
              <a:t>The guard may be made ineffective by the operator</a:t>
            </a:r>
          </a:p>
          <a:p>
            <a:pPr marL="171450" indent="-171450">
              <a:buFont typeface="Arial" panose="020B0604020202020204" pitchFamily="34" charset="0"/>
              <a:buChar char="•"/>
            </a:pPr>
            <a:r>
              <a:rPr lang="en-US" dirty="0" smtClean="0"/>
              <a:t>May interfere with visibility ”</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264619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https://www.osha.gov/SLTC/etools/machineguarding/guards.html#Fixed </a:t>
            </a:r>
          </a:p>
          <a:p>
            <a:endParaRPr lang="en-US" dirty="0" smtClean="0"/>
          </a:p>
          <a:p>
            <a:r>
              <a:rPr lang="en-US" dirty="0" smtClean="0"/>
              <a:t>“The openings of these barriers are determined by the movement of the stock. As the operator moves the stock into the danger area, the guard is pushed away, providing an opening which is only large enough to admit the stock. After the stock is removed, the guard returns to the rest position. This guard protects the operator by placing a barrier between the danger area and the operator. The guards may be constructed of plastic, metal, or other substantial material. Self-adjusting guards offer different degrees of protection.”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that moves according to the size of the stock entering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Off-the-shelf guards are often commercially available</a:t>
            </a:r>
          </a:p>
          <a:p>
            <a:pPr marL="0" indent="0">
              <a:buFont typeface="Arial" panose="020B0604020202020204" pitchFamily="34" charset="0"/>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Does not always provide maximum protection</a:t>
            </a:r>
          </a:p>
          <a:p>
            <a:pPr marL="171450" indent="-171450">
              <a:buFont typeface="Arial" panose="020B0604020202020204" pitchFamily="34" charset="0"/>
              <a:buChar char="•"/>
            </a:pPr>
            <a:r>
              <a:rPr lang="en-US" dirty="0" smtClean="0"/>
              <a:t>May interfere with visibility</a:t>
            </a:r>
          </a:p>
          <a:p>
            <a:pPr marL="171450" indent="-171450">
              <a:buFont typeface="Arial" panose="020B0604020202020204" pitchFamily="34" charset="0"/>
              <a:buChar char="•"/>
            </a:pPr>
            <a:r>
              <a:rPr lang="en-US" dirty="0" smtClean="0"/>
              <a:t>May require frequent maintenance and adjustment”</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2489300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3170-02R  https://www.osha.gov/Publications/OSHA3170/3170-02R-2007-English.html</a:t>
            </a:r>
          </a:p>
          <a:p>
            <a:endParaRPr lang="en-US" dirty="0" smtClean="0"/>
          </a:p>
          <a:p>
            <a:pPr marL="0" indent="0">
              <a:buFontTx/>
              <a:buNone/>
            </a:pPr>
            <a:r>
              <a:rPr lang="en-US" dirty="0" smtClean="0"/>
              <a:t>“Safeguarding devices are controls or attachments that, when properly designed, applied and used, usually prevent inadvertent access by employees to hazardous machine areas by:</a:t>
            </a:r>
          </a:p>
          <a:p>
            <a:pPr marL="171450" indent="-171450">
              <a:buFont typeface="Arial" panose="020B0604020202020204" pitchFamily="34" charset="0"/>
              <a:buChar char="•"/>
            </a:pPr>
            <a:r>
              <a:rPr lang="en-US" dirty="0" smtClean="0"/>
              <a:t>Preventing hazardous machine component operation if your hand or body part is inadvertently placed in the danger area;</a:t>
            </a:r>
          </a:p>
          <a:p>
            <a:pPr marL="171450" indent="-171450">
              <a:buFont typeface="Arial" panose="020B0604020202020204" pitchFamily="34" charset="0"/>
              <a:buChar char="•"/>
            </a:pPr>
            <a:r>
              <a:rPr lang="en-US" dirty="0" smtClean="0"/>
              <a:t>Restraining or withdrawing your hands from the danger area during machine operation;</a:t>
            </a:r>
          </a:p>
          <a:p>
            <a:pPr marL="171450" indent="-171450">
              <a:buFont typeface="Arial" panose="020B0604020202020204" pitchFamily="34" charset="0"/>
              <a:buChar char="•"/>
            </a:pPr>
            <a:r>
              <a:rPr lang="en-US" dirty="0" smtClean="0"/>
              <a:t>Requiring the use of both of your hands on machine controls (or the use of one hand if the control is mounted at a safe distance from the danger area) that are mounted at a predetermined safety distance; or</a:t>
            </a:r>
          </a:p>
          <a:p>
            <a:pPr marL="171450" indent="-171450">
              <a:buFont typeface="Arial" panose="020B0604020202020204" pitchFamily="34" charset="0"/>
              <a:buChar char="•"/>
            </a:pPr>
            <a:r>
              <a:rPr lang="en-US" dirty="0" smtClean="0"/>
              <a:t>Providing a barrier which is synchronized with the operating cycle in order to prevent entry to the danger area during the hazardous part of the cycle.</a:t>
            </a:r>
          </a:p>
          <a:p>
            <a:r>
              <a:rPr lang="en-US" dirty="0" smtClean="0"/>
              <a:t/>
            </a:r>
            <a:br>
              <a:rPr lang="en-US" dirty="0" smtClean="0"/>
            </a:br>
            <a:r>
              <a:rPr lang="en-US" dirty="0" smtClean="0"/>
              <a:t>These types of engineering controls, which either prevent the start of or stop hazardous motion, may be used in place of guards or as supplemental control measures when guards alone do not adequately enclose the hazard. In order for these safeguarding devices to accomplish this requirement, they must be properly designed and installed at a predetermined safe distance from the machine's danger area. Other safeguarding devices (probe detection and safety edge devices) that merely detect, instead of prevent, inadvertent access to a hazard are not considered primary safeguards. ” (OSHA 2007)</a:t>
            </a:r>
            <a:br>
              <a:rPr lang="en-US" dirty="0" smtClean="0"/>
            </a:b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7808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https://www.osha.gov/SLTC/etools/machineguarding/devices.html#Photoelectric </a:t>
            </a:r>
          </a:p>
          <a:p>
            <a:endParaRPr lang="en-US" dirty="0" smtClean="0"/>
          </a:p>
          <a:p>
            <a:r>
              <a:rPr lang="en-US" b="1" u="sng" dirty="0" smtClean="0"/>
              <a:t>PHOTOELECTRIC</a:t>
            </a:r>
          </a:p>
          <a:p>
            <a:r>
              <a:rPr lang="en-US" dirty="0" smtClean="0"/>
              <a:t>“The photoelectric (optical) presence-sensing device uses a system of light sources and controls which can interrupt the machine's operating cycle. If the light field is broken, the machine stops and will not cycle. This device must be used only on machines which can be stopped before the worker can reach the danger area. The design and placement of the guard depends upon the time it takes to stop the mechanism and the speed at which the employee's hand can reach across the distance from the guard to the danger zone.”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Machine will not start cycling when the light field is interrupted</a:t>
            </a:r>
          </a:p>
          <a:p>
            <a:pPr marL="171450" indent="-171450">
              <a:buFont typeface="Arial" panose="020B0604020202020204" pitchFamily="34" charset="0"/>
              <a:buChar char="•"/>
            </a:pPr>
            <a:r>
              <a:rPr lang="en-US" dirty="0" smtClean="0"/>
              <a:t>When the light field is broken by any part of the operator's body during the cycling process, immediate machine braking is activated</a:t>
            </a:r>
          </a:p>
          <a:p>
            <a:pPr marL="0" indent="0">
              <a:buFontTx/>
              <a:buNone/>
            </a:pPr>
            <a:endParaRPr lang="en-US" b="1"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allow freer movement for operator</a:t>
            </a:r>
          </a:p>
          <a:p>
            <a:pPr marL="171450" indent="-171450">
              <a:buFont typeface="Arial" panose="020B0604020202020204" pitchFamily="34" charset="0"/>
              <a:buChar char="•"/>
            </a:pPr>
            <a:r>
              <a:rPr lang="en-US" dirty="0" smtClean="0"/>
              <a:t>Simplicity of use</a:t>
            </a:r>
          </a:p>
          <a:p>
            <a:pPr marL="171450" indent="-171450">
              <a:buFont typeface="Arial" panose="020B0604020202020204" pitchFamily="34" charset="0"/>
              <a:buChar char="•"/>
            </a:pPr>
            <a:r>
              <a:rPr lang="en-US" dirty="0" smtClean="0"/>
              <a:t>Used by multiple operators</a:t>
            </a:r>
          </a:p>
          <a:p>
            <a:pPr marL="171450" indent="-171450">
              <a:buFont typeface="Arial" panose="020B0604020202020204" pitchFamily="34" charset="0"/>
              <a:buChar char="•"/>
            </a:pPr>
            <a:r>
              <a:rPr lang="en-US" dirty="0" smtClean="0"/>
              <a:t>Provide passerby protection</a:t>
            </a:r>
          </a:p>
          <a:p>
            <a:pPr marL="171450" indent="-171450">
              <a:buFont typeface="Arial" panose="020B0604020202020204" pitchFamily="34" charset="0"/>
              <a:buChar char="•"/>
            </a:pPr>
            <a:r>
              <a:rPr lang="en-US" dirty="0" smtClean="0"/>
              <a:t>No adjustment required</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Does not protect against mechanical failure</a:t>
            </a:r>
          </a:p>
          <a:p>
            <a:pPr marL="171450" indent="-171450">
              <a:buFont typeface="Arial" panose="020B0604020202020204" pitchFamily="34" charset="0"/>
              <a:buChar char="•"/>
            </a:pPr>
            <a:r>
              <a:rPr lang="en-US" dirty="0" smtClean="0"/>
              <a:t>Limited to machines that can be stopped”</a:t>
            </a:r>
          </a:p>
          <a:p>
            <a:r>
              <a:rPr lang="en-US" dirty="0" smtClean="0"/>
              <a:t>(OSHA 2007)</a:t>
            </a:r>
          </a:p>
          <a:p>
            <a:endParaRPr lang="en-US" dirty="0" smtClean="0"/>
          </a:p>
          <a:p>
            <a:r>
              <a:rPr lang="en-US" b="1" u="sng" dirty="0" smtClean="0"/>
              <a:t>RADIOFREQUENCY</a:t>
            </a:r>
          </a:p>
          <a:p>
            <a:r>
              <a:rPr lang="en-US" dirty="0" smtClean="0"/>
              <a:t>“The radiofrequency (capacitance) presence-sending device uses a radio beam that is part of the machine control circuit. When the capacitance field is broken, the machine will stop or will not activate. Like the photoelectric device, this device shall only be used on machines which can be stopped before the worker can reach the danger area. This requires the machine to have a friction clutch or other reliable means for stopping.”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Machine cycling will not start when the capacitance field is interrupted.</a:t>
            </a:r>
          </a:p>
          <a:p>
            <a:pPr marL="171450" indent="-171450">
              <a:buFont typeface="Arial" panose="020B0604020202020204" pitchFamily="34" charset="0"/>
              <a:buChar char="•"/>
            </a:pPr>
            <a:r>
              <a:rPr lang="en-US" dirty="0" smtClean="0"/>
              <a:t>When the capacitance field is disturbed by any part of the operator's body during the cycling process, immediate machine breaking is activated</a:t>
            </a:r>
          </a:p>
          <a:p>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allow freer movement for operator</a:t>
            </a:r>
          </a:p>
          <a:p>
            <a:pPr marL="0" indent="0">
              <a:buFont typeface="Arial" panose="020B0604020202020204" pitchFamily="34" charset="0"/>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Does not protect against mechanical failure</a:t>
            </a:r>
          </a:p>
          <a:p>
            <a:pPr marL="171450" indent="-171450">
              <a:buFont typeface="Arial" panose="020B0604020202020204" pitchFamily="34" charset="0"/>
              <a:buChar char="•"/>
            </a:pPr>
            <a:r>
              <a:rPr lang="en-US" dirty="0" smtClean="0"/>
              <a:t>Antennae sensitivity must be properly adjusted; this adjustment must be maintained properly</a:t>
            </a:r>
          </a:p>
          <a:p>
            <a:pPr marL="171450" indent="-171450">
              <a:buFont typeface="Arial" panose="020B0604020202020204" pitchFamily="34" charset="0"/>
              <a:buChar char="•"/>
            </a:pPr>
            <a:r>
              <a:rPr lang="en-US" dirty="0" smtClean="0"/>
              <a:t>Limited to machines that can be stopped”</a:t>
            </a:r>
          </a:p>
          <a:p>
            <a:r>
              <a:rPr lang="en-US" dirty="0" smtClean="0"/>
              <a:t>(OSHA 2007)</a:t>
            </a:r>
          </a:p>
          <a:p>
            <a:endParaRPr lang="en-US" dirty="0" smtClean="0"/>
          </a:p>
          <a:p>
            <a:r>
              <a:rPr lang="en-US" b="1" u="sng" dirty="0" smtClean="0"/>
              <a:t>ELECTROMECHANICAL</a:t>
            </a:r>
          </a:p>
          <a:p>
            <a:r>
              <a:rPr lang="en-US" dirty="0" smtClean="0"/>
              <a:t>“The electromechanical sensing device has a probe or contact bar which descends to a predetermined distance when the operator initiates the machine cycle. If there is an obstruction preventing it from descending its full predetermined distance, the control circuit does not actuate the machine cycle.”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Contact bar or probe travels a predetermined distance between the operator and the danger area.</a:t>
            </a:r>
          </a:p>
          <a:p>
            <a:pPr marL="171450" indent="-171450">
              <a:buFont typeface="Arial" panose="020B0604020202020204" pitchFamily="34" charset="0"/>
              <a:buChar char="•"/>
            </a:pPr>
            <a:r>
              <a:rPr lang="en-US" dirty="0" smtClean="0"/>
              <a:t>Interruption of this movement prevents the starting of machine cycle. </a:t>
            </a:r>
          </a:p>
          <a:p>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allow access</a:t>
            </a:r>
            <a:r>
              <a:rPr lang="en-US" baseline="0" dirty="0" smtClean="0"/>
              <a:t> at point of operation</a:t>
            </a:r>
            <a:endParaRPr lang="en-US" dirty="0" smtClean="0"/>
          </a:p>
          <a:p>
            <a:pPr marL="0" indent="0">
              <a:buFont typeface="Arial" panose="020B0604020202020204" pitchFamily="34" charset="0"/>
              <a:buNone/>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Contact</a:t>
            </a:r>
            <a:r>
              <a:rPr lang="en-US" baseline="0" dirty="0" smtClean="0"/>
              <a:t> bar or probe must be properly adjusted for each application; this adjustment must be maintained properly</a:t>
            </a:r>
            <a:r>
              <a:rPr lang="en-US" dirty="0" smtClean="0"/>
              <a:t>”</a:t>
            </a:r>
          </a:p>
          <a:p>
            <a:r>
              <a:rPr lang="en-US" dirty="0" smtClean="0"/>
              <a:t>(OSHA 2007)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1989094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https://www.osha.gov/SLTC/etools/machineguarding/devices.html#Photoelectric</a:t>
            </a:r>
          </a:p>
          <a:p>
            <a:endParaRPr lang="en-US" dirty="0" smtClean="0"/>
          </a:p>
          <a:p>
            <a:r>
              <a:rPr lang="en-US" dirty="0" smtClean="0"/>
              <a:t>“Pullback devices utilize a series of cables attached to the operator's hands, wrists, and/or arms. This type of device is primarily used on machines with stroking action. When the slide/ram is up between cycles, the operator is allowed access to the point of operation. When the slide/ram begins to cycle by starting its descent, a mechanical linkage automatically assures withdrawal of the hands from the point of operation.”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As the machine begins to cycle, the operator's hands are pulled out of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Eliminates the need for auxiliary barriers or other interferences at the danger area</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Hands may enter danger area - protection may not be complete at all times</a:t>
            </a:r>
          </a:p>
          <a:p>
            <a:pPr marL="171450" indent="-171450">
              <a:buFont typeface="Arial" panose="020B0604020202020204" pitchFamily="34" charset="0"/>
              <a:buChar char="•"/>
            </a:pPr>
            <a:r>
              <a:rPr lang="en-US" dirty="0" smtClean="0"/>
              <a:t>May require frequent maintenance and/or adjustment</a:t>
            </a:r>
          </a:p>
          <a:p>
            <a:pPr marL="171450" indent="-171450">
              <a:buFont typeface="Arial" panose="020B0604020202020204" pitchFamily="34" charset="0"/>
              <a:buChar char="•"/>
            </a:pPr>
            <a:r>
              <a:rPr lang="en-US" dirty="0" smtClean="0"/>
              <a:t>The guard may be made ineffective by the operator</a:t>
            </a:r>
          </a:p>
          <a:p>
            <a:pPr marL="171450" indent="-171450">
              <a:buFont typeface="Arial" panose="020B0604020202020204" pitchFamily="34" charset="0"/>
              <a:buChar char="•"/>
            </a:pPr>
            <a:r>
              <a:rPr lang="en-US" dirty="0" smtClean="0"/>
              <a:t>May interfere with visibility ”</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286736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https://www.osha.gov/SLTC/etools/machineguarding/presses/pullbacks.html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“Pullback Regulations</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Attachments must be connected to and operated only by the press slide or upper die. [29 CFR 1910.217(c)(3)(iv)(a)]</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Attachments must be adjusted to prevent the operator from reaching into the point of operation or to withdraw the operator's hand from the point of operation before the dies close.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3" tooltip="29 CFR 1910.217(c)(3)(iv)(b)"/>
              </a:rPr>
              <a:t>29 CFR 1910.217(c)(3)(iv)(b)</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 separate pullout device must be provided for each operator if more than one operator is used on the press.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4" tooltip="29 CFR 1910.217(c)(3)(iv)(c)"/>
              </a:rPr>
              <a:t>29 CFR 1910.217(c)(3)(iv)(c)</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Each pull-out device in use must be inspected and checked for proper adjustment at the start of each operator shift, following a new die set-up, and when operators are changed. Necessary maintenance or repair on both must be performed and completed before the press is operated.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5" tooltip="29 CFR 1910.217(c)(3)(iv)(d)"/>
              </a:rPr>
              <a:t>29 CFR 1910.217(c)(3)(iv)(d)</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Inspection and Maintenance Records. It is the responsibility of the employer to make periodic and regular safety inspections and keep accurate records of them.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6" tooltip="29 CFR 1910.217(e)(1)(i)"/>
              </a:rPr>
              <a:t>29 CFR 1910.217(e)(1)(</a:t>
            </a:r>
            <a:r>
              <a:rPr lang="en-US" sz="1200" b="0" i="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6" tooltip="29 CFR 1910.217(e)(1)(i)"/>
              </a:rPr>
              <a:t>i</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6" tooltip="29 CFR 1910.217(e)(1)(i)"/>
              </a:rPr>
              <a:t>)</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indent="0">
              <a:buFontTx/>
              <a:buNone/>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2894207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https://www.osha.gov/SLTC/etools/machineguarding/devices.html#Restraint</a:t>
            </a:r>
          </a:p>
          <a:p>
            <a:endParaRPr lang="en-US" dirty="0" smtClean="0"/>
          </a:p>
          <a:p>
            <a:r>
              <a:rPr lang="en-US" dirty="0" smtClean="0"/>
              <a:t>“The restraint (hold-back) device utilizes cables or straps that are attached to the operator's hands and a fixed point. The cables or straps must be adjusted to let the operator's hands travel within a predetermined safe area. There is no extending or retracting action involved. Consequently, hand-feeding tools are often necessary if the operation involves placing material into the danger area.”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Prevents the operator from reaching into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Little risk of mechanical failure</a:t>
            </a:r>
          </a:p>
          <a:p>
            <a:pPr marL="171450" indent="-171450">
              <a:buFont typeface="Arial" panose="020B0604020202020204" pitchFamily="34" charset="0"/>
              <a:buChar char="•"/>
            </a:pPr>
            <a:endParaRPr lang="en-US" b="1"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Limits movement of operator</a:t>
            </a:r>
          </a:p>
          <a:p>
            <a:pPr marL="171450" indent="-171450">
              <a:buFont typeface="Arial" panose="020B0604020202020204" pitchFamily="34" charset="0"/>
              <a:buChar char="•"/>
            </a:pPr>
            <a:r>
              <a:rPr lang="en-US" dirty="0" smtClean="0"/>
              <a:t>May obstruct work space</a:t>
            </a:r>
          </a:p>
          <a:p>
            <a:pPr marL="171450" indent="-171450">
              <a:buFont typeface="Arial" panose="020B0604020202020204" pitchFamily="34" charset="0"/>
              <a:buChar char="•"/>
            </a:pPr>
            <a:r>
              <a:rPr lang="en-US" dirty="0" smtClean="0"/>
              <a:t>Adjustments must be made for specific operations and each individual</a:t>
            </a:r>
          </a:p>
          <a:p>
            <a:pPr marL="171450" indent="-171450">
              <a:buFont typeface="Arial" panose="020B0604020202020204" pitchFamily="34" charset="0"/>
              <a:buChar char="•"/>
            </a:pPr>
            <a:r>
              <a:rPr lang="en-US" dirty="0" smtClean="0"/>
              <a:t>Requires close supervision of the operator's use of the equipment.”</a:t>
            </a:r>
          </a:p>
          <a:p>
            <a:r>
              <a:rPr lang="en-US" dirty="0" smtClean="0"/>
              <a:t>(OSHA 2007)</a:t>
            </a:r>
          </a:p>
          <a:p>
            <a:endParaRPr lang="en-US" dirty="0" smtClean="0"/>
          </a:p>
          <a:p>
            <a:r>
              <a:rPr lang="en-US" dirty="0" smtClean="0"/>
              <a:t>Types of restraints include:</a:t>
            </a:r>
            <a:r>
              <a:rPr lang="en-US" baseline="0" dirty="0" smtClean="0"/>
              <a:t> arm-type, overhead, and sliding restraint devices</a:t>
            </a:r>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306717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https://www.osha.gov/SLTC/etools/machineguarding/devices.html#Safety Trip Controls </a:t>
            </a:r>
          </a:p>
          <a:p>
            <a:endParaRPr lang="en-US" dirty="0" smtClean="0"/>
          </a:p>
          <a:p>
            <a:r>
              <a:rPr lang="en-US" dirty="0" smtClean="0"/>
              <a:t>“Safety trip controls provide a quick means for deactivating the machine in an emergency situation. A pressure-sensitive body bar, when depressed, will deactivate the machine. If the operator or anyone trips, loses balance, or is drawn toward the machine, applying pressure to the bar will stop the operation. The positioning of the bar, therefore, is critical. It must stop the machine before a part of the employee's body reaches the danger area.”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Stops machine when tripped</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Simplicity of use</a:t>
            </a:r>
          </a:p>
          <a:p>
            <a:pPr marL="171450" indent="-171450">
              <a:buFont typeface="Arial" panose="020B0604020202020204" pitchFamily="34" charset="0"/>
              <a:buChar char="•"/>
            </a:pPr>
            <a:endParaRPr lang="en-US" b="1"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All controls must be manually activated</a:t>
            </a:r>
          </a:p>
          <a:p>
            <a:pPr marL="171450" indent="-171450">
              <a:buFont typeface="Arial" panose="020B0604020202020204" pitchFamily="34" charset="0"/>
              <a:buChar char="•"/>
            </a:pPr>
            <a:r>
              <a:rPr lang="en-US" dirty="0" smtClean="0"/>
              <a:t>May be difficult to activate controls because of their location</a:t>
            </a:r>
          </a:p>
          <a:p>
            <a:pPr marL="171450" indent="-171450">
              <a:buFont typeface="Arial" panose="020B0604020202020204" pitchFamily="34" charset="0"/>
              <a:buChar char="•"/>
            </a:pPr>
            <a:r>
              <a:rPr lang="en-US" dirty="0" smtClean="0"/>
              <a:t>Only protects the operator</a:t>
            </a:r>
          </a:p>
          <a:p>
            <a:pPr marL="171450" indent="-171450">
              <a:buFont typeface="Arial" panose="020B0604020202020204" pitchFamily="34" charset="0"/>
              <a:buChar char="•"/>
            </a:pPr>
            <a:r>
              <a:rPr lang="en-US" dirty="0" smtClean="0"/>
              <a:t>May require special fixtures to hold work</a:t>
            </a:r>
          </a:p>
          <a:p>
            <a:pPr marL="171450" indent="-171450">
              <a:buFont typeface="Arial" panose="020B0604020202020204" pitchFamily="34" charset="0"/>
              <a:buChar char="•"/>
            </a:pPr>
            <a:r>
              <a:rPr lang="en-US" dirty="0" smtClean="0"/>
              <a:t>May require a machine brake”</a:t>
            </a:r>
          </a:p>
          <a:p>
            <a:r>
              <a:rPr lang="en-US" dirty="0" smtClean="0"/>
              <a:t>(OSHA 2007)</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381728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a:p>
        </p:txBody>
      </p:sp>
    </p:spTree>
    <p:extLst>
      <p:ext uri="{BB962C8B-B14F-4D97-AF65-F5344CB8AC3E}">
        <p14:creationId xmlns:p14="http://schemas.microsoft.com/office/powerpoint/2010/main" val="2530362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https://www.osha.gov/SLTC/etools/machineguarding/devices.html#Two-Hand Control</a:t>
            </a:r>
          </a:p>
          <a:p>
            <a:endParaRPr lang="en-US" dirty="0" smtClean="0"/>
          </a:p>
          <a:p>
            <a:r>
              <a:rPr lang="en-US" dirty="0" smtClean="0"/>
              <a:t>“The two-hand control requires constant, concurrent pressure by the operator to activate the machine. This kind of control requires a part-revolution clutch, brake, and a brake monitor if used on a power press. With this type of device, the operator's hands are required to be at a safe location (on control buttons) and at a safe distance from the danger area while the machine completes its closing cycle.”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Concurrent use of both hands is required, preventing the operator from entering the danger area</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Operator's hands are at a pre-determined location</a:t>
            </a:r>
          </a:p>
          <a:p>
            <a:pPr marL="171450" indent="-171450">
              <a:buFont typeface="Arial" panose="020B0604020202020204" pitchFamily="34" charset="0"/>
              <a:buChar char="•"/>
            </a:pPr>
            <a:r>
              <a:rPr lang="en-US" dirty="0" smtClean="0"/>
              <a:t>Operator's hands are free to pick up a new part after first half of the cycle is completed</a:t>
            </a:r>
          </a:p>
          <a:p>
            <a:pPr marL="0" indent="0">
              <a:buFont typeface="Arial" panose="020B0604020202020204" pitchFamily="34" charset="0"/>
              <a:buNone/>
            </a:pPr>
            <a:endParaRPr lang="en-US" b="1"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Requires a partial cycle machine with a brake</a:t>
            </a:r>
          </a:p>
          <a:p>
            <a:pPr marL="171450" indent="-171450">
              <a:buFont typeface="Arial" panose="020B0604020202020204" pitchFamily="34" charset="0"/>
              <a:buChar char="•"/>
            </a:pPr>
            <a:r>
              <a:rPr lang="en-US" dirty="0" smtClean="0"/>
              <a:t>Some two-hand controls can be rendered unsafe by holding with arm or blocking, thereby permitting one-hand operation</a:t>
            </a:r>
          </a:p>
          <a:p>
            <a:pPr marL="171450" indent="-171450">
              <a:buFont typeface="Arial" panose="020B0604020202020204" pitchFamily="34" charset="0"/>
              <a:buChar char="•"/>
            </a:pPr>
            <a:r>
              <a:rPr lang="en-US" dirty="0" smtClean="0"/>
              <a:t>Protects only the operator”</a:t>
            </a:r>
          </a:p>
          <a:p>
            <a:r>
              <a:rPr lang="en-US" dirty="0" smtClean="0"/>
              <a:t>(OSHA 2007)</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3930603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https://www.osha.gov/SLTC/etools/machineguarding/devices.html#Gate </a:t>
            </a:r>
          </a:p>
          <a:p>
            <a:endParaRPr lang="en-US" dirty="0" smtClean="0"/>
          </a:p>
          <a:p>
            <a:r>
              <a:rPr lang="en-US" dirty="0" smtClean="0"/>
              <a:t>“The gate is a moveable barrier that protects the operator at the point of operation before the machine cycle can be started. Gates are, in many instances, designed to be operated with each machine cycle. To be effective, the gate must be interlocked so that the machine will not begin a cycle unless the gate guard is in place. It must be in the closed position before the machine can function. If the gate is not permitted to descend to the fully closed position, the press will not function.</a:t>
            </a:r>
            <a:br>
              <a:rPr lang="en-US" dirty="0" smtClean="0"/>
            </a:br>
            <a:r>
              <a:rPr lang="en-US" dirty="0" smtClean="0"/>
              <a:t/>
            </a:r>
            <a:br>
              <a:rPr lang="en-US" dirty="0" smtClean="0"/>
            </a:br>
            <a:r>
              <a:rPr lang="en-US" dirty="0" smtClean="0"/>
              <a:t>Another potential application of this type of guard is where the gate is a component of a perimeter safeguarding system. Here the gate may provide protection not only to the operator but to pedestrian traffic as well.”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between danger area and operator or other personnel</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prevent reaching into or walking into the danger area</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May require frequent inspection and regular maintenance</a:t>
            </a:r>
          </a:p>
          <a:p>
            <a:pPr marL="171450" indent="-171450">
              <a:buFont typeface="Arial" panose="020B0604020202020204" pitchFamily="34" charset="0"/>
              <a:buChar char="•"/>
            </a:pPr>
            <a:r>
              <a:rPr lang="en-US" dirty="0" smtClean="0"/>
              <a:t>May interfere with operator's ability to see the work”</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314968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https://www.osha.gov/SLTC/etools/machineguarding/devices.html#Gate </a:t>
            </a:r>
          </a:p>
          <a:p>
            <a:endParaRPr lang="en-US" dirty="0" smtClean="0"/>
          </a:p>
          <a:p>
            <a:r>
              <a:rPr lang="en-US" dirty="0" smtClean="0"/>
              <a:t>“The gate is a moveable barrier that protects the operator at the point of operation before the machine cycle can be started. Gates are, in many instances, designed to be operated with each machine cycle. To be effective, the gate must be interlocked so that the machine will not begin a cycle unless the gate guard is in place. It must be in the closed position before the machine can function. If the gate is not permitted to descend to the fully closed position, the press will not function.</a:t>
            </a:r>
            <a:br>
              <a:rPr lang="en-US" dirty="0" smtClean="0"/>
            </a:br>
            <a:r>
              <a:rPr lang="en-US" dirty="0" smtClean="0"/>
              <a:t/>
            </a:r>
            <a:br>
              <a:rPr lang="en-US" dirty="0" smtClean="0"/>
            </a:br>
            <a:r>
              <a:rPr lang="en-US" dirty="0" smtClean="0"/>
              <a:t>Another potential application of this type of guard is where the gate is a component of a perimeter safeguarding system. Here the gate may provide protection not only to the operator but to pedestrian traffic as well.” (OSHA 2007)</a:t>
            </a:r>
          </a:p>
          <a:p>
            <a:endParaRPr lang="en-US" dirty="0" smtClean="0"/>
          </a:p>
          <a:p>
            <a:r>
              <a:rPr lang="en-US" dirty="0" smtClean="0"/>
              <a:t>“</a:t>
            </a:r>
            <a:r>
              <a:rPr lang="en-US" b="1" dirty="0" smtClean="0"/>
              <a:t>Safeguarding action</a:t>
            </a:r>
          </a:p>
          <a:p>
            <a:pPr marL="171450" indent="-171450">
              <a:buFont typeface="Arial" panose="020B0604020202020204" pitchFamily="34" charset="0"/>
              <a:buChar char="•"/>
            </a:pPr>
            <a:r>
              <a:rPr lang="en-US" dirty="0" smtClean="0"/>
              <a:t>Provides a barrier between danger area and operator or other personnel</a:t>
            </a:r>
          </a:p>
          <a:p>
            <a:pPr marL="0" indent="0">
              <a:buFont typeface="Arial" panose="020B0604020202020204" pitchFamily="34" charset="0"/>
              <a:buNone/>
            </a:pPr>
            <a:endParaRPr lang="en-US" dirty="0" smtClean="0"/>
          </a:p>
          <a:p>
            <a:pPr marL="0" indent="0">
              <a:buFontTx/>
              <a:buNone/>
            </a:pPr>
            <a:r>
              <a:rPr lang="en-US" b="1" dirty="0" smtClean="0"/>
              <a:t>Advantages</a:t>
            </a:r>
          </a:p>
          <a:p>
            <a:pPr marL="171450" indent="-171450">
              <a:buFont typeface="Arial" panose="020B0604020202020204" pitchFamily="34" charset="0"/>
              <a:buChar char="•"/>
            </a:pPr>
            <a:r>
              <a:rPr lang="en-US" dirty="0" smtClean="0"/>
              <a:t>Can prevent reaching into or walking into the danger area</a:t>
            </a:r>
          </a:p>
          <a:p>
            <a:pPr marL="171450" indent="-171450">
              <a:buFont typeface="Arial" panose="020B0604020202020204" pitchFamily="34" charset="0"/>
              <a:buChar char="•"/>
            </a:pPr>
            <a:endParaRPr lang="en-US" dirty="0" smtClean="0"/>
          </a:p>
          <a:p>
            <a:pPr marL="0" indent="0">
              <a:buFontTx/>
              <a:buNone/>
            </a:pPr>
            <a:r>
              <a:rPr lang="en-US" b="1" dirty="0" smtClean="0"/>
              <a:t>Limitations</a:t>
            </a:r>
          </a:p>
          <a:p>
            <a:pPr marL="171450" indent="-171450">
              <a:buFont typeface="Arial" panose="020B0604020202020204" pitchFamily="34" charset="0"/>
              <a:buChar char="•"/>
            </a:pPr>
            <a:r>
              <a:rPr lang="en-US" dirty="0" smtClean="0"/>
              <a:t>May require frequent inspection and regular maintenance</a:t>
            </a:r>
          </a:p>
          <a:p>
            <a:pPr marL="171450" indent="-171450">
              <a:buFont typeface="Arial" panose="020B0604020202020204" pitchFamily="34" charset="0"/>
              <a:buChar char="•"/>
            </a:pPr>
            <a:r>
              <a:rPr lang="en-US" dirty="0" smtClean="0"/>
              <a:t>May interfere with operator's ability to see the work”</a:t>
            </a:r>
          </a:p>
          <a:p>
            <a:r>
              <a:rPr lang="en-US" dirty="0" smtClean="0"/>
              <a:t>(OSHA 2007)</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434484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Machine Guarding </a:t>
            </a:r>
            <a:r>
              <a:rPr lang="en-US" dirty="0" err="1" smtClean="0"/>
              <a:t>eTool</a:t>
            </a:r>
            <a:r>
              <a:rPr lang="en-US" dirty="0" smtClean="0"/>
              <a:t> – https://www.osha.gov/SLTC/etools/machineguarding/presses/typea_bgates.html </a:t>
            </a:r>
          </a:p>
          <a:p>
            <a:endPar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“Type "A" and "B" Gates are both recognized methods for power press safeguarding. The "A" gate is used in both </a:t>
            </a:r>
            <a:r>
              <a:rPr lang="en-US" b="0" i="0" dirty="0" smtClean="0">
                <a:effectLst/>
                <a:latin typeface="Tahoma" panose="020B0604030504040204" pitchFamily="34" charset="0"/>
                <a:hlinkClick r:id="rId3" tooltip="full"/>
              </a:rPr>
              <a:t>full</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hlinkClick r:id="rId4" tooltip="part revolution"/>
              </a:rPr>
              <a:t>part revolution</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clutch presses while the "B" gate is for part revolution presses only.</a:t>
            </a:r>
            <a:endParaRPr lang="en-US" dirty="0" smtClean="0"/>
          </a:p>
          <a:p>
            <a:endPar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Type "A" Gates</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protect the operator during the entire machine stroke. This means the gate will not open until after the crankshaft rotation is complete (360°) and the machine is stopped at top dead center. Although Type "A" Gates can be used on either part or full revolution clutch presses, best safety practice is the "A" gate should be used only on full revolution clutch presses. [</a:t>
            </a:r>
            <a:r>
              <a:rPr lang="en-US" b="0" i="0" dirty="0" smtClean="0">
                <a:effectLst/>
                <a:latin typeface="Tahoma" panose="020B0604030504040204" pitchFamily="34" charset="0"/>
                <a:hlinkClick r:id="rId5" tooltip="29 CFR 1910.217(c)(3)(i)"/>
              </a:rPr>
              <a:t>29 CFR 1910.217(c)(3)(</a:t>
            </a:r>
            <a:r>
              <a:rPr lang="en-US" b="0" i="0" dirty="0" err="1" smtClean="0">
                <a:effectLst/>
                <a:latin typeface="Tahoma" panose="020B0604030504040204" pitchFamily="34" charset="0"/>
                <a:hlinkClick r:id="rId5" tooltip="29 CFR 1910.217(c)(3)(i)"/>
              </a:rPr>
              <a:t>i</a:t>
            </a:r>
            <a:r>
              <a:rPr lang="en-US" b="0" i="0" dirty="0" smtClean="0">
                <a:effectLst/>
                <a:latin typeface="Tahoma" panose="020B0604030504040204" pitchFamily="34" charset="0"/>
                <a:hlinkClick r:id="rId5" tooltip="29 CFR 1910.217(c)(3)(i)"/>
              </a:rPr>
              <a:t>)</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0" dirty="0" smtClean="0">
                <a:effectLst/>
                <a:latin typeface="Tahoma" panose="020B0604030504040204" pitchFamily="34" charset="0"/>
                <a:hlinkClick r:id="rId6" tooltip="(c)(3)(i)(f)"/>
              </a:rPr>
              <a:t>(c)(3)(</a:t>
            </a:r>
            <a:r>
              <a:rPr lang="en-US" b="0" i="0" dirty="0" err="1" smtClean="0">
                <a:effectLst/>
                <a:latin typeface="Tahoma" panose="020B0604030504040204" pitchFamily="34" charset="0"/>
                <a:hlinkClick r:id="rId6" tooltip="(c)(3)(i)(f)"/>
              </a:rPr>
              <a:t>i</a:t>
            </a:r>
            <a:r>
              <a:rPr lang="en-US" b="0" i="0" dirty="0" smtClean="0">
                <a:effectLst/>
                <a:latin typeface="Tahoma" panose="020B0604030504040204" pitchFamily="34" charset="0"/>
                <a:hlinkClick r:id="rId6" tooltip="(c)(3)(i)(f)"/>
              </a:rPr>
              <a:t>)(f)]</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0" dirty="0" smtClean="0">
                <a:effectLst/>
                <a:latin typeface="Tahoma" panose="020B0604030504040204" pitchFamily="34" charset="0"/>
                <a:hlinkClick r:id="rId7" tooltip="29 CFR 1910.217(c)(3)(ii)"/>
              </a:rPr>
              <a:t>29 CFR 1910.217(c)(3)(ii)</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rPr>
              <a:t>(c)(3)(ii)(a)]</a:t>
            </a:r>
          </a:p>
          <a:p>
            <a:endParaRPr lang="en-US" b="0" i="0" dirty="0" smtClean="0">
              <a:effectLst/>
              <a:latin typeface="Tahoma" panose="020B0604030504040204" pitchFamily="34" charset="0"/>
            </a:endParaRPr>
          </a:p>
          <a:p>
            <a:pPr lvl="2"/>
            <a:r>
              <a:rPr lang="en-US" dirty="0" smtClean="0"/>
              <a:t>The "A" gate is designed to enclose the point of operation before the press stroke can be started, and it must remain enclosed until all slide motion has stopped. The following is a typical sequence of operation of a complete cycle on a press which uses an "A" gate.</a:t>
            </a:r>
            <a:br>
              <a:rPr lang="en-US" dirty="0" smtClean="0"/>
            </a:br>
            <a:r>
              <a:rPr lang="en-US" dirty="0" smtClean="0"/>
              <a:t>1. Initiate the cycle. As long as there are no obstructions, the gate closes by gravity.</a:t>
            </a:r>
            <a:br>
              <a:rPr lang="en-US" dirty="0" smtClean="0"/>
            </a:br>
            <a:r>
              <a:rPr lang="en-US" dirty="0" smtClean="0"/>
              <a:t>2. The machine makes one complete cycle and returns to "top of stroke" and stops.</a:t>
            </a:r>
            <a:br>
              <a:rPr lang="en-US" dirty="0" smtClean="0"/>
            </a:br>
            <a:r>
              <a:rPr lang="en-US" dirty="0" smtClean="0"/>
              <a:t>3. The gate opens, after the cycle has stopped.</a:t>
            </a:r>
            <a:endParaRPr lang="en-US" b="0" i="0" dirty="0" smtClean="0">
              <a:effectLst/>
              <a:latin typeface="Tahoma" panose="020B0604030504040204" pitchFamily="34" charset="0"/>
            </a:endParaRPr>
          </a:p>
          <a:p>
            <a:endParaRPr lang="en-US" b="0" i="0" dirty="0" smtClean="0">
              <a:effectLst/>
              <a:latin typeface="Tahoma" panose="020B0604030504040204" pitchFamily="34" charset="0"/>
            </a:endParaRPr>
          </a:p>
          <a:p>
            <a:r>
              <a:rPr lang="en-US" sz="1200" b="1"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Type "B" Gates </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protect the operator during the </a:t>
            </a:r>
            <a:r>
              <a:rPr lang="en-US" sz="1200" b="0" i="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downstroke</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only. The gate starts to open before the crankshaft rotation is complete (generally after 180° crankshaft rotation). The gates must open on the upstroke of the machine cycle before the crankshaft rotation is complete. [</a:t>
            </a:r>
            <a:r>
              <a:rPr lang="en-US" b="0" i="0" dirty="0" smtClean="0">
                <a:effectLst/>
                <a:latin typeface="Tahoma" panose="020B0604030504040204" pitchFamily="34" charset="0"/>
                <a:hlinkClick r:id="rId5" tooltip="29 CFR 1910.217(c)(3)(i)"/>
              </a:rPr>
              <a:t>29 CFR 1910.217(c)(3)(</a:t>
            </a:r>
            <a:r>
              <a:rPr lang="en-US" b="0" i="0" dirty="0" err="1" smtClean="0">
                <a:effectLst/>
                <a:latin typeface="Tahoma" panose="020B0604030504040204" pitchFamily="34" charset="0"/>
                <a:hlinkClick r:id="rId5" tooltip="29 CFR 1910.217(c)(3)(i)"/>
              </a:rPr>
              <a:t>i</a:t>
            </a:r>
            <a:r>
              <a:rPr lang="en-US" b="0" i="0" dirty="0" smtClean="0">
                <a:effectLst/>
                <a:latin typeface="Tahoma" panose="020B0604030504040204" pitchFamily="34" charset="0"/>
                <a:hlinkClick r:id="rId5" tooltip="29 CFR 1910.217(c)(3)(i)"/>
              </a:rPr>
              <a:t>)</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hlinkClick r:id="rId8" tooltip="(g)"/>
              </a:rPr>
              <a:t>(g)</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0" dirty="0" smtClean="0">
                <a:effectLst/>
                <a:latin typeface="Tahoma" panose="020B0604030504040204" pitchFamily="34" charset="0"/>
                <a:hlinkClick r:id="rId7" tooltip="29 CFR 1910.217(c)(3)(ii)"/>
              </a:rPr>
              <a:t>29 CFR 1910.217(c)(3)(ii)</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en-US" b="0" i="0" dirty="0" smtClean="0">
                <a:effectLst/>
                <a:latin typeface="Tahoma" panose="020B0604030504040204" pitchFamily="34" charset="0"/>
                <a:hlinkClick r:id="rId9" tooltip="(c)(3)(ii)(b)"/>
              </a:rPr>
              <a:t>(c)(3)(ii)(b)</a:t>
            </a:r>
            <a:r>
              <a:rPr lang="en-US"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lvl="2"/>
            <a:endParaRPr lang="en-US" dirty="0" smtClean="0"/>
          </a:p>
          <a:p>
            <a:pPr lvl="2"/>
            <a:r>
              <a:rPr lang="en-US" dirty="0" smtClean="0"/>
              <a:t>The "B" gate only protects the operator on the down-stroke of the press slide. The following is a typical sequence of operation of a complete cycle on a press which uses a "B" gate. </a:t>
            </a:r>
            <a:br>
              <a:rPr lang="en-US" dirty="0" smtClean="0"/>
            </a:br>
            <a:r>
              <a:rPr lang="en-US" dirty="0" smtClean="0"/>
              <a:t>1. Initiate the cycle. As long as there are no obstructions, the gate closes by gravity.</a:t>
            </a:r>
            <a:br>
              <a:rPr lang="en-US" dirty="0" smtClean="0"/>
            </a:br>
            <a:r>
              <a:rPr lang="en-US" dirty="0" smtClean="0"/>
              <a:t>2. Once the machine reaches the portion of the stroke where the pinch point has been eliminated and before the stroke has stopped, the "B" gate and the slide go up at the same time.”</a:t>
            </a:r>
          </a:p>
          <a:p>
            <a:pPr lvl="0"/>
            <a:r>
              <a:rPr lang="en-US" dirty="0" smtClean="0"/>
              <a:t>(OSHA 2007)</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900072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Concepts</a:t>
            </a:r>
            <a:r>
              <a:rPr lang="en-US" baseline="0" dirty="0" smtClean="0"/>
              <a:t> and Techniques of Machine Safeguarding</a:t>
            </a:r>
          </a:p>
          <a:p>
            <a:r>
              <a:rPr lang="en-US" baseline="0" dirty="0" smtClean="0"/>
              <a:t>(OSHA 3067)</a:t>
            </a:r>
            <a:r>
              <a:rPr lang="en-US" dirty="0" smtClean="0"/>
              <a:t>  https://www.osha.gov/Publications/Mach_SafeGuard/chapt2_2.html</a:t>
            </a:r>
          </a:p>
          <a:p>
            <a:endParaRPr lang="en-US" dirty="0" smtClean="0"/>
          </a:p>
          <a:p>
            <a:r>
              <a:rPr lang="en-US" dirty="0" smtClean="0"/>
              <a:t>“A thorough hazard analysis of each machine and particular situation is absolutely essential before attempting this safeguarding technique.</a:t>
            </a:r>
            <a:br>
              <a:rPr lang="en-US" dirty="0" smtClean="0"/>
            </a:br>
            <a:r>
              <a:rPr lang="en-US" dirty="0" smtClean="0"/>
              <a:t/>
            </a:r>
            <a:br>
              <a:rPr lang="en-US" dirty="0" smtClean="0"/>
            </a:br>
            <a:r>
              <a:rPr lang="en-US" dirty="0" smtClean="0"/>
              <a:t>To consider a part of a machine to be safeguarded by location, the dangerous moving part of a machine must be so positioned that those areas are not accessible or do not present a hazard to a worker during the normal operation of the machine. This may be accomplished by locating a machine so that the hazardous parts of the machine are located away from operator work stations or other areas where employees walk or work. This can be accomplished by positioning a machine with its power transmission apparatus against a wall and leaving all routine operations conducted on the other side of the machine. Additionally, enclosure walls or fences can restrict access to machines. Another possible solution is to have dangerous parts located high enough to be out of the normal reach of any worker.</a:t>
            </a:r>
            <a:br>
              <a:rPr lang="en-US" dirty="0" smtClean="0"/>
            </a:br>
            <a:r>
              <a:rPr lang="en-US" dirty="0" smtClean="0"/>
              <a:t/>
            </a:r>
            <a:br>
              <a:rPr lang="en-US" dirty="0" smtClean="0"/>
            </a:br>
            <a:r>
              <a:rPr lang="en-US" dirty="0" smtClean="0"/>
              <a:t>The feeding process can be safeguarded by location if a safe distance can be maintained to protect the worker's hands. The dimensions of the stock being worked on may provide adequate safety.</a:t>
            </a:r>
            <a:br>
              <a:rPr lang="en-US" dirty="0" smtClean="0"/>
            </a:br>
            <a:r>
              <a:rPr lang="en-US" dirty="0" smtClean="0"/>
              <a:t/>
            </a:r>
            <a:br>
              <a:rPr lang="en-US" dirty="0" smtClean="0"/>
            </a:br>
            <a:r>
              <a:rPr lang="en-US" dirty="0" smtClean="0"/>
              <a:t>For instance, if the stock is several feet long and only one end of the stock is being worked on, the operator may be able to hold the opposite end while the work is being performed. An example would be a single-end punching machine. However, depending upon the machine, protection might still be required for another personnel.</a:t>
            </a:r>
            <a:br>
              <a:rPr lang="en-US" dirty="0" smtClean="0"/>
            </a:br>
            <a:r>
              <a:rPr lang="en-US" dirty="0" smtClean="0"/>
              <a:t/>
            </a:r>
            <a:br>
              <a:rPr lang="en-US" dirty="0" smtClean="0"/>
            </a:br>
            <a:r>
              <a:rPr lang="en-US" dirty="0" smtClean="0"/>
              <a:t>The positioning of the operator's control station provides another potential approach to safeguarding by location. Operator controls may be located at a safe distance from the machine if there is no reason for the operator to tend it.”</a:t>
            </a:r>
            <a:br>
              <a:rPr lang="en-US" dirty="0" smtClean="0"/>
            </a:b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2412688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Machine Guarding </a:t>
            </a:r>
            <a:r>
              <a:rPr lang="en-US" dirty="0" err="1" smtClean="0"/>
              <a:t>eTool</a:t>
            </a:r>
            <a:r>
              <a:rPr lang="en-US" dirty="0" smtClean="0"/>
              <a:t> – https://www.osha.gov/SLTC/etools/machineguarding/additional_considerations.html#Feeding and Ejection Methods</a:t>
            </a:r>
          </a:p>
          <a:p>
            <a:endParaRPr lang="en-US" dirty="0" smtClean="0"/>
          </a:p>
          <a:p>
            <a:r>
              <a:rPr lang="en-US" dirty="0" smtClean="0"/>
              <a:t>“Many feeding and ejection methods do not require the operator to place his or her hands in the danger area. In some cases, no operator involvement is necessary after the machine is set up. In other situations, operators can manually feed the stock with the assistance of a feeding mechanism. Properly designed ejection methods do not require any operator involvement after the machine starts to function.</a:t>
            </a:r>
          </a:p>
          <a:p>
            <a:r>
              <a:rPr lang="en-US" dirty="0" smtClean="0"/>
              <a:t>Using these feeding and ejection methods does not eliminate the need for guards and devices. Guards and devices must be used wherever they are necessary and possible in order to provide protection from exposure to hazards.</a:t>
            </a:r>
          </a:p>
          <a:p>
            <a:endParaRPr lang="en-US" dirty="0" smtClean="0"/>
          </a:p>
          <a:p>
            <a:r>
              <a:rPr lang="en-US" dirty="0" smtClean="0"/>
              <a:t>Types of feeding and ejection methods:</a:t>
            </a:r>
          </a:p>
          <a:p>
            <a:pPr marL="171450" indent="-171450">
              <a:buFont typeface="Arial" panose="020B0604020202020204" pitchFamily="34" charset="0"/>
              <a:buChar char="•"/>
            </a:pPr>
            <a:r>
              <a:rPr lang="en-US" dirty="0" smtClean="0"/>
              <a:t>Automatic Feed </a:t>
            </a:r>
          </a:p>
          <a:p>
            <a:pPr marL="628650" lvl="1" indent="-171450">
              <a:buFont typeface="Arial" panose="020B0604020202020204" pitchFamily="34" charset="0"/>
              <a:buChar char="•"/>
            </a:pPr>
            <a:r>
              <a:rPr lang="en-US" dirty="0" smtClean="0"/>
              <a:t>stock is fed from rolls, indexed by machine mechanism, etc.</a:t>
            </a:r>
          </a:p>
          <a:p>
            <a:pPr marL="628650" lvl="1" indent="-171450">
              <a:buFont typeface="Arial" panose="020B0604020202020204" pitchFamily="34" charset="0"/>
              <a:buChar char="•"/>
            </a:pPr>
            <a:r>
              <a:rPr lang="en-US" dirty="0" smtClean="0"/>
              <a:t>eliminates the need for operator involvement in the danger area</a:t>
            </a:r>
          </a:p>
          <a:p>
            <a:pPr marL="628650" lvl="1" indent="-171450">
              <a:buFont typeface="Arial" panose="020B0604020202020204" pitchFamily="34" charset="0"/>
              <a:buChar char="•"/>
            </a:pPr>
            <a:r>
              <a:rPr lang="en-US" dirty="0" smtClean="0"/>
              <a:t>other guards are required for operator protection, usually fixed barrier guards</a:t>
            </a:r>
          </a:p>
          <a:p>
            <a:pPr marL="628650" lvl="1" indent="-171450">
              <a:buFont typeface="Arial" panose="020B0604020202020204" pitchFamily="34" charset="0"/>
              <a:buChar char="•"/>
            </a:pPr>
            <a:r>
              <a:rPr lang="en-US" dirty="0" smtClean="0"/>
              <a:t>requires frequent maintenance</a:t>
            </a:r>
          </a:p>
          <a:p>
            <a:pPr marL="628650" lvl="1" indent="-171450">
              <a:buFont typeface="Arial" panose="020B0604020202020204" pitchFamily="34" charset="0"/>
              <a:buChar char="•"/>
            </a:pPr>
            <a:r>
              <a:rPr lang="en-US" dirty="0" smtClean="0"/>
              <a:t>may not be adaptable to stock variation</a:t>
            </a:r>
          </a:p>
          <a:p>
            <a:pPr marL="171450" indent="-171450">
              <a:buFont typeface="Arial" panose="020B0604020202020204" pitchFamily="34" charset="0"/>
              <a:buChar char="•"/>
            </a:pPr>
            <a:r>
              <a:rPr lang="en-US" dirty="0" smtClean="0"/>
              <a:t>Semi-automatic Feed </a:t>
            </a:r>
          </a:p>
          <a:p>
            <a:pPr marL="628650" lvl="1" indent="-171450">
              <a:buFont typeface="Arial" panose="020B0604020202020204" pitchFamily="34" charset="0"/>
              <a:buChar char="•"/>
            </a:pPr>
            <a:r>
              <a:rPr lang="en-US" dirty="0" smtClean="0"/>
              <a:t>stock is fed by chutes, movable dies, dial feed, plungers, or sliding bolster</a:t>
            </a:r>
          </a:p>
          <a:p>
            <a:pPr marL="171450" indent="-171450">
              <a:buFont typeface="Arial" panose="020B0604020202020204" pitchFamily="34" charset="0"/>
              <a:buChar char="•"/>
            </a:pPr>
            <a:r>
              <a:rPr lang="en-US" dirty="0" smtClean="0"/>
              <a:t>Automatic Ejection </a:t>
            </a:r>
          </a:p>
          <a:p>
            <a:pPr marL="628650" lvl="1" indent="-171450">
              <a:buFont typeface="Arial" panose="020B0604020202020204" pitchFamily="34" charset="0"/>
              <a:buChar char="•"/>
            </a:pPr>
            <a:r>
              <a:rPr lang="en-US" dirty="0" smtClean="0"/>
              <a:t>work pieces are ejected by air or mechanical means</a:t>
            </a:r>
          </a:p>
          <a:p>
            <a:pPr marL="628650" lvl="1" indent="-171450">
              <a:buFont typeface="Arial" panose="020B0604020202020204" pitchFamily="34" charset="0"/>
              <a:buChar char="•"/>
            </a:pPr>
            <a:r>
              <a:rPr lang="en-US" dirty="0" smtClean="0"/>
              <a:t>may create a hazard of blowing chips or debris</a:t>
            </a:r>
          </a:p>
          <a:p>
            <a:pPr marL="628650" lvl="1" indent="-171450">
              <a:buFont typeface="Arial" panose="020B0604020202020204" pitchFamily="34" charset="0"/>
              <a:buChar char="•"/>
            </a:pPr>
            <a:r>
              <a:rPr lang="en-US" dirty="0" smtClean="0"/>
              <a:t>size of stock limits the use of this method</a:t>
            </a:r>
          </a:p>
          <a:p>
            <a:pPr marL="628650" lvl="1" indent="-171450">
              <a:buFont typeface="Arial" panose="020B0604020202020204" pitchFamily="34" charset="0"/>
              <a:buChar char="•"/>
            </a:pPr>
            <a:r>
              <a:rPr lang="en-US" dirty="0" smtClean="0"/>
              <a:t>air ejection may present a noise hazard</a:t>
            </a:r>
          </a:p>
          <a:p>
            <a:pPr marL="171450" indent="-171450">
              <a:buFont typeface="Arial" panose="020B0604020202020204" pitchFamily="34" charset="0"/>
              <a:buChar char="•"/>
            </a:pPr>
            <a:r>
              <a:rPr lang="en-US" dirty="0" smtClean="0"/>
              <a:t>Semi-automatic Ejection </a:t>
            </a:r>
          </a:p>
          <a:p>
            <a:pPr marL="628650" lvl="1" indent="-171450">
              <a:buFont typeface="Arial" panose="020B0604020202020204" pitchFamily="34" charset="0"/>
              <a:buChar char="•"/>
            </a:pPr>
            <a:r>
              <a:rPr lang="en-US" dirty="0" smtClean="0"/>
              <a:t>work pieces are ejected by mechanical means which are initiated by the operator</a:t>
            </a:r>
          </a:p>
          <a:p>
            <a:pPr marL="628650" lvl="1" indent="-171450">
              <a:buFont typeface="Arial" panose="020B0604020202020204" pitchFamily="34" charset="0"/>
              <a:buChar char="•"/>
            </a:pPr>
            <a:r>
              <a:rPr lang="en-US" dirty="0" smtClean="0"/>
              <a:t>operator does not have to enter danger area to remove finished work</a:t>
            </a:r>
          </a:p>
          <a:p>
            <a:pPr marL="628650" lvl="1" indent="-171450">
              <a:buFont typeface="Arial" panose="020B0604020202020204" pitchFamily="34" charset="0"/>
              <a:buChar char="•"/>
            </a:pPr>
            <a:r>
              <a:rPr lang="en-US" dirty="0" smtClean="0"/>
              <a:t>other guards are required for operator protection</a:t>
            </a:r>
          </a:p>
          <a:p>
            <a:pPr marL="628650" lvl="1" indent="-171450">
              <a:buFont typeface="Arial" panose="020B0604020202020204" pitchFamily="34" charset="0"/>
              <a:buChar char="•"/>
            </a:pPr>
            <a:r>
              <a:rPr lang="en-US" dirty="0" smtClean="0"/>
              <a:t>may not be adaptable to stock variation</a:t>
            </a:r>
          </a:p>
          <a:p>
            <a:pPr marL="171450" indent="-171450">
              <a:buFont typeface="Arial" panose="020B0604020202020204" pitchFamily="34" charset="0"/>
              <a:buChar char="•"/>
            </a:pPr>
            <a:r>
              <a:rPr lang="en-US" dirty="0" smtClean="0"/>
              <a:t>Robots </a:t>
            </a:r>
          </a:p>
          <a:p>
            <a:pPr marL="628650" lvl="1" indent="-171450">
              <a:buFont typeface="Arial" panose="020B0604020202020204" pitchFamily="34" charset="0"/>
              <a:buChar char="•"/>
            </a:pPr>
            <a:r>
              <a:rPr lang="en-US" dirty="0" smtClean="0"/>
              <a:t>they perform work usually done by operator</a:t>
            </a:r>
          </a:p>
          <a:p>
            <a:pPr marL="628650" lvl="1" indent="-171450">
              <a:buFont typeface="Arial" panose="020B0604020202020204" pitchFamily="34" charset="0"/>
              <a:buChar char="•"/>
            </a:pPr>
            <a:r>
              <a:rPr lang="en-US" dirty="0" smtClean="0"/>
              <a:t>operator does not have to enter danger area</a:t>
            </a:r>
          </a:p>
          <a:p>
            <a:pPr marL="628650" lvl="1" indent="-171450">
              <a:buFont typeface="Arial" panose="020B0604020202020204" pitchFamily="34" charset="0"/>
              <a:buChar char="•"/>
            </a:pPr>
            <a:r>
              <a:rPr lang="en-US" dirty="0" smtClean="0"/>
              <a:t>are suitable for operations where high stress factors are  present, such as heat and noise</a:t>
            </a:r>
          </a:p>
          <a:p>
            <a:pPr marL="628650" lvl="1" indent="-171450">
              <a:buFont typeface="Arial" panose="020B0604020202020204" pitchFamily="34" charset="0"/>
              <a:buChar char="•"/>
            </a:pPr>
            <a:r>
              <a:rPr lang="en-US" dirty="0" smtClean="0"/>
              <a:t>can create hazards themselves</a:t>
            </a:r>
          </a:p>
          <a:p>
            <a:pPr marL="628650" lvl="1" indent="-171450">
              <a:buFont typeface="Arial" panose="020B0604020202020204" pitchFamily="34" charset="0"/>
              <a:buChar char="•"/>
            </a:pPr>
            <a:r>
              <a:rPr lang="en-US" dirty="0" smtClean="0"/>
              <a:t>require maximum maintenance</a:t>
            </a:r>
          </a:p>
          <a:p>
            <a:pPr marL="628650" lvl="1" indent="-171450">
              <a:buFont typeface="Arial" panose="020B0604020202020204" pitchFamily="34" charset="0"/>
              <a:buChar char="•"/>
            </a:pPr>
            <a:r>
              <a:rPr lang="en-US" dirty="0" smtClean="0"/>
              <a:t>are suitable only to specific operations”</a:t>
            </a:r>
          </a:p>
          <a:p>
            <a:pPr marL="0" lvl="0" indent="0">
              <a:buFontTx/>
              <a:buNone/>
            </a:pPr>
            <a:r>
              <a:rPr lang="en-US" dirty="0" smtClean="0"/>
              <a:t>(OSHA</a:t>
            </a:r>
            <a:r>
              <a:rPr lang="en-US" baseline="0" dirty="0" smtClean="0"/>
              <a:t> 2007)</a:t>
            </a:r>
            <a:r>
              <a:rPr lang="en-US" dirty="0" smtClean="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4134596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OSHA Machine Guarding </a:t>
            </a:r>
            <a:r>
              <a:rPr lang="en-US" dirty="0" err="1" smtClean="0"/>
              <a:t>eTool</a:t>
            </a:r>
            <a:r>
              <a:rPr lang="en-US" dirty="0" smtClean="0"/>
              <a:t> – https://www.osha.gov/SLTC/etools/machineguarding/additional_considerations.html#Miscellaneous Aids</a:t>
            </a:r>
          </a:p>
          <a:p>
            <a:endParaRPr lang="en-US" dirty="0" smtClean="0"/>
          </a:p>
          <a:p>
            <a:r>
              <a:rPr lang="en-US" dirty="0" smtClean="0"/>
              <a:t>“While these aids do not give complete protection from machine hazards, they may provide the operator with an extra margin of safety. Sound judgment is needed in their application and usage. Examples of possible application include the following:</a:t>
            </a:r>
          </a:p>
          <a:p>
            <a:pPr marL="171450" indent="-171450">
              <a:buFont typeface="Arial" panose="020B0604020202020204" pitchFamily="34" charset="0"/>
              <a:buChar char="•"/>
            </a:pPr>
            <a:r>
              <a:rPr lang="en-US" dirty="0" smtClean="0"/>
              <a:t>An awareness barrier serves as a reminder to a person that he or she is approaching the danger area. Although the barrier does not physically prevent a person from entering the danger area, it calls attention to it. For an employee to enter the danger area, an overt act must take place, that is, the employee must either reach or step over, under or through the barrier. Generally, awareness barriers are not considered adequate when continual exposure to the hazard exists.</a:t>
            </a:r>
          </a:p>
          <a:p>
            <a:pPr marL="171450" indent="-171450">
              <a:buFont typeface="Arial" panose="020B0604020202020204" pitchFamily="34" charset="0"/>
              <a:buChar char="•"/>
            </a:pPr>
            <a:r>
              <a:rPr lang="en-US" dirty="0" smtClean="0"/>
              <a:t>Special hand tools may be used to place or remove stock, particularly from or into the point of operation of a machine. A typical use would be for reaching into the danger area of a press or press brake. A push stick or block may be used when feeding stock into a saw blade. When it becomes necessary for hands to be in close proximity to the blade, the push stick or block may provide a few inches of safety and prevent a severe injury.” (OSHA 2007)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46</a:t>
            </a:fld>
            <a:endParaRPr lang="en-US"/>
          </a:p>
        </p:txBody>
      </p:sp>
    </p:spTree>
    <p:extLst>
      <p:ext uri="{BB962C8B-B14F-4D97-AF65-F5344CB8AC3E}">
        <p14:creationId xmlns:p14="http://schemas.microsoft.com/office/powerpoint/2010/main" val="102305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47</a:t>
            </a:fld>
            <a:endParaRPr lang="en-US"/>
          </a:p>
        </p:txBody>
      </p:sp>
    </p:spTree>
    <p:extLst>
      <p:ext uri="{BB962C8B-B14F-4D97-AF65-F5344CB8AC3E}">
        <p14:creationId xmlns:p14="http://schemas.microsoft.com/office/powerpoint/2010/main" val="3841479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2214944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Even the most elaborate safeguarding system cannot offer effective protection unless the worker knows how to use it and why. Specific and detailed training is therefore a crucial part of any effort to provide safeguarding against machine-related hazards.</a:t>
            </a:r>
          </a:p>
          <a:p>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This kind of safety training is necessary for new operators and maintenance or setup personnel, when any new or altered safeguards are put in service, or when workers are assigned to a new machine or operation.</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29831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effectLst/>
              </a:rPr>
              <a:t>“Amputations are widespread and involve a variety of activities and equipment. Each year, thousands of workers lose fingers, hands, feet, and other body parts–mostly through compression, crushing, or by getting them caught between or struck by objects. Most amputations involve fingertips” (OSHA 2015). </a:t>
            </a:r>
          </a:p>
          <a:p>
            <a:r>
              <a:rPr lang="en-US" dirty="0" smtClean="0">
                <a:effectLst/>
              </a:rPr>
              <a:t>Source:</a:t>
            </a:r>
            <a:r>
              <a:rPr lang="en-US" baseline="0" dirty="0" smtClean="0">
                <a:effectLst/>
              </a:rPr>
              <a:t>  https://www.osha.gov/Publications/amputations-qc.html </a:t>
            </a:r>
            <a:endParaRPr lang="en-US" dirty="0" smtClean="0">
              <a:effectLst/>
            </a:endParaRPr>
          </a:p>
          <a:p>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Amputations occur most often in the following situations</a:t>
            </a:r>
          </a:p>
          <a:p>
            <a:pPr algn="l"/>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  Operating unguarded or inadequately safeguarded machinery</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2.  Materials handling, including during use of forklifts, compactors, powered and non-powered hand tools</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3.  During activities involving stationary machines</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  Setting-up</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b.  Threading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c.  Preparing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d.  Adjusting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e.  Cleaning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f.  Lubricating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g.  Maintaining</a:t>
            </a:r>
          </a:p>
          <a:p>
            <a:pPr algn="l"/>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  Clearing jams</a:t>
            </a:r>
            <a:endParaRPr lang="en-US"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a:p>
        </p:txBody>
      </p:sp>
    </p:spTree>
    <p:extLst>
      <p:ext uri="{BB962C8B-B14F-4D97-AF65-F5344CB8AC3E}">
        <p14:creationId xmlns:p14="http://schemas.microsoft.com/office/powerpoint/2010/main" val="562215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Motions refer to how the machine</a:t>
            </a:r>
            <a:r>
              <a:rPr lang="en-US" baseline="0" dirty="0" smtClean="0"/>
              <a:t> parts are moving; rotating, in-running, reciprocating, and </a:t>
            </a:r>
            <a:r>
              <a:rPr lang="en-US" baseline="0" dirty="0" err="1" smtClean="0"/>
              <a:t>transversing</a:t>
            </a:r>
            <a:r>
              <a:rPr lang="en-US" baseline="0" dirty="0" smtClean="0"/>
              <a:t> refer to motions.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51</a:t>
            </a:fld>
            <a:endParaRPr lang="en-US"/>
          </a:p>
        </p:txBody>
      </p:sp>
    </p:spTree>
    <p:extLst>
      <p:ext uri="{BB962C8B-B14F-4D97-AF65-F5344CB8AC3E}">
        <p14:creationId xmlns:p14="http://schemas.microsoft.com/office/powerpoint/2010/main" val="4077429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Actions indicate</a:t>
            </a:r>
            <a:r>
              <a:rPr lang="en-US" baseline="0" dirty="0" smtClean="0"/>
              <a:t> the operations that machines perform; cutting, punching, shearing, and bending are examples of hazardous actions.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52</a:t>
            </a:fld>
            <a:endParaRPr lang="en-US"/>
          </a:p>
        </p:txBody>
      </p:sp>
    </p:spTree>
    <p:extLst>
      <p:ext uri="{BB962C8B-B14F-4D97-AF65-F5344CB8AC3E}">
        <p14:creationId xmlns:p14="http://schemas.microsoft.com/office/powerpoint/2010/main" val="1360311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smtClean="0"/>
              <a:t>Explanation:</a:t>
            </a:r>
          </a:p>
          <a:p>
            <a:pPr marL="228600" indent="-228600">
              <a:buAutoNum type="alphaLcPeriod"/>
            </a:pPr>
            <a:r>
              <a:rPr lang="en-US" dirty="0" smtClean="0"/>
              <a:t>“Stops the machine when a worker enters the danger</a:t>
            </a:r>
            <a:r>
              <a:rPr lang="en-US" baseline="0" dirty="0" smtClean="0"/>
              <a:t> area</a:t>
            </a:r>
            <a:r>
              <a:rPr lang="en-US" dirty="0" smtClean="0"/>
              <a:t>” is an example</a:t>
            </a:r>
            <a:r>
              <a:rPr lang="en-US" baseline="0" dirty="0" smtClean="0"/>
              <a:t> of how a sensing device works.</a:t>
            </a:r>
          </a:p>
          <a:p>
            <a:pPr marL="228600" indent="-228600">
              <a:buAutoNum type="alphaLcPeriod"/>
            </a:pPr>
            <a:r>
              <a:rPr lang="en-US" baseline="0" dirty="0" smtClean="0"/>
              <a:t>“Restrains the worker from entering the danger area” is an example of how a restraining device works.</a:t>
            </a:r>
          </a:p>
          <a:p>
            <a:pPr marL="228600" indent="-228600">
              <a:buAutoNum type="alphaLcPeriod"/>
            </a:pPr>
            <a:r>
              <a:rPr lang="en-US" baseline="0" dirty="0" smtClean="0"/>
              <a:t>“Creates distance to keep the worker from entering the danger area” is how a location/distancing works.</a:t>
            </a:r>
          </a:p>
          <a:p>
            <a:pPr marL="228600" indent="-228600">
              <a:buAutoNum type="alphaLcPeriod"/>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53</a:t>
            </a:fld>
            <a:endParaRPr lang="en-US"/>
          </a:p>
        </p:txBody>
      </p:sp>
    </p:spTree>
    <p:extLst>
      <p:ext uri="{BB962C8B-B14F-4D97-AF65-F5344CB8AC3E}">
        <p14:creationId xmlns:p14="http://schemas.microsoft.com/office/powerpoint/2010/main" val="78235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https://www.osha.gov/SLTC/etools/machineguarding/intro.html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machines consist of three fundamental areas: the </a:t>
            </a:r>
            <a:r>
              <a:rPr lang="en-US" dirty="0" smtClean="0">
                <a:hlinkClick r:id="rId3" tooltip="point of operation"/>
              </a:rPr>
              <a:t>point of operation</a:t>
            </a:r>
            <a:r>
              <a:rPr lang="en-US" dirty="0" smtClean="0"/>
              <a:t>, the </a:t>
            </a:r>
            <a:r>
              <a:rPr lang="en-US" dirty="0" smtClean="0">
                <a:hlinkClick r:id="rId4" tooltip="power transmission device"/>
              </a:rPr>
              <a:t>power transmission device</a:t>
            </a:r>
            <a:r>
              <a:rPr lang="en-US" dirty="0" smtClean="0"/>
              <a:t>, and the </a:t>
            </a:r>
            <a:r>
              <a:rPr lang="en-US" dirty="0" smtClean="0">
                <a:hlinkClick r:id="rId5" tooltip="operating controls"/>
              </a:rPr>
              <a:t>operating controls</a:t>
            </a:r>
            <a:r>
              <a:rPr lang="en-US" dirty="0" smtClean="0"/>
              <a:t>. Despite all machines having the same basic components, their safeguarding needs widely differ due to varying physical characteristics and operator involvement”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328708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https://www.osha.gov/SLTC/etools/machineguarding/intro.html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point of operation is where work is performed on the material, such as cutting, shaping, boring, or forming of stock” (OSHA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286809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https://www.osha.gov/SLTC/etools/machineguarding/intro.html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power transmission apparatus is all components of the mechanical system which transmit energy to the part of the machine performing the work. These components include flywheels, pulleys, belts, connecting rods, couplings, cams, spindles, chains, cranks, and gears”</a:t>
            </a:r>
            <a:r>
              <a:rPr lang="en-US" baseline="0" dirty="0" smtClean="0"/>
              <a:t> </a:t>
            </a:r>
            <a:r>
              <a:rPr lang="en-US" dirty="0" smtClean="0"/>
              <a:t>(OSHA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240548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OSHA Machine Guarding </a:t>
            </a:r>
            <a:r>
              <a:rPr lang="en-US" dirty="0" err="1" smtClean="0"/>
              <a:t>eTool</a:t>
            </a:r>
            <a:r>
              <a:rPr lang="en-US" dirty="0" smtClean="0"/>
              <a:t> - https://www.osha.gov/SLTC/etools/machineguarding/motions_actions.html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 wide variety of mechanical motions and actions may present hazards to the worker. These can include the movement of rotating members, reciprocating arms, moving belts, meshing gears, cutting teeth, and any parts that impact or shear. These different types of hazardous mechanical motions and actions are basic in varying combinations to nearly all machines, and recognizing them is the first step toward protecting workers from the danger they present. The basic types of hazardous mechanical motions and actions are:</a:t>
            </a:r>
          </a:p>
          <a:p>
            <a:pPr marL="171450" indent="-171450">
              <a:buFont typeface="Arial" panose="020B0604020202020204" pitchFamily="34" charset="0"/>
              <a:buChar char="•"/>
            </a:pPr>
            <a:r>
              <a:rPr lang="en-US" b="1" dirty="0" smtClean="0"/>
              <a:t>Motions [how</a:t>
            </a:r>
            <a:r>
              <a:rPr lang="en-US" b="1" baseline="0" dirty="0" smtClean="0"/>
              <a:t> the machine part is moving]</a:t>
            </a:r>
            <a:endParaRPr lang="en-US" b="1" dirty="0" smtClean="0"/>
          </a:p>
          <a:p>
            <a:pPr marL="628650" lvl="1" indent="-171450">
              <a:buFont typeface="Arial" panose="020B0604020202020204" pitchFamily="34" charset="0"/>
              <a:buChar char="•"/>
            </a:pPr>
            <a:r>
              <a:rPr lang="en-US" b="0" dirty="0" smtClean="0"/>
              <a:t>Rotating</a:t>
            </a:r>
          </a:p>
          <a:p>
            <a:pPr marL="628650" lvl="1" indent="-171450">
              <a:buFont typeface="Arial" panose="020B0604020202020204" pitchFamily="34" charset="0"/>
              <a:buChar char="•"/>
            </a:pPr>
            <a:r>
              <a:rPr lang="en-US" b="0" dirty="0" smtClean="0"/>
              <a:t>In-running</a:t>
            </a:r>
            <a:r>
              <a:rPr lang="en-US" b="0" baseline="0" dirty="0" smtClean="0"/>
              <a:t> nip points</a:t>
            </a:r>
          </a:p>
          <a:p>
            <a:pPr marL="628650" lvl="1" indent="-171450">
              <a:buFont typeface="Arial" panose="020B0604020202020204" pitchFamily="34" charset="0"/>
              <a:buChar char="•"/>
            </a:pPr>
            <a:r>
              <a:rPr lang="en-US" b="0" baseline="0" dirty="0" smtClean="0"/>
              <a:t>Reciprocating</a:t>
            </a:r>
          </a:p>
          <a:p>
            <a:pPr marL="628650" lvl="1" indent="-171450">
              <a:buFont typeface="Arial" panose="020B0604020202020204" pitchFamily="34" charset="0"/>
              <a:buChar char="•"/>
            </a:pPr>
            <a:r>
              <a:rPr lang="en-US" b="0" baseline="0" dirty="0" err="1" smtClean="0"/>
              <a:t>Transversing</a:t>
            </a:r>
            <a:endParaRPr lang="en-US" dirty="0" smtClean="0"/>
          </a:p>
          <a:p>
            <a:pPr marL="171450" indent="-171450">
              <a:buFont typeface="Arial" panose="020B0604020202020204" pitchFamily="34" charset="0"/>
              <a:buChar char="•"/>
            </a:pPr>
            <a:r>
              <a:rPr lang="en-US" b="1" dirty="0" smtClean="0"/>
              <a:t>Actions [operation that the machine part is performing]</a:t>
            </a:r>
          </a:p>
          <a:p>
            <a:pPr marL="628650" lvl="1" indent="-171450">
              <a:buFont typeface="Arial" panose="020B0604020202020204" pitchFamily="34" charset="0"/>
              <a:buChar char="•"/>
            </a:pPr>
            <a:r>
              <a:rPr lang="en-US" b="0" dirty="0" smtClean="0"/>
              <a:t>Cutting</a:t>
            </a:r>
          </a:p>
          <a:p>
            <a:pPr marL="628650" lvl="1" indent="-171450">
              <a:buFont typeface="Arial" panose="020B0604020202020204" pitchFamily="34" charset="0"/>
              <a:buChar char="•"/>
            </a:pPr>
            <a:r>
              <a:rPr lang="en-US" b="0" dirty="0" smtClean="0"/>
              <a:t>Punching</a:t>
            </a:r>
          </a:p>
          <a:p>
            <a:pPr marL="628650" lvl="1" indent="-171450">
              <a:buFont typeface="Arial" panose="020B0604020202020204" pitchFamily="34" charset="0"/>
              <a:buChar char="•"/>
            </a:pPr>
            <a:r>
              <a:rPr lang="en-US" b="0" dirty="0" smtClean="0"/>
              <a:t>Shearing</a:t>
            </a:r>
          </a:p>
          <a:p>
            <a:pPr marL="628650" lvl="1" indent="-171450">
              <a:buFont typeface="Arial" panose="020B0604020202020204" pitchFamily="34" charset="0"/>
              <a:buChar char="•"/>
            </a:pPr>
            <a:r>
              <a:rPr lang="en-US" b="0" dirty="0" smtClean="0"/>
              <a:t>Bending</a:t>
            </a:r>
            <a:r>
              <a:rPr lang="en-US" dirty="0" smtClean="0"/>
              <a:t>” </a:t>
            </a:r>
          </a:p>
          <a:p>
            <a:pPr marL="0" lvl="0" indent="0">
              <a:buFontTx/>
              <a:buNone/>
            </a:pPr>
            <a:r>
              <a:rPr lang="en-US" dirty="0" smtClean="0"/>
              <a:t>(OSHA 1992)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8325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61748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47671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Next topic:</a:t>
            </a:r>
          </a:p>
        </p:txBody>
      </p:sp>
    </p:spTree>
    <p:extLst>
      <p:ext uri="{BB962C8B-B14F-4D97-AF65-F5344CB8AC3E}">
        <p14:creationId xmlns:p14="http://schemas.microsoft.com/office/powerpoint/2010/main" val="3965319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420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a:prstGeom prst="rect">
            <a:avLst/>
          </a:prstGeom>
        </p:spPr>
        <p:txBody>
          <a:bodyPr/>
          <a:lstStyle>
            <a:lvl1pPr>
              <a:defRPr sz="4000">
                <a:latin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2285999"/>
            <a:ext cx="4038600" cy="3733801"/>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1219201"/>
            <a:ext cx="8229600" cy="9144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99484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smtClean="0"/>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6"/>
            <a:ext cx="3581400" cy="215444"/>
          </a:xfrm>
          <a:prstGeom prst="rect">
            <a:avLst/>
          </a:prstGeom>
          <a:noFill/>
        </p:spPr>
        <p:txBody>
          <a:bodyPr wrap="square">
            <a:spAutoFit/>
          </a:bodyPr>
          <a:lstStyle/>
          <a:p>
            <a:pPr algn="l">
              <a:defRPr/>
            </a:pPr>
            <a:r>
              <a:rPr lang="en-US" sz="800" b="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Machine Guarding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4800" dirty="0"/>
              <a:t>Machine</a:t>
            </a:r>
            <a:r>
              <a:rPr lang="en-US" altLang="en-US" dirty="0"/>
              <a:t> Guarding</a:t>
            </a:r>
            <a:endParaRPr lang="en-US" dirty="0"/>
          </a:p>
        </p:txBody>
      </p:sp>
      <p:sp>
        <p:nvSpPr>
          <p:cNvPr id="5" name="Subtitle 2"/>
          <p:cNvSpPr>
            <a:spLocks noGrp="1"/>
          </p:cNvSpPr>
          <p:nvPr>
            <p:ph type="subTitle" idx="1"/>
          </p:nvPr>
        </p:nvSpPr>
        <p:spPr>
          <a:xfrm>
            <a:off x="0" y="3434862"/>
            <a:ext cx="9144000" cy="1752600"/>
          </a:xfrm>
        </p:spPr>
        <p:txBody>
          <a:bodyPr/>
          <a:lstStyle/>
          <a:p>
            <a:r>
              <a:rPr lang="en-US" dirty="0" smtClean="0"/>
              <a:t>OSHA 10-hour Outreach Training</a:t>
            </a:r>
          </a:p>
          <a:p>
            <a:r>
              <a:rPr lang="en-US" dirty="0" smtClean="0"/>
              <a:t>General Industry</a:t>
            </a:r>
            <a:endParaRPr lang="en-US" dirty="0"/>
          </a:p>
        </p:txBody>
      </p:sp>
    </p:spTree>
    <p:extLst>
      <p:ext uri="{BB962C8B-B14F-4D97-AF65-F5344CB8AC3E}">
        <p14:creationId xmlns:p14="http://schemas.microsoft.com/office/powerpoint/2010/main" val="340629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587719" y="5722709"/>
            <a:ext cx="1828800" cy="2210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of graphics: OSHA</a:t>
            </a:r>
            <a:endParaRPr lang="en-US" altLang="en-US" sz="800" dirty="0">
              <a:latin typeface="Times New Roman" charset="0"/>
            </a:endParaRPr>
          </a:p>
        </p:txBody>
      </p:sp>
      <p:pic>
        <p:nvPicPr>
          <p:cNvPr id="2" name="Picture 1" title="Rotating par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399" y="1830387"/>
            <a:ext cx="3044977" cy="1598613"/>
          </a:xfrm>
          <a:prstGeom prst="rect">
            <a:avLst/>
          </a:prstGeom>
        </p:spPr>
      </p:pic>
      <p:pic>
        <p:nvPicPr>
          <p:cNvPr id="3" name="Picture 2" title="Rotating par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6399" y="3761216"/>
            <a:ext cx="3044977" cy="2029984"/>
          </a:xfrm>
          <a:prstGeom prst="rect">
            <a:avLst/>
          </a:prstGeom>
        </p:spPr>
      </p:pic>
      <p:sp>
        <p:nvSpPr>
          <p:cNvPr id="11" name="Title 1"/>
          <p:cNvSpPr>
            <a:spLocks noGrp="1"/>
          </p:cNvSpPr>
          <p:nvPr>
            <p:ph type="title"/>
          </p:nvPr>
        </p:nvSpPr>
        <p:spPr>
          <a:xfrm>
            <a:off x="228600" y="152400"/>
            <a:ext cx="8686800" cy="834777"/>
          </a:xfrm>
        </p:spPr>
        <p:txBody>
          <a:bodyPr/>
          <a:lstStyle/>
          <a:p>
            <a:r>
              <a:rPr lang="en-US" altLang="en-US" sz="3800" dirty="0" smtClean="0"/>
              <a:t>Basic Machinery Parts and Hazards</a:t>
            </a:r>
            <a:endParaRPr lang="en-US" sz="3800" dirty="0"/>
          </a:p>
        </p:txBody>
      </p:sp>
      <p:pic>
        <p:nvPicPr>
          <p:cNvPr id="8" name="Content Placeholder 7" title="Rotating parts"/>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607441" y="1859638"/>
            <a:ext cx="4038600" cy="3138723"/>
          </a:xfrm>
          <a:prstGeom prst="rect">
            <a:avLst/>
          </a:prstGeom>
        </p:spPr>
      </p:pic>
      <p:sp>
        <p:nvSpPr>
          <p:cNvPr id="13" name="Content Placeholder 12"/>
          <p:cNvSpPr>
            <a:spLocks noGrp="1"/>
          </p:cNvSpPr>
          <p:nvPr>
            <p:ph sz="half" idx="2"/>
          </p:nvPr>
        </p:nvSpPr>
        <p:spPr>
          <a:xfrm>
            <a:off x="457200" y="1094215"/>
            <a:ext cx="7848600" cy="582184"/>
          </a:xfrm>
        </p:spPr>
        <p:txBody>
          <a:bodyPr/>
          <a:lstStyle/>
          <a:p>
            <a:r>
              <a:rPr lang="en-US" b="1" dirty="0">
                <a:solidFill>
                  <a:srgbClr val="FF0000"/>
                </a:solidFill>
                <a:ea typeface="Tahoma" panose="020B0604030504040204" pitchFamily="34" charset="0"/>
              </a:rPr>
              <a:t>Rotating parts</a:t>
            </a:r>
            <a:r>
              <a:rPr lang="en-US" dirty="0">
                <a:ea typeface="Tahoma" panose="020B0604030504040204" pitchFamily="34" charset="0"/>
              </a:rPr>
              <a:t> with hazardous projections</a:t>
            </a:r>
          </a:p>
          <a:p>
            <a:endParaRPr lang="en-US" dirty="0"/>
          </a:p>
        </p:txBody>
      </p:sp>
    </p:spTree>
    <p:extLst>
      <p:ext uri="{BB962C8B-B14F-4D97-AF65-F5344CB8AC3E}">
        <p14:creationId xmlns:p14="http://schemas.microsoft.com/office/powerpoint/2010/main" val="210483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1046762" y="5749682"/>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of graphics: OSHA</a:t>
            </a:r>
            <a:endParaRPr lang="en-US" altLang="en-US" sz="800" dirty="0">
              <a:latin typeface="Times New Roman" charset="0"/>
            </a:endParaRPr>
          </a:p>
        </p:txBody>
      </p:sp>
      <p:pic>
        <p:nvPicPr>
          <p:cNvPr id="7" name="Picture 6" title="nip poi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1550609"/>
            <a:ext cx="2293620" cy="1600200"/>
          </a:xfrm>
          <a:prstGeom prst="rect">
            <a:avLst/>
          </a:prstGeom>
        </p:spPr>
      </p:pic>
      <p:pic>
        <p:nvPicPr>
          <p:cNvPr id="8" name="Picture 7" title="nip poin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92651" y="3441432"/>
            <a:ext cx="1574749" cy="2320683"/>
          </a:xfrm>
          <a:prstGeom prst="rect">
            <a:avLst/>
          </a:prstGeom>
        </p:spPr>
      </p:pic>
      <p:sp>
        <p:nvSpPr>
          <p:cNvPr id="12" name="Title 1"/>
          <p:cNvSpPr>
            <a:spLocks noGrp="1"/>
          </p:cNvSpPr>
          <p:nvPr>
            <p:ph type="title"/>
          </p:nvPr>
        </p:nvSpPr>
        <p:spPr>
          <a:xfrm>
            <a:off x="228600" y="152400"/>
            <a:ext cx="8763000" cy="762000"/>
          </a:xfrm>
        </p:spPr>
        <p:txBody>
          <a:bodyPr/>
          <a:lstStyle/>
          <a:p>
            <a:r>
              <a:rPr lang="en-US" altLang="en-US" sz="3800" dirty="0" smtClean="0"/>
              <a:t>Basic Machinery Parts and Hazards</a:t>
            </a:r>
            <a:endParaRPr lang="en-US" sz="3800" dirty="0"/>
          </a:p>
        </p:txBody>
      </p:sp>
      <p:pic>
        <p:nvPicPr>
          <p:cNvPr id="5" name="Content Placeholder 4" title="nip points"/>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1103056" y="2390495"/>
            <a:ext cx="1883827" cy="3359187"/>
          </a:xfrm>
          <a:prstGeom prst="rect">
            <a:avLst/>
          </a:prstGeom>
        </p:spPr>
      </p:pic>
      <p:sp>
        <p:nvSpPr>
          <p:cNvPr id="3" name="Content Placeholder 2"/>
          <p:cNvSpPr>
            <a:spLocks noGrp="1"/>
          </p:cNvSpPr>
          <p:nvPr>
            <p:ph sz="half" idx="2"/>
          </p:nvPr>
        </p:nvSpPr>
        <p:spPr>
          <a:xfrm>
            <a:off x="1066301" y="1199784"/>
            <a:ext cx="4975744" cy="953736"/>
          </a:xfrm>
        </p:spPr>
        <p:txBody>
          <a:bodyPr/>
          <a:lstStyle/>
          <a:p>
            <a:r>
              <a:rPr lang="en-US" dirty="0">
                <a:ea typeface="Tahoma" panose="020B0604030504040204" pitchFamily="34" charset="0"/>
              </a:rPr>
              <a:t>Common </a:t>
            </a:r>
            <a:r>
              <a:rPr lang="en-US" b="1" dirty="0">
                <a:solidFill>
                  <a:srgbClr val="FF0000"/>
                </a:solidFill>
                <a:ea typeface="Tahoma" panose="020B0604030504040204" pitchFamily="34" charset="0"/>
              </a:rPr>
              <a:t>nip points</a:t>
            </a:r>
            <a:r>
              <a:rPr lang="en-US" dirty="0">
                <a:ea typeface="Tahoma" panose="020B0604030504040204" pitchFamily="34" charset="0"/>
              </a:rPr>
              <a:t> on rotating parts</a:t>
            </a:r>
          </a:p>
          <a:p>
            <a:endParaRPr lang="en-US" dirty="0"/>
          </a:p>
        </p:txBody>
      </p:sp>
      <p:pic>
        <p:nvPicPr>
          <p:cNvPr id="13" name="Picture 12" title="nip point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5110" y="3444568"/>
            <a:ext cx="1565910" cy="2317547"/>
          </a:xfrm>
          <a:prstGeom prst="rect">
            <a:avLst/>
          </a:prstGeom>
        </p:spPr>
      </p:pic>
    </p:spTree>
    <p:extLst>
      <p:ext uri="{BB962C8B-B14F-4D97-AF65-F5344CB8AC3E}">
        <p14:creationId xmlns:p14="http://schemas.microsoft.com/office/powerpoint/2010/main" val="3872597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7600" y="5865429"/>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pic>
        <p:nvPicPr>
          <p:cNvPr id="7" name="Picture 6" title="nip poi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6316" y="1499930"/>
            <a:ext cx="2324768" cy="1743576"/>
          </a:xfrm>
          <a:prstGeom prst="rect">
            <a:avLst/>
          </a:prstGeom>
        </p:spPr>
      </p:pic>
      <p:pic>
        <p:nvPicPr>
          <p:cNvPr id="8" name="Picture 7" title="nip poin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3646" y="3065379"/>
            <a:ext cx="1828800" cy="1771650"/>
          </a:xfrm>
          <a:prstGeom prst="rect">
            <a:avLst/>
          </a:prstGeom>
        </p:spPr>
      </p:pic>
      <p:pic>
        <p:nvPicPr>
          <p:cNvPr id="9" name="Picture 8" title="nip point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7597" y="3472584"/>
            <a:ext cx="2143487" cy="2312710"/>
          </a:xfrm>
          <a:prstGeom prst="rect">
            <a:avLst/>
          </a:prstGeom>
        </p:spPr>
      </p:pic>
      <p:sp>
        <p:nvSpPr>
          <p:cNvPr id="1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pic>
        <p:nvPicPr>
          <p:cNvPr id="5" name="Content Placeholder 4" title="nip points"/>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678331" y="2067066"/>
            <a:ext cx="3267739" cy="3596952"/>
          </a:xfrm>
          <a:prstGeom prst="rect">
            <a:avLst/>
          </a:prstGeom>
        </p:spPr>
      </p:pic>
      <p:sp>
        <p:nvSpPr>
          <p:cNvPr id="4" name="Content Placeholder 3"/>
          <p:cNvSpPr>
            <a:spLocks noGrp="1"/>
          </p:cNvSpPr>
          <p:nvPr>
            <p:ph sz="half" idx="2"/>
          </p:nvPr>
        </p:nvSpPr>
        <p:spPr>
          <a:xfrm>
            <a:off x="457200" y="955080"/>
            <a:ext cx="7765708" cy="862414"/>
          </a:xfrm>
        </p:spPr>
        <p:txBody>
          <a:bodyPr/>
          <a:lstStyle/>
          <a:p>
            <a:r>
              <a:rPr lang="en-US" b="1" dirty="0">
                <a:solidFill>
                  <a:srgbClr val="FF0000"/>
                </a:solidFill>
                <a:ea typeface="Tahoma" panose="020B0604030504040204" pitchFamily="34" charset="0"/>
              </a:rPr>
              <a:t>Nip points</a:t>
            </a:r>
            <a:r>
              <a:rPr lang="en-US" dirty="0">
                <a:ea typeface="Tahoma" panose="020B0604030504040204" pitchFamily="34" charset="0"/>
              </a:rPr>
              <a:t> between rotating elements and parts with longitudinal </a:t>
            </a:r>
            <a:r>
              <a:rPr lang="en-US" dirty="0" smtClean="0">
                <a:ea typeface="Tahoma" panose="020B0604030504040204" pitchFamily="34" charset="0"/>
              </a:rPr>
              <a:t>motions</a:t>
            </a:r>
            <a:endParaRPr lang="en-US" dirty="0">
              <a:ea typeface="Tahoma" panose="020B0604030504040204" pitchFamily="34" charset="0"/>
            </a:endParaRPr>
          </a:p>
        </p:txBody>
      </p:sp>
    </p:spTree>
    <p:extLst>
      <p:ext uri="{BB962C8B-B14F-4D97-AF65-F5344CB8AC3E}">
        <p14:creationId xmlns:p14="http://schemas.microsoft.com/office/powerpoint/2010/main" val="1250805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3588" y="5857162"/>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pic>
        <p:nvPicPr>
          <p:cNvPr id="4" name="Picture 3" title="nip poi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5715" y="1238521"/>
            <a:ext cx="2333124" cy="2232558"/>
          </a:xfrm>
          <a:prstGeom prst="rect">
            <a:avLst/>
          </a:prstGeom>
        </p:spPr>
      </p:pic>
      <p:pic>
        <p:nvPicPr>
          <p:cNvPr id="5" name="Picture 4" title="nip point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0600" y="3719001"/>
            <a:ext cx="3581400" cy="1302327"/>
          </a:xfrm>
          <a:prstGeom prst="rect">
            <a:avLst/>
          </a:prstGeom>
        </p:spPr>
      </p:pic>
      <p:pic>
        <p:nvPicPr>
          <p:cNvPr id="10" name="Picture 9" title="nip point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20010" y="3719001"/>
            <a:ext cx="2841937" cy="1989356"/>
          </a:xfrm>
          <a:prstGeom prst="rect">
            <a:avLst/>
          </a:prstGeom>
        </p:spPr>
      </p:pic>
      <p:sp>
        <p:nvSpPr>
          <p:cNvPr id="13"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3" name="Content Placeholder 2"/>
          <p:cNvSpPr>
            <a:spLocks noGrp="1"/>
          </p:cNvSpPr>
          <p:nvPr>
            <p:ph sz="half" idx="2"/>
          </p:nvPr>
        </p:nvSpPr>
        <p:spPr>
          <a:xfrm>
            <a:off x="457200" y="1219201"/>
            <a:ext cx="5181600" cy="1663966"/>
          </a:xfrm>
        </p:spPr>
        <p:txBody>
          <a:bodyPr/>
          <a:lstStyle/>
          <a:p>
            <a:r>
              <a:rPr lang="en-US" b="1" dirty="0">
                <a:solidFill>
                  <a:srgbClr val="FF0000"/>
                </a:solidFill>
                <a:ea typeface="Tahoma" panose="020B0604030504040204" pitchFamily="34" charset="0"/>
              </a:rPr>
              <a:t>Nip points</a:t>
            </a:r>
            <a:r>
              <a:rPr lang="en-US" dirty="0">
                <a:ea typeface="Tahoma" panose="020B0604030504040204" pitchFamily="34" charset="0"/>
              </a:rPr>
              <a:t> between rotating machine components</a:t>
            </a:r>
          </a:p>
          <a:p>
            <a:endParaRPr lang="en-US" dirty="0"/>
          </a:p>
        </p:txBody>
      </p:sp>
    </p:spTree>
    <p:extLst>
      <p:ext uri="{BB962C8B-B14F-4D97-AF65-F5344CB8AC3E}">
        <p14:creationId xmlns:p14="http://schemas.microsoft.com/office/powerpoint/2010/main" val="1072948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6549228" y="542544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pic>
        <p:nvPicPr>
          <p:cNvPr id="4" name="Content Placeholder 3" title=" reciprocating motion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40175" y="3070773"/>
            <a:ext cx="3072650" cy="2011854"/>
          </a:xfrm>
          <a:prstGeom prst="rect">
            <a:avLst/>
          </a:prstGeom>
        </p:spPr>
      </p:pic>
      <p:sp>
        <p:nvSpPr>
          <p:cNvPr id="3" name="Content Placeholder 2"/>
          <p:cNvSpPr>
            <a:spLocks noGrp="1"/>
          </p:cNvSpPr>
          <p:nvPr>
            <p:ph sz="half" idx="2"/>
          </p:nvPr>
        </p:nvSpPr>
        <p:spPr>
          <a:xfrm>
            <a:off x="457200" y="1005840"/>
            <a:ext cx="8229600" cy="1661160"/>
          </a:xfrm>
        </p:spPr>
        <p:txBody>
          <a:bodyPr/>
          <a:lstStyle/>
          <a:p>
            <a:r>
              <a:rPr lang="en-US" sz="3200" b="1" dirty="0">
                <a:solidFill>
                  <a:srgbClr val="FF0000"/>
                </a:solidFill>
                <a:ea typeface="Tahoma" panose="020B0604030504040204" pitchFamily="34" charset="0"/>
              </a:rPr>
              <a:t>Reciprocating</a:t>
            </a:r>
            <a:r>
              <a:rPr lang="en-US" sz="3200" dirty="0">
                <a:ea typeface="Tahoma" panose="020B0604030504040204" pitchFamily="34" charset="0"/>
              </a:rPr>
              <a:t> motions:</a:t>
            </a:r>
          </a:p>
          <a:p>
            <a:pPr lvl="1"/>
            <a:r>
              <a:rPr lang="en-US" dirty="0">
                <a:ea typeface="Tahoma" panose="020B0604030504040204" pitchFamily="34" charset="0"/>
              </a:rPr>
              <a:t>Back-and-forth</a:t>
            </a:r>
          </a:p>
          <a:p>
            <a:pPr lvl="1"/>
            <a:r>
              <a:rPr lang="en-US" dirty="0" smtClean="0">
                <a:ea typeface="Tahoma" panose="020B0604030504040204" pitchFamily="34" charset="0"/>
              </a:rPr>
              <a:t>Up-and-down</a:t>
            </a:r>
            <a:endParaRPr lang="en-US" dirty="0">
              <a:ea typeface="Tahoma" panose="020B0604030504040204" pitchFamily="34" charset="0"/>
            </a:endParaRPr>
          </a:p>
        </p:txBody>
      </p:sp>
      <p:pic>
        <p:nvPicPr>
          <p:cNvPr id="7" name="Picture 6" title=" reciprocating motion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2533650"/>
            <a:ext cx="3794598" cy="2876550"/>
          </a:xfrm>
          <a:prstGeom prst="rect">
            <a:avLst/>
          </a:prstGeom>
        </p:spPr>
      </p:pic>
    </p:spTree>
    <p:extLst>
      <p:ext uri="{BB962C8B-B14F-4D97-AF65-F5344CB8AC3E}">
        <p14:creationId xmlns:p14="http://schemas.microsoft.com/office/powerpoint/2010/main" val="1363309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38348"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pic>
        <p:nvPicPr>
          <p:cNvPr id="5" name="Content Placeholder 4" title="transverse motion"/>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5086" y="3113442"/>
            <a:ext cx="3462828" cy="2078916"/>
          </a:xfrm>
          <a:prstGeom prst="rect">
            <a:avLst/>
          </a:prstGeom>
        </p:spPr>
      </p:pic>
      <p:sp>
        <p:nvSpPr>
          <p:cNvPr id="4" name="Content Placeholder 3"/>
          <p:cNvSpPr>
            <a:spLocks noGrp="1"/>
          </p:cNvSpPr>
          <p:nvPr>
            <p:ph sz="half" idx="2"/>
          </p:nvPr>
        </p:nvSpPr>
        <p:spPr/>
        <p:txBody>
          <a:bodyPr/>
          <a:lstStyle/>
          <a:p>
            <a:r>
              <a:rPr lang="en-US" b="1" dirty="0">
                <a:solidFill>
                  <a:srgbClr val="FF0000"/>
                </a:solidFill>
                <a:ea typeface="Tahoma" panose="020B0604030504040204" pitchFamily="34" charset="0"/>
              </a:rPr>
              <a:t>Transverse motion </a:t>
            </a:r>
            <a:r>
              <a:rPr lang="en-US" dirty="0">
                <a:ea typeface="Tahoma" panose="020B0604030504040204" pitchFamily="34" charset="0"/>
              </a:rPr>
              <a:t>– movement in straight, continuous </a:t>
            </a:r>
            <a:r>
              <a:rPr lang="en-US" dirty="0" smtClean="0">
                <a:ea typeface="Tahoma" panose="020B0604030504040204" pitchFamily="34" charset="0"/>
              </a:rPr>
              <a:t>line</a:t>
            </a:r>
            <a:endParaRPr lang="en-US" dirty="0">
              <a:ea typeface="Tahoma" panose="020B0604030504040204" pitchFamily="34" charset="0"/>
            </a:endParaRPr>
          </a:p>
        </p:txBody>
      </p:sp>
      <p:pic>
        <p:nvPicPr>
          <p:cNvPr id="2" name="Picture 1" title="transverse motio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3800" y="3124200"/>
            <a:ext cx="3149600" cy="2362200"/>
          </a:xfrm>
          <a:prstGeom prst="rect">
            <a:avLst/>
          </a:prstGeom>
        </p:spPr>
      </p:pic>
    </p:spTree>
    <p:extLst>
      <p:ext uri="{BB962C8B-B14F-4D97-AF65-F5344CB8AC3E}">
        <p14:creationId xmlns:p14="http://schemas.microsoft.com/office/powerpoint/2010/main" val="346236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38348"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914400" y="1219201"/>
            <a:ext cx="7391400" cy="914400"/>
          </a:xfrm>
        </p:spPr>
        <p:txBody>
          <a:bodyPr/>
          <a:lstStyle/>
          <a:p>
            <a:r>
              <a:rPr lang="en-US" b="1" dirty="0">
                <a:solidFill>
                  <a:srgbClr val="FF0000"/>
                </a:solidFill>
                <a:ea typeface="Tahoma" panose="020B0604030504040204" pitchFamily="34" charset="0"/>
              </a:rPr>
              <a:t>Cutting action</a:t>
            </a:r>
            <a:r>
              <a:rPr lang="en-US" dirty="0">
                <a:ea typeface="Tahoma" panose="020B0604030504040204" pitchFamily="34" charset="0"/>
              </a:rPr>
              <a:t> – may involve rotating, reciprocating, or transverse </a:t>
            </a:r>
            <a:r>
              <a:rPr lang="en-US" dirty="0" smtClean="0">
                <a:ea typeface="Tahoma" panose="020B0604030504040204" pitchFamily="34" charset="0"/>
              </a:rPr>
              <a:t>motion</a:t>
            </a:r>
            <a:endParaRPr lang="en-US" dirty="0">
              <a:ea typeface="Tahoma" panose="020B0604030504040204" pitchFamily="34" charset="0"/>
            </a:endParaRPr>
          </a:p>
        </p:txBody>
      </p:sp>
      <p:pic>
        <p:nvPicPr>
          <p:cNvPr id="10" name="Content Placeholder 9" title="cutt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723947" y="2619935"/>
            <a:ext cx="3657601" cy="2743201"/>
          </a:xfrm>
          <a:ln>
            <a:solidFill>
              <a:schemeClr val="tx1"/>
            </a:solidFill>
          </a:ln>
        </p:spPr>
      </p:pic>
    </p:spTree>
    <p:extLst>
      <p:ext uri="{BB962C8B-B14F-4D97-AF65-F5344CB8AC3E}">
        <p14:creationId xmlns:p14="http://schemas.microsoft.com/office/powerpoint/2010/main" val="3911164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7599"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685800" y="1219200"/>
            <a:ext cx="7772400" cy="1600199"/>
          </a:xfrm>
        </p:spPr>
        <p:txBody>
          <a:bodyPr/>
          <a:lstStyle/>
          <a:p>
            <a:r>
              <a:rPr lang="en-US" b="1" dirty="0">
                <a:solidFill>
                  <a:srgbClr val="FF0000"/>
                </a:solidFill>
                <a:ea typeface="Tahoma" panose="020B0604030504040204" pitchFamily="34" charset="0"/>
              </a:rPr>
              <a:t>Punching action</a:t>
            </a:r>
            <a:r>
              <a:rPr lang="en-US" dirty="0">
                <a:ea typeface="Tahoma" panose="020B0604030504040204" pitchFamily="34" charset="0"/>
              </a:rPr>
              <a:t> – power applied to a slide (ram) for purpose of blanking, drawing, or stamping metal or other </a:t>
            </a:r>
            <a:r>
              <a:rPr lang="en-US" dirty="0" smtClean="0">
                <a:ea typeface="Tahoma" panose="020B0604030504040204" pitchFamily="34" charset="0"/>
              </a:rPr>
              <a:t>materials</a:t>
            </a:r>
            <a:endParaRPr lang="en-US" dirty="0">
              <a:ea typeface="Tahoma" panose="020B0604030504040204" pitchFamily="34" charset="0"/>
            </a:endParaRPr>
          </a:p>
        </p:txBody>
      </p:sp>
      <p:pic>
        <p:nvPicPr>
          <p:cNvPr id="8" name="Content Placeholder 7" title="punch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641600" y="2743200"/>
            <a:ext cx="3860800" cy="2895600"/>
          </a:xfrm>
          <a:ln>
            <a:solidFill>
              <a:schemeClr val="tx1"/>
            </a:solidFill>
          </a:ln>
        </p:spPr>
      </p:pic>
    </p:spTree>
    <p:extLst>
      <p:ext uri="{BB962C8B-B14F-4D97-AF65-F5344CB8AC3E}">
        <p14:creationId xmlns:p14="http://schemas.microsoft.com/office/powerpoint/2010/main" val="897963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38348" y="5867400"/>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685800" y="1219200"/>
            <a:ext cx="7620000" cy="1600200"/>
          </a:xfrm>
        </p:spPr>
        <p:txBody>
          <a:bodyPr/>
          <a:lstStyle/>
          <a:p>
            <a:r>
              <a:rPr lang="en-US" b="1" dirty="0">
                <a:solidFill>
                  <a:srgbClr val="FF0000"/>
                </a:solidFill>
                <a:ea typeface="Tahoma" panose="020B0604030504040204" pitchFamily="34" charset="0"/>
              </a:rPr>
              <a:t>Shearing action</a:t>
            </a:r>
            <a:r>
              <a:rPr lang="en-US" dirty="0">
                <a:ea typeface="Tahoma" panose="020B0604030504040204" pitchFamily="34" charset="0"/>
              </a:rPr>
              <a:t> – applying power to a slide or knife in order to trim or shear metal or other materials</a:t>
            </a:r>
            <a:r>
              <a:rPr lang="en-US" dirty="0" smtClean="0">
                <a:ea typeface="Tahoma" panose="020B0604030504040204" pitchFamily="34" charset="0"/>
              </a:rPr>
              <a:t>.</a:t>
            </a:r>
            <a:endParaRPr lang="en-US" dirty="0">
              <a:ea typeface="Tahoma" panose="020B0604030504040204" pitchFamily="34" charset="0"/>
            </a:endParaRPr>
          </a:p>
        </p:txBody>
      </p:sp>
      <p:pic>
        <p:nvPicPr>
          <p:cNvPr id="8" name="Content Placeholder 7" title="shear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223909" y="2583205"/>
            <a:ext cx="2657677" cy="2910789"/>
          </a:xfrm>
          <a:ln>
            <a:solidFill>
              <a:schemeClr val="tx1"/>
            </a:solidFill>
          </a:ln>
        </p:spPr>
      </p:pic>
    </p:spTree>
    <p:extLst>
      <p:ext uri="{BB962C8B-B14F-4D97-AF65-F5344CB8AC3E}">
        <p14:creationId xmlns:p14="http://schemas.microsoft.com/office/powerpoint/2010/main" val="1993519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3657600" y="5763195"/>
            <a:ext cx="1828800" cy="2777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
        <p:nvSpPr>
          <p:cNvPr id="9" name="Title 1"/>
          <p:cNvSpPr>
            <a:spLocks noGrp="1"/>
          </p:cNvSpPr>
          <p:nvPr>
            <p:ph type="title"/>
          </p:nvPr>
        </p:nvSpPr>
        <p:spPr/>
        <p:txBody>
          <a:bodyPr/>
          <a:lstStyle/>
          <a:p>
            <a:r>
              <a:rPr lang="en-US" altLang="en-US" sz="3800" dirty="0" smtClean="0"/>
              <a:t>Basic Machinery Parts and Hazards</a:t>
            </a:r>
            <a:endParaRPr lang="en-US" sz="3800" dirty="0"/>
          </a:p>
        </p:txBody>
      </p:sp>
      <p:sp>
        <p:nvSpPr>
          <p:cNvPr id="4" name="Content Placeholder 3"/>
          <p:cNvSpPr>
            <a:spLocks noGrp="1"/>
          </p:cNvSpPr>
          <p:nvPr>
            <p:ph sz="half" idx="2"/>
          </p:nvPr>
        </p:nvSpPr>
        <p:spPr>
          <a:xfrm>
            <a:off x="762000" y="1214087"/>
            <a:ext cx="7620000" cy="914400"/>
          </a:xfrm>
        </p:spPr>
        <p:txBody>
          <a:bodyPr/>
          <a:lstStyle/>
          <a:p>
            <a:r>
              <a:rPr lang="en-US" b="1" dirty="0">
                <a:solidFill>
                  <a:srgbClr val="FF0000"/>
                </a:solidFill>
                <a:ea typeface="Tahoma" panose="020B0604030504040204" pitchFamily="34" charset="0"/>
              </a:rPr>
              <a:t>Bending action</a:t>
            </a:r>
            <a:r>
              <a:rPr lang="en-US" dirty="0">
                <a:ea typeface="Tahoma" panose="020B0604030504040204" pitchFamily="34" charset="0"/>
              </a:rPr>
              <a:t> – applying power to draw or stamp metal or other materials</a:t>
            </a:r>
            <a:endParaRPr lang="en-US" dirty="0"/>
          </a:p>
        </p:txBody>
      </p:sp>
      <p:pic>
        <p:nvPicPr>
          <p:cNvPr id="8" name="Content Placeholder 7" title="bending action"/>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422332" y="2514600"/>
            <a:ext cx="2299335" cy="2705100"/>
          </a:xfrm>
          <a:ln>
            <a:solidFill>
              <a:schemeClr val="tx1"/>
            </a:solidFill>
          </a:ln>
        </p:spPr>
      </p:pic>
    </p:spTree>
    <p:extLst>
      <p:ext uri="{BB962C8B-B14F-4D97-AF65-F5344CB8AC3E}">
        <p14:creationId xmlns:p14="http://schemas.microsoft.com/office/powerpoint/2010/main" val="2520257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85800" y="1143000"/>
            <a:ext cx="8001000" cy="4838701"/>
          </a:xfrm>
        </p:spPr>
        <p:txBody>
          <a:bodyPr/>
          <a:lstStyle/>
          <a:p>
            <a:pPr marL="0" indent="0">
              <a:buNone/>
            </a:pPr>
            <a:r>
              <a:rPr lang="en-US" altLang="en-US" dirty="0"/>
              <a:t>P</a:t>
            </a:r>
            <a:r>
              <a:rPr lang="en-US" altLang="en-US" dirty="0" smtClean="0"/>
              <a:t>ossible </a:t>
            </a:r>
            <a:r>
              <a:rPr lang="en-US" altLang="en-US" dirty="0"/>
              <a:t>machinery-related </a:t>
            </a:r>
            <a:r>
              <a:rPr lang="en-US" altLang="en-US" dirty="0" smtClean="0"/>
              <a:t>injuries include:</a:t>
            </a:r>
          </a:p>
          <a:p>
            <a:r>
              <a:rPr lang="en-US" altLang="en-US" sz="2800" dirty="0"/>
              <a:t>Crushed </a:t>
            </a:r>
            <a:r>
              <a:rPr lang="en-US" altLang="en-US" sz="2800" dirty="0" smtClean="0"/>
              <a:t>fingers or hands</a:t>
            </a:r>
          </a:p>
          <a:p>
            <a:r>
              <a:rPr lang="en-US" altLang="en-US" sz="2800" dirty="0" smtClean="0"/>
              <a:t>Amputations </a:t>
            </a:r>
          </a:p>
          <a:p>
            <a:r>
              <a:rPr lang="en-US" altLang="en-US" sz="2800" dirty="0" smtClean="0"/>
              <a:t>Burns</a:t>
            </a:r>
          </a:p>
          <a:p>
            <a:r>
              <a:rPr lang="en-US" altLang="en-US" sz="2800" dirty="0" smtClean="0"/>
              <a:t>Blindness</a:t>
            </a:r>
          </a:p>
          <a:p>
            <a:pPr marL="0" indent="0">
              <a:buNone/>
            </a:pPr>
            <a:endParaRPr lang="en-US" altLang="en-US" sz="2400" dirty="0" smtClean="0"/>
          </a:p>
          <a:p>
            <a:pPr marL="0" indent="0">
              <a:buNone/>
            </a:pPr>
            <a:r>
              <a:rPr lang="en-US" altLang="en-US" sz="2400" dirty="0" smtClean="0"/>
              <a:t>A </a:t>
            </a:r>
            <a:r>
              <a:rPr lang="en-US" altLang="en-US" sz="2400" dirty="0"/>
              <a:t>good </a:t>
            </a:r>
            <a:r>
              <a:rPr lang="en-US" altLang="en-US" sz="2400" dirty="0" smtClean="0"/>
              <a:t>rule </a:t>
            </a:r>
            <a:r>
              <a:rPr lang="en-US" altLang="en-US" sz="2400" dirty="0"/>
              <a:t>to remember is</a:t>
            </a:r>
            <a:r>
              <a:rPr lang="en-US" altLang="en-US" sz="2400" dirty="0" smtClean="0"/>
              <a:t>:  </a:t>
            </a:r>
            <a:br>
              <a:rPr lang="en-US" altLang="en-US" sz="2400" dirty="0" smtClean="0"/>
            </a:br>
            <a:r>
              <a:rPr lang="en-US" altLang="en-US" sz="2400" b="1" dirty="0" smtClean="0">
                <a:solidFill>
                  <a:srgbClr val="FF0000"/>
                </a:solidFill>
              </a:rPr>
              <a:t>Any machine part, function, or process which may cause injury must be safeguarded</a:t>
            </a:r>
            <a:r>
              <a:rPr lang="en-US" altLang="en-US" sz="2400" dirty="0" smtClean="0"/>
              <a:t>.</a:t>
            </a:r>
            <a:endParaRPr lang="en-US" altLang="en-US" sz="2400" dirty="0"/>
          </a:p>
          <a:p>
            <a:pPr marL="0" indent="0">
              <a:buNone/>
            </a:pPr>
            <a:endParaRPr lang="en-US" sz="2400" dirty="0"/>
          </a:p>
        </p:txBody>
      </p:sp>
    </p:spTree>
    <p:extLst>
      <p:ext uri="{BB962C8B-B14F-4D97-AF65-F5344CB8AC3E}">
        <p14:creationId xmlns:p14="http://schemas.microsoft.com/office/powerpoint/2010/main" val="138119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 y="152400"/>
            <a:ext cx="8839200" cy="1143000"/>
          </a:xfrm>
        </p:spPr>
        <p:txBody>
          <a:bodyPr/>
          <a:lstStyle/>
          <a:p>
            <a:r>
              <a:rPr lang="en-US" altLang="en-US" sz="3800" dirty="0" smtClean="0"/>
              <a:t>Machinery That Requires Guarding</a:t>
            </a:r>
            <a:endParaRPr lang="en-US" sz="3800" dirty="0"/>
          </a:p>
        </p:txBody>
      </p:sp>
      <p:sp>
        <p:nvSpPr>
          <p:cNvPr id="4" name="Content Placeholder 3"/>
          <p:cNvSpPr>
            <a:spLocks noGrp="1"/>
          </p:cNvSpPr>
          <p:nvPr>
            <p:ph idx="1"/>
          </p:nvPr>
        </p:nvSpPr>
        <p:spPr>
          <a:xfrm>
            <a:off x="533400" y="1066800"/>
            <a:ext cx="8229600" cy="4495801"/>
          </a:xfrm>
        </p:spPr>
        <p:txBody>
          <a:bodyPr/>
          <a:lstStyle/>
          <a:p>
            <a:pPr marL="0" lvl="0" indent="0">
              <a:buNone/>
            </a:pPr>
            <a:r>
              <a:rPr lang="en-US" sz="2800" dirty="0" smtClean="0"/>
              <a:t>Machines that require point of operation guarding:</a:t>
            </a:r>
          </a:p>
          <a:p>
            <a:pPr lvl="0"/>
            <a:r>
              <a:rPr lang="en-US" sz="2400" dirty="0" smtClean="0"/>
              <a:t>Guillotine cutters</a:t>
            </a:r>
          </a:p>
          <a:p>
            <a:pPr lvl="0"/>
            <a:r>
              <a:rPr lang="en-US" sz="2400" dirty="0" smtClean="0"/>
              <a:t>Shears</a:t>
            </a:r>
          </a:p>
          <a:p>
            <a:pPr lvl="0"/>
            <a:r>
              <a:rPr lang="en-US" sz="2400" dirty="0" smtClean="0"/>
              <a:t>Alligator shears</a:t>
            </a:r>
          </a:p>
          <a:p>
            <a:pPr lvl="0"/>
            <a:r>
              <a:rPr lang="en-US" sz="2400" dirty="0" smtClean="0"/>
              <a:t>Power presses</a:t>
            </a:r>
          </a:p>
          <a:p>
            <a:pPr lvl="0"/>
            <a:r>
              <a:rPr lang="en-US" sz="2400" dirty="0" smtClean="0"/>
              <a:t>Milling machines</a:t>
            </a:r>
          </a:p>
          <a:p>
            <a:pPr lvl="0"/>
            <a:r>
              <a:rPr lang="en-US" sz="2400" dirty="0" smtClean="0"/>
              <a:t>Power saws</a:t>
            </a:r>
          </a:p>
          <a:p>
            <a:pPr lvl="0"/>
            <a:r>
              <a:rPr lang="en-US" sz="2400" dirty="0" smtClean="0"/>
              <a:t>Jointers</a:t>
            </a:r>
          </a:p>
          <a:p>
            <a:pPr lvl="0"/>
            <a:r>
              <a:rPr lang="en-US" sz="2400" dirty="0" smtClean="0"/>
              <a:t>Portable power tools</a:t>
            </a:r>
          </a:p>
          <a:p>
            <a:pPr lvl="0"/>
            <a:r>
              <a:rPr lang="en-US" sz="2400" dirty="0" smtClean="0"/>
              <a:t>Forming rolls and </a:t>
            </a:r>
            <a:r>
              <a:rPr lang="en-US" sz="2400" dirty="0" err="1" smtClean="0"/>
              <a:t>calenders</a:t>
            </a:r>
            <a:endParaRPr lang="en-US" sz="2400" dirty="0"/>
          </a:p>
        </p:txBody>
      </p:sp>
      <p:pic>
        <p:nvPicPr>
          <p:cNvPr id="8" name="Picture 7" title="machinery that requires guard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2200" y="1600200"/>
            <a:ext cx="2238375" cy="2095500"/>
          </a:xfrm>
          <a:prstGeom prst="rect">
            <a:avLst/>
          </a:prstGeom>
          <a:ln>
            <a:solidFill>
              <a:schemeClr val="tx1"/>
            </a:solidFill>
          </a:ln>
        </p:spPr>
      </p:pic>
      <p:pic>
        <p:nvPicPr>
          <p:cNvPr id="9" name="Picture 8" title="machinery that requires guard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4999" y="3886200"/>
            <a:ext cx="2695575" cy="2021681"/>
          </a:xfrm>
          <a:prstGeom prst="rect">
            <a:avLst/>
          </a:prstGeom>
          <a:ln>
            <a:solidFill>
              <a:schemeClr val="tx1"/>
            </a:solidFill>
          </a:ln>
        </p:spPr>
      </p:pic>
      <p:sp>
        <p:nvSpPr>
          <p:cNvPr id="10" name="Footer Placeholder 3"/>
          <p:cNvSpPr txBox="1">
            <a:spLocks/>
          </p:cNvSpPr>
          <p:nvPr/>
        </p:nvSpPr>
        <p:spPr>
          <a:xfrm>
            <a:off x="7162800" y="5934551"/>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3982862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800" dirty="0" smtClean="0"/>
              <a:t>Machinery That Requires Guarding</a:t>
            </a:r>
            <a:endParaRPr lang="en-US" sz="3800" dirty="0"/>
          </a:p>
        </p:txBody>
      </p:sp>
      <p:pic>
        <p:nvPicPr>
          <p:cNvPr id="5" name="Content Placeholder 4" title="exposure of fan blade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604077" y="3429000"/>
            <a:ext cx="2798307" cy="2304488"/>
          </a:xfrm>
          <a:prstGeom prst="rect">
            <a:avLst/>
          </a:prstGeom>
        </p:spPr>
      </p:pic>
      <p:sp>
        <p:nvSpPr>
          <p:cNvPr id="3" name="Content Placeholder 2"/>
          <p:cNvSpPr>
            <a:spLocks noGrp="1"/>
          </p:cNvSpPr>
          <p:nvPr>
            <p:ph sz="half" idx="2"/>
          </p:nvPr>
        </p:nvSpPr>
        <p:spPr>
          <a:xfrm>
            <a:off x="590027" y="1512904"/>
            <a:ext cx="5019429" cy="4191000"/>
          </a:xfrm>
        </p:spPr>
        <p:txBody>
          <a:bodyPr/>
          <a:lstStyle/>
          <a:p>
            <a:pPr>
              <a:spcBef>
                <a:spcPct val="50000"/>
              </a:spcBef>
            </a:pPr>
            <a:r>
              <a:rPr lang="en-US" altLang="en-US" sz="3200" dirty="0">
                <a:ea typeface="Tahoma" panose="020B0604030504040204" pitchFamily="34" charset="0"/>
              </a:rPr>
              <a:t>Exposure of fan blades:</a:t>
            </a:r>
          </a:p>
          <a:p>
            <a:pPr marL="857250" lvl="1" indent="-457200">
              <a:spcBef>
                <a:spcPct val="50000"/>
              </a:spcBef>
            </a:pPr>
            <a:r>
              <a:rPr lang="en-US" altLang="en-US" dirty="0">
                <a:ea typeface="Tahoma" panose="020B0604030504040204" pitchFamily="34" charset="0"/>
              </a:rPr>
              <a:t>Guard when periphery of blades is less than 7’ above the floor or working level</a:t>
            </a:r>
          </a:p>
          <a:p>
            <a:pPr marL="857250" lvl="1" indent="-457200">
              <a:spcBef>
                <a:spcPct val="50000"/>
              </a:spcBef>
            </a:pPr>
            <a:r>
              <a:rPr lang="en-US" altLang="en-US" dirty="0">
                <a:ea typeface="Tahoma" panose="020B0604030504040204" pitchFamily="34" charset="0"/>
              </a:rPr>
              <a:t>Guards with openings no larger than ½”</a:t>
            </a:r>
          </a:p>
          <a:p>
            <a:pPr lvl="1"/>
            <a:endParaRPr lang="en-US" dirty="0"/>
          </a:p>
        </p:txBody>
      </p:sp>
      <p:sp>
        <p:nvSpPr>
          <p:cNvPr id="9" name="Footer Placeholder 3"/>
          <p:cNvSpPr txBox="1">
            <a:spLocks/>
          </p:cNvSpPr>
          <p:nvPr/>
        </p:nvSpPr>
        <p:spPr>
          <a:xfrm>
            <a:off x="6870167" y="5917668"/>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10" name="Picture 9" title="fan blade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9549" y="1371600"/>
            <a:ext cx="1692835" cy="1676400"/>
          </a:xfrm>
          <a:prstGeom prst="rect">
            <a:avLst/>
          </a:prstGeom>
        </p:spPr>
      </p:pic>
    </p:spTree>
    <p:extLst>
      <p:ext uri="{BB962C8B-B14F-4D97-AF65-F5344CB8AC3E}">
        <p14:creationId xmlns:p14="http://schemas.microsoft.com/office/powerpoint/2010/main" val="3136480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6324600" y="5893857"/>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
        <p:nvSpPr>
          <p:cNvPr id="11" name="Title 1"/>
          <p:cNvSpPr>
            <a:spLocks noGrp="1"/>
          </p:cNvSpPr>
          <p:nvPr>
            <p:ph type="title"/>
          </p:nvPr>
        </p:nvSpPr>
        <p:spPr>
          <a:xfrm>
            <a:off x="228600" y="152400"/>
            <a:ext cx="8686800" cy="1143000"/>
          </a:xfrm>
        </p:spPr>
        <p:txBody>
          <a:bodyPr/>
          <a:lstStyle/>
          <a:p>
            <a:r>
              <a:rPr lang="en-US" altLang="en-US" sz="3800" dirty="0" smtClean="0"/>
              <a:t>Machinery That Requires Guarding</a:t>
            </a:r>
            <a:endParaRPr lang="en-US" sz="3800" dirty="0"/>
          </a:p>
        </p:txBody>
      </p:sp>
      <p:sp>
        <p:nvSpPr>
          <p:cNvPr id="13" name="Content Placeholder 12"/>
          <p:cNvSpPr>
            <a:spLocks noGrp="1"/>
          </p:cNvSpPr>
          <p:nvPr>
            <p:ph sz="half" idx="1"/>
          </p:nvPr>
        </p:nvSpPr>
        <p:spPr>
          <a:xfrm>
            <a:off x="533400" y="1347526"/>
            <a:ext cx="5638800" cy="3681674"/>
          </a:xfrm>
        </p:spPr>
        <p:txBody>
          <a:bodyPr/>
          <a:lstStyle/>
          <a:p>
            <a:pPr>
              <a:spcBef>
                <a:spcPct val="50000"/>
              </a:spcBef>
            </a:pPr>
            <a:r>
              <a:rPr lang="en-US" altLang="en-US" sz="3200" dirty="0">
                <a:ea typeface="Tahoma" panose="020B0604030504040204" pitchFamily="34" charset="0"/>
              </a:rPr>
              <a:t>Abrasive wheel machinery:</a:t>
            </a:r>
          </a:p>
          <a:p>
            <a:pPr marL="857250" lvl="1" indent="-457200">
              <a:spcBef>
                <a:spcPct val="50000"/>
              </a:spcBef>
            </a:pPr>
            <a:r>
              <a:rPr lang="en-US" altLang="en-US" dirty="0">
                <a:ea typeface="Tahoma" panose="020B0604030504040204" pitchFamily="34" charset="0"/>
              </a:rPr>
              <a:t>Adjustable tongue guard to </a:t>
            </a:r>
            <a:r>
              <a:rPr lang="en-US" altLang="en-US" dirty="0" smtClean="0">
                <a:ea typeface="Tahoma" panose="020B0604030504040204" pitchFamily="34" charset="0"/>
              </a:rPr>
              <a:t/>
            </a:r>
            <a:br>
              <a:rPr lang="en-US" altLang="en-US" dirty="0" smtClean="0">
                <a:ea typeface="Tahoma" panose="020B0604030504040204" pitchFamily="34" charset="0"/>
              </a:rPr>
            </a:br>
            <a:r>
              <a:rPr lang="en-US" altLang="en-US" dirty="0" smtClean="0">
                <a:ea typeface="Tahoma" panose="020B0604030504040204" pitchFamily="34" charset="0"/>
              </a:rPr>
              <a:t>within </a:t>
            </a:r>
            <a:r>
              <a:rPr lang="en-US" altLang="en-US" dirty="0">
                <a:ea typeface="Tahoma" panose="020B0604030504040204" pitchFamily="34" charset="0"/>
              </a:rPr>
              <a:t>¼” of wheel</a:t>
            </a:r>
          </a:p>
          <a:p>
            <a:pPr marL="857250" lvl="1" indent="-457200">
              <a:spcBef>
                <a:spcPct val="50000"/>
              </a:spcBef>
            </a:pPr>
            <a:r>
              <a:rPr lang="en-US" altLang="en-US" dirty="0">
                <a:ea typeface="Tahoma" panose="020B0604030504040204" pitchFamily="34" charset="0"/>
              </a:rPr>
              <a:t>Work rest with maximum </a:t>
            </a:r>
            <a:r>
              <a:rPr lang="en-US" altLang="en-US" dirty="0" smtClean="0">
                <a:ea typeface="Tahoma" panose="020B0604030504040204" pitchFamily="34" charset="0"/>
              </a:rPr>
              <a:t/>
            </a:r>
            <a:br>
              <a:rPr lang="en-US" altLang="en-US" dirty="0" smtClean="0">
                <a:ea typeface="Tahoma" panose="020B0604030504040204" pitchFamily="34" charset="0"/>
              </a:rPr>
            </a:br>
            <a:r>
              <a:rPr lang="en-US" altLang="en-US" dirty="0" smtClean="0">
                <a:ea typeface="Tahoma" panose="020B0604030504040204" pitchFamily="34" charset="0"/>
              </a:rPr>
              <a:t>opening </a:t>
            </a:r>
            <a:r>
              <a:rPr lang="en-US" altLang="en-US" dirty="0">
                <a:ea typeface="Tahoma" panose="020B0604030504040204" pitchFamily="34" charset="0"/>
              </a:rPr>
              <a:t>of 1/8”</a:t>
            </a:r>
          </a:p>
          <a:p>
            <a:pPr marL="857250" lvl="1" indent="-457200">
              <a:spcBef>
                <a:spcPct val="50000"/>
              </a:spcBef>
            </a:pPr>
            <a:r>
              <a:rPr lang="en-US" altLang="en-US" dirty="0">
                <a:ea typeface="Tahoma" panose="020B0604030504040204" pitchFamily="34" charset="0"/>
              </a:rPr>
              <a:t>Cover spindle end, nut, flange </a:t>
            </a:r>
            <a:r>
              <a:rPr lang="en-US" altLang="en-US" dirty="0" smtClean="0">
                <a:ea typeface="Tahoma" panose="020B0604030504040204" pitchFamily="34" charset="0"/>
              </a:rPr>
              <a:t>projections</a:t>
            </a:r>
            <a:endParaRPr lang="en-US" altLang="en-US" dirty="0">
              <a:ea typeface="Tahoma" panose="020B0604030504040204" pitchFamily="34" charset="0"/>
            </a:endParaRPr>
          </a:p>
        </p:txBody>
      </p:sp>
      <p:pic>
        <p:nvPicPr>
          <p:cNvPr id="15" name="Content Placeholder 14" title="abrasive wheel machinery"/>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181600" y="1222291"/>
            <a:ext cx="3026939" cy="4572000"/>
          </a:xfrm>
          <a:prstGeom prst="rect">
            <a:avLst/>
          </a:prstGeom>
        </p:spPr>
      </p:pic>
    </p:spTree>
    <p:extLst>
      <p:ext uri="{BB962C8B-B14F-4D97-AF65-F5344CB8AC3E}">
        <p14:creationId xmlns:p14="http://schemas.microsoft.com/office/powerpoint/2010/main" val="2997446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800" dirty="0" smtClean="0"/>
              <a:t>Machinery That Requires Guarding</a:t>
            </a:r>
            <a:endParaRPr lang="en-US" sz="3800" dirty="0"/>
          </a:p>
        </p:txBody>
      </p:sp>
      <p:pic>
        <p:nvPicPr>
          <p:cNvPr id="7" name="Content Placeholder 6" title="revolving barrel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200400" y="3568985"/>
            <a:ext cx="2889754" cy="2438611"/>
          </a:xfrm>
          <a:prstGeom prst="rect">
            <a:avLst/>
          </a:prstGeom>
        </p:spPr>
      </p:pic>
      <p:sp>
        <p:nvSpPr>
          <p:cNvPr id="6" name="Content Placeholder 5"/>
          <p:cNvSpPr>
            <a:spLocks noGrp="1"/>
          </p:cNvSpPr>
          <p:nvPr>
            <p:ph sz="half" idx="2"/>
          </p:nvPr>
        </p:nvSpPr>
        <p:spPr>
          <a:xfrm>
            <a:off x="685800" y="1219201"/>
            <a:ext cx="7696200" cy="2470620"/>
          </a:xfrm>
        </p:spPr>
        <p:txBody>
          <a:bodyPr/>
          <a:lstStyle/>
          <a:p>
            <a:pPr marL="0" indent="0">
              <a:spcBef>
                <a:spcPct val="50000"/>
              </a:spcBef>
              <a:buNone/>
            </a:pPr>
            <a:r>
              <a:rPr lang="en-US" altLang="en-US" sz="3200" dirty="0">
                <a:ea typeface="Tahoma" panose="020B0604030504040204" pitchFamily="34" charset="0"/>
              </a:rPr>
              <a:t>Revolving barrels, containers, and drums:</a:t>
            </a:r>
          </a:p>
          <a:p>
            <a:pPr marL="457200" indent="-457200">
              <a:spcBef>
                <a:spcPct val="50000"/>
              </a:spcBef>
            </a:pPr>
            <a:r>
              <a:rPr lang="en-US" altLang="en-US" dirty="0">
                <a:ea typeface="Tahoma" panose="020B0604030504040204" pitchFamily="34" charset="0"/>
              </a:rPr>
              <a:t>Guard by an enclosure which is interlocked with drive mechanism</a:t>
            </a:r>
          </a:p>
          <a:p>
            <a:pPr marL="457200" indent="-457200">
              <a:spcBef>
                <a:spcPct val="50000"/>
              </a:spcBef>
            </a:pPr>
            <a:r>
              <a:rPr lang="en-US" altLang="en-US" dirty="0">
                <a:ea typeface="Tahoma" panose="020B0604030504040204" pitchFamily="34" charset="0"/>
              </a:rPr>
              <a:t>Guards with openings no larger than ½”</a:t>
            </a:r>
          </a:p>
          <a:p>
            <a:endParaRPr lang="en-US" dirty="0"/>
          </a:p>
        </p:txBody>
      </p:sp>
      <p:sp>
        <p:nvSpPr>
          <p:cNvPr id="9" name="Footer Placeholder 3"/>
          <p:cNvSpPr txBox="1">
            <a:spLocks/>
          </p:cNvSpPr>
          <p:nvPr/>
        </p:nvSpPr>
        <p:spPr>
          <a:xfrm>
            <a:off x="5638800" y="5875471"/>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2869542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1"/>
            <a:ext cx="4648200" cy="4038600"/>
          </a:xfrm>
        </p:spPr>
        <p:txBody>
          <a:bodyPr/>
          <a:lstStyle/>
          <a:p>
            <a:pPr marL="0" indent="0">
              <a:buNone/>
            </a:pPr>
            <a:r>
              <a:rPr lang="en-US" altLang="en-US" dirty="0"/>
              <a:t>Power-transmission </a:t>
            </a:r>
            <a:r>
              <a:rPr lang="en-US" altLang="en-US" dirty="0" smtClean="0"/>
              <a:t>apparatus: </a:t>
            </a:r>
          </a:p>
          <a:p>
            <a:r>
              <a:rPr lang="en-US" altLang="en-US" sz="2800" dirty="0" smtClean="0"/>
              <a:t>Shafting</a:t>
            </a:r>
            <a:r>
              <a:rPr lang="en-US" altLang="en-US" sz="2800" dirty="0"/>
              <a:t>, flywheels, pulleys, belts, chain drives, </a:t>
            </a:r>
            <a:r>
              <a:rPr lang="en-US" altLang="en-US" sz="2800" dirty="0" smtClean="0"/>
              <a:t>etc.</a:t>
            </a:r>
          </a:p>
          <a:p>
            <a:r>
              <a:rPr lang="en-US" altLang="en-US" sz="2800" dirty="0"/>
              <a:t>L</a:t>
            </a:r>
            <a:r>
              <a:rPr lang="en-US" altLang="en-US" sz="2800" dirty="0" smtClean="0"/>
              <a:t>ess </a:t>
            </a:r>
            <a:r>
              <a:rPr lang="en-US" altLang="en-US" sz="2800" dirty="0"/>
              <a:t>than 7 feet from the floor or working platform must be </a:t>
            </a:r>
            <a:r>
              <a:rPr lang="en-US" altLang="en-US" sz="2800" dirty="0" smtClean="0"/>
              <a:t>guarded</a:t>
            </a:r>
            <a:endParaRPr lang="en-US" altLang="en-US" sz="2800" dirty="0"/>
          </a:p>
        </p:txBody>
      </p:sp>
      <p:pic>
        <p:nvPicPr>
          <p:cNvPr id="4" name="Picture 1027" descr="Q:\BELT AND PULLEY EXPOSURE.jpg" title="belt and pulle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9362" y="1747837"/>
            <a:ext cx="2281238" cy="386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28600" y="152400"/>
            <a:ext cx="8686800" cy="838200"/>
          </a:xfrm>
        </p:spPr>
        <p:txBody>
          <a:bodyPr/>
          <a:lstStyle/>
          <a:p>
            <a:r>
              <a:rPr lang="en-US" altLang="en-US" sz="3800" dirty="0" smtClean="0"/>
              <a:t>Machinery That Requires Guarding</a:t>
            </a:r>
            <a:endParaRPr lang="en-US" sz="3800" dirty="0"/>
          </a:p>
        </p:txBody>
      </p:sp>
      <p:sp>
        <p:nvSpPr>
          <p:cNvPr id="9" name="Footer Placeholder 3"/>
          <p:cNvSpPr txBox="1">
            <a:spLocks/>
          </p:cNvSpPr>
          <p:nvPr/>
        </p:nvSpPr>
        <p:spPr>
          <a:xfrm>
            <a:off x="7315200" y="5627324"/>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
        <p:nvSpPr>
          <p:cNvPr id="10" name="TextBox 9"/>
          <p:cNvSpPr txBox="1"/>
          <p:nvPr/>
        </p:nvSpPr>
        <p:spPr>
          <a:xfrm>
            <a:off x="5105400" y="1600200"/>
            <a:ext cx="1981200" cy="707886"/>
          </a:xfrm>
          <a:prstGeom prst="rect">
            <a:avLst/>
          </a:prstGeom>
          <a:solidFill>
            <a:schemeClr val="bg1"/>
          </a:solidFill>
          <a:ln>
            <a:solidFill>
              <a:srgbClr val="FF0000"/>
            </a:solidFill>
          </a:ln>
        </p:spPr>
        <p:txBody>
          <a:bodyPr wrap="square" rtlCol="0">
            <a:spAutoFit/>
          </a:bodyPr>
          <a:lstStyle/>
          <a:p>
            <a:r>
              <a:rPr lang="en-US"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Unguarded belt and pulley</a:t>
            </a:r>
            <a:endPar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24016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11528" y="1070686"/>
            <a:ext cx="85106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smtClean="0">
                <a:latin typeface="Tahoma" panose="020B0604030504040204" pitchFamily="34" charset="0"/>
                <a:ea typeface="Tahoma" panose="020B0604030504040204" pitchFamily="34" charset="0"/>
                <a:cs typeface="Tahoma" panose="020B0604030504040204" pitchFamily="34" charset="0"/>
              </a:rPr>
              <a:t>Machinery associated with amputations – examples:</a:t>
            </a:r>
          </a:p>
        </p:txBody>
      </p:sp>
      <p:sp>
        <p:nvSpPr>
          <p:cNvPr id="8" name="Title 1"/>
          <p:cNvSpPr>
            <a:spLocks noGrp="1"/>
          </p:cNvSpPr>
          <p:nvPr>
            <p:ph type="title"/>
          </p:nvPr>
        </p:nvSpPr>
        <p:spPr>
          <a:xfrm>
            <a:off x="152400" y="152400"/>
            <a:ext cx="8915400" cy="721879"/>
          </a:xfrm>
        </p:spPr>
        <p:txBody>
          <a:bodyPr/>
          <a:lstStyle/>
          <a:p>
            <a:r>
              <a:rPr lang="en-US" altLang="en-US" sz="3800" dirty="0" smtClean="0"/>
              <a:t>Machinery That Requires Guarding</a:t>
            </a:r>
            <a:endParaRPr lang="en-US" sz="3800" dirty="0"/>
          </a:p>
        </p:txBody>
      </p:sp>
      <p:sp>
        <p:nvSpPr>
          <p:cNvPr id="6" name="Content Placeholder 5"/>
          <p:cNvSpPr>
            <a:spLocks noGrp="1"/>
          </p:cNvSpPr>
          <p:nvPr>
            <p:ph sz="half" idx="1"/>
          </p:nvPr>
        </p:nvSpPr>
        <p:spPr>
          <a:xfrm>
            <a:off x="1850023" y="1862159"/>
            <a:ext cx="2971800" cy="3810000"/>
          </a:xfrm>
        </p:spPr>
        <p:txBody>
          <a:bodyPr/>
          <a:lstStyle/>
          <a:p>
            <a:pPr marL="457200" indent="-457200">
              <a:spcBef>
                <a:spcPts val="600"/>
              </a:spcBef>
              <a:buFont typeface="+mj-lt"/>
              <a:buAutoNum type="arabicPeriod"/>
            </a:pPr>
            <a:r>
              <a:rPr lang="en-US" altLang="en-US" sz="2000" dirty="0" smtClean="0">
                <a:ea typeface="Tahoma" panose="020B0604030504040204" pitchFamily="34" charset="0"/>
              </a:rPr>
              <a:t>Mechanical power presses</a:t>
            </a:r>
          </a:p>
          <a:p>
            <a:pPr marL="457200" indent="-457200">
              <a:spcBef>
                <a:spcPts val="600"/>
              </a:spcBef>
              <a:buFont typeface="+mj-lt"/>
              <a:buAutoNum type="arabicPeriod"/>
            </a:pPr>
            <a:r>
              <a:rPr lang="en-US" altLang="en-US" sz="2000" dirty="0" smtClean="0">
                <a:ea typeface="Tahoma" panose="020B0604030504040204" pitchFamily="34" charset="0"/>
              </a:rPr>
              <a:t>Power press breaks</a:t>
            </a:r>
          </a:p>
          <a:p>
            <a:pPr marL="457200" indent="-457200">
              <a:spcBef>
                <a:spcPts val="600"/>
              </a:spcBef>
              <a:buFont typeface="+mj-lt"/>
              <a:buAutoNum type="arabicPeriod"/>
            </a:pPr>
            <a:r>
              <a:rPr lang="en-US" altLang="en-US" sz="2000" dirty="0" smtClean="0">
                <a:ea typeface="Tahoma" panose="020B0604030504040204" pitchFamily="34" charset="0"/>
              </a:rPr>
              <a:t>Powered and non-powered conveyors</a:t>
            </a:r>
          </a:p>
          <a:p>
            <a:pPr marL="457200" indent="-457200">
              <a:spcBef>
                <a:spcPts val="600"/>
              </a:spcBef>
              <a:buFont typeface="+mj-lt"/>
              <a:buAutoNum type="arabicPeriod"/>
            </a:pPr>
            <a:r>
              <a:rPr lang="en-US" altLang="en-US" sz="2000" dirty="0" smtClean="0">
                <a:ea typeface="Tahoma" panose="020B0604030504040204" pitchFamily="34" charset="0"/>
              </a:rPr>
              <a:t>Printing presses</a:t>
            </a:r>
          </a:p>
          <a:p>
            <a:pPr marL="457200" indent="-457200">
              <a:spcBef>
                <a:spcPts val="600"/>
              </a:spcBef>
              <a:buFont typeface="+mj-lt"/>
              <a:buAutoNum type="arabicPeriod"/>
            </a:pPr>
            <a:r>
              <a:rPr lang="en-US" altLang="en-US" sz="2000" dirty="0" smtClean="0">
                <a:ea typeface="Tahoma" panose="020B0604030504040204" pitchFamily="34" charset="0"/>
              </a:rPr>
              <a:t>Roll-forming and roll-bending machines</a:t>
            </a:r>
          </a:p>
          <a:p>
            <a:pPr marL="457200" indent="-457200">
              <a:spcBef>
                <a:spcPts val="600"/>
              </a:spcBef>
              <a:buFont typeface="+mj-lt"/>
              <a:buAutoNum type="arabicPeriod"/>
            </a:pPr>
            <a:r>
              <a:rPr lang="en-US" altLang="en-US" sz="2000" dirty="0" smtClean="0">
                <a:ea typeface="Tahoma" panose="020B0604030504040204" pitchFamily="34" charset="0"/>
              </a:rPr>
              <a:t>Shearing machines</a:t>
            </a:r>
            <a:endParaRPr lang="en-US" altLang="en-US" sz="2000" dirty="0">
              <a:ea typeface="Tahoma" panose="020B0604030504040204" pitchFamily="34" charset="0"/>
            </a:endParaRPr>
          </a:p>
          <a:p>
            <a:endParaRPr lang="en-US" sz="2000" dirty="0"/>
          </a:p>
        </p:txBody>
      </p:sp>
      <p:sp>
        <p:nvSpPr>
          <p:cNvPr id="10" name="Content Placeholder 9"/>
          <p:cNvSpPr>
            <a:spLocks noGrp="1"/>
          </p:cNvSpPr>
          <p:nvPr>
            <p:ph sz="half" idx="2"/>
          </p:nvPr>
        </p:nvSpPr>
        <p:spPr>
          <a:xfrm>
            <a:off x="4962525" y="1875902"/>
            <a:ext cx="3276600" cy="3174449"/>
          </a:xfrm>
        </p:spPr>
        <p:txBody>
          <a:bodyPr/>
          <a:lstStyle/>
          <a:p>
            <a:pPr marL="457200" indent="-457200">
              <a:buFont typeface="+mj-lt"/>
              <a:buAutoNum type="arabicPeriod" startAt="7"/>
            </a:pPr>
            <a:r>
              <a:rPr lang="en-US" sz="2000" dirty="0" smtClean="0"/>
              <a:t>Food slicers</a:t>
            </a:r>
          </a:p>
          <a:p>
            <a:pPr marL="457200" indent="-457200">
              <a:buFont typeface="+mj-lt"/>
              <a:buAutoNum type="arabicPeriod" startAt="7"/>
            </a:pPr>
            <a:r>
              <a:rPr lang="en-US" sz="2000" dirty="0" smtClean="0"/>
              <a:t>Meat grinders</a:t>
            </a:r>
          </a:p>
          <a:p>
            <a:pPr marL="457200" indent="-457200">
              <a:buFont typeface="+mj-lt"/>
              <a:buAutoNum type="arabicPeriod" startAt="7"/>
            </a:pPr>
            <a:r>
              <a:rPr lang="en-US" sz="2000" dirty="0" smtClean="0"/>
              <a:t>Meat-cutting </a:t>
            </a:r>
            <a:br>
              <a:rPr lang="en-US" sz="2000" dirty="0" smtClean="0"/>
            </a:br>
            <a:r>
              <a:rPr lang="en-US" sz="2000" dirty="0" smtClean="0"/>
              <a:t>band saws</a:t>
            </a:r>
          </a:p>
          <a:p>
            <a:pPr marL="457200" indent="-457200">
              <a:buFont typeface="+mj-lt"/>
              <a:buAutoNum type="arabicPeriod" startAt="7"/>
            </a:pPr>
            <a:r>
              <a:rPr lang="en-US" sz="2000" dirty="0" smtClean="0"/>
              <a:t>Drill presses</a:t>
            </a:r>
          </a:p>
          <a:p>
            <a:pPr marL="457200" indent="-457200">
              <a:buFont typeface="+mj-lt"/>
              <a:buAutoNum type="arabicPeriod" startAt="7"/>
            </a:pPr>
            <a:r>
              <a:rPr lang="en-US" sz="2000" dirty="0" smtClean="0"/>
              <a:t>Milling machines</a:t>
            </a:r>
          </a:p>
          <a:p>
            <a:pPr marL="457200" indent="-457200">
              <a:buFont typeface="+mj-lt"/>
              <a:buAutoNum type="arabicPeriod" startAt="7"/>
            </a:pPr>
            <a:r>
              <a:rPr lang="en-US" sz="2000" dirty="0" smtClean="0"/>
              <a:t>Grinding machines</a:t>
            </a:r>
          </a:p>
          <a:p>
            <a:pPr marL="457200" indent="-457200">
              <a:buFont typeface="+mj-lt"/>
              <a:buAutoNum type="arabicPeriod" startAt="7"/>
            </a:pPr>
            <a:r>
              <a:rPr lang="en-US" sz="2000" dirty="0" smtClean="0"/>
              <a:t>Slitters</a:t>
            </a:r>
            <a:endParaRPr lang="en-US" sz="2000" dirty="0"/>
          </a:p>
        </p:txBody>
      </p:sp>
      <p:sp>
        <p:nvSpPr>
          <p:cNvPr id="9" name="Footer Placeholder 3"/>
          <p:cNvSpPr txBox="1">
            <a:spLocks/>
          </p:cNvSpPr>
          <p:nvPr/>
        </p:nvSpPr>
        <p:spPr>
          <a:xfrm>
            <a:off x="3881056" y="5848240"/>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2" name="Picture 1" title="food slic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74384" y="1854357"/>
            <a:ext cx="1447800" cy="1150816"/>
          </a:xfrm>
          <a:prstGeom prst="rect">
            <a:avLst/>
          </a:prstGeom>
          <a:ln>
            <a:solidFill>
              <a:schemeClr val="tx1"/>
            </a:solidFill>
          </a:ln>
        </p:spPr>
      </p:pic>
      <p:pic>
        <p:nvPicPr>
          <p:cNvPr id="3" name="Picture 2" title="Slitter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74384" y="4497901"/>
            <a:ext cx="1447800" cy="1104900"/>
          </a:xfrm>
          <a:prstGeom prst="rect">
            <a:avLst/>
          </a:prstGeom>
          <a:ln>
            <a:solidFill>
              <a:schemeClr val="tx1"/>
            </a:solidFill>
          </a:ln>
        </p:spPr>
      </p:pic>
      <p:pic>
        <p:nvPicPr>
          <p:cNvPr id="5" name="Picture 4" title="Printing pres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3112" y="4306295"/>
            <a:ext cx="1481720" cy="1296506"/>
          </a:xfrm>
          <a:prstGeom prst="rect">
            <a:avLst/>
          </a:prstGeom>
          <a:ln>
            <a:solidFill>
              <a:schemeClr val="tx1"/>
            </a:solidFill>
          </a:ln>
        </p:spPr>
      </p:pic>
      <p:pic>
        <p:nvPicPr>
          <p:cNvPr id="11" name="Picture 10" title="Powered press"/>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1528" y="1889958"/>
            <a:ext cx="1485900" cy="1257301"/>
          </a:xfrm>
          <a:prstGeom prst="rect">
            <a:avLst/>
          </a:prstGeom>
          <a:ln>
            <a:solidFill>
              <a:schemeClr val="tx1"/>
            </a:solidFill>
          </a:ln>
        </p:spPr>
      </p:pic>
    </p:spTree>
    <p:extLst>
      <p:ext uri="{BB962C8B-B14F-4D97-AF65-F5344CB8AC3E}">
        <p14:creationId xmlns:p14="http://schemas.microsoft.com/office/powerpoint/2010/main" val="1796215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800" dirty="0" smtClean="0"/>
              <a:t>Requirements for Safeguards</a:t>
            </a:r>
            <a:endParaRPr lang="en-US" sz="3800" dirty="0"/>
          </a:p>
        </p:txBody>
      </p:sp>
      <p:sp>
        <p:nvSpPr>
          <p:cNvPr id="2" name="Content Placeholder 1"/>
          <p:cNvSpPr>
            <a:spLocks noGrp="1"/>
          </p:cNvSpPr>
          <p:nvPr>
            <p:ph sz="half" idx="1"/>
          </p:nvPr>
        </p:nvSpPr>
        <p:spPr>
          <a:xfrm>
            <a:off x="685800" y="1101179"/>
            <a:ext cx="7162800" cy="4572000"/>
          </a:xfrm>
        </p:spPr>
        <p:txBody>
          <a:bodyPr/>
          <a:lstStyle/>
          <a:p>
            <a:pPr marL="0" indent="0">
              <a:spcBef>
                <a:spcPts val="600"/>
              </a:spcBef>
              <a:buNone/>
            </a:pPr>
            <a:r>
              <a:rPr lang="en-US" altLang="en-US" sz="3200" dirty="0">
                <a:ea typeface="Tahoma" panose="020B0604030504040204" pitchFamily="34" charset="0"/>
              </a:rPr>
              <a:t>Safeguards must meet these minimum general requirements:</a:t>
            </a:r>
          </a:p>
          <a:p>
            <a:pPr marL="457200" indent="-457200">
              <a:spcBef>
                <a:spcPts val="600"/>
              </a:spcBef>
            </a:pPr>
            <a:r>
              <a:rPr lang="en-US" altLang="en-US" dirty="0">
                <a:ea typeface="Tahoma" panose="020B0604030504040204" pitchFamily="34" charset="0"/>
              </a:rPr>
              <a:t>Prevent contact</a:t>
            </a:r>
          </a:p>
          <a:p>
            <a:pPr marL="457200" indent="-457200">
              <a:spcBef>
                <a:spcPts val="600"/>
              </a:spcBef>
            </a:pPr>
            <a:r>
              <a:rPr lang="en-US" altLang="en-US" dirty="0">
                <a:ea typeface="Tahoma" panose="020B0604030504040204" pitchFamily="34" charset="0"/>
              </a:rPr>
              <a:t>Be secured</a:t>
            </a:r>
          </a:p>
          <a:p>
            <a:pPr marL="457200" indent="-457200">
              <a:spcBef>
                <a:spcPts val="600"/>
              </a:spcBef>
            </a:pPr>
            <a:r>
              <a:rPr lang="en-US" altLang="en-US" dirty="0">
                <a:ea typeface="Tahoma" panose="020B0604030504040204" pitchFamily="34" charset="0"/>
              </a:rPr>
              <a:t>Protect from falling objects</a:t>
            </a:r>
          </a:p>
          <a:p>
            <a:pPr marL="457200" indent="-457200">
              <a:spcBef>
                <a:spcPts val="600"/>
              </a:spcBef>
            </a:pPr>
            <a:r>
              <a:rPr lang="en-US" altLang="en-US" dirty="0">
                <a:ea typeface="Tahoma" panose="020B0604030504040204" pitchFamily="34" charset="0"/>
              </a:rPr>
              <a:t>Create no new hazards</a:t>
            </a:r>
          </a:p>
          <a:p>
            <a:pPr marL="457200" indent="-457200">
              <a:spcBef>
                <a:spcPts val="600"/>
              </a:spcBef>
            </a:pPr>
            <a:r>
              <a:rPr lang="en-US" altLang="en-US" dirty="0">
                <a:ea typeface="Tahoma" panose="020B0604030504040204" pitchFamily="34" charset="0"/>
              </a:rPr>
              <a:t>Create no interference</a:t>
            </a:r>
          </a:p>
          <a:p>
            <a:pPr marL="457200" indent="-457200">
              <a:spcBef>
                <a:spcPts val="600"/>
              </a:spcBef>
            </a:pPr>
            <a:r>
              <a:rPr lang="en-US" altLang="en-US" dirty="0">
                <a:ea typeface="Tahoma" panose="020B0604030504040204" pitchFamily="34" charset="0"/>
              </a:rPr>
              <a:t>Allow safe lubrication </a:t>
            </a:r>
          </a:p>
          <a:p>
            <a:endParaRPr lang="en-US" dirty="0"/>
          </a:p>
        </p:txBody>
      </p:sp>
      <p:pic>
        <p:nvPicPr>
          <p:cNvPr id="6" name="Content Placeholder 5" title="Safeguard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879256" y="1805881"/>
            <a:ext cx="2408129" cy="3603048"/>
          </a:xfrm>
          <a:prstGeom prst="rect">
            <a:avLst/>
          </a:prstGeom>
        </p:spPr>
      </p:pic>
      <p:sp>
        <p:nvSpPr>
          <p:cNvPr id="9" name="Footer Placeholder 3"/>
          <p:cNvSpPr txBox="1">
            <a:spLocks/>
          </p:cNvSpPr>
          <p:nvPr/>
        </p:nvSpPr>
        <p:spPr>
          <a:xfrm>
            <a:off x="6934200" y="5408929"/>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1898464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Types of Machine Safe Guards</a:t>
            </a:r>
            <a:endParaRPr lang="en-US" dirty="0"/>
          </a:p>
        </p:txBody>
      </p:sp>
      <p:sp>
        <p:nvSpPr>
          <p:cNvPr id="3" name="Content Placeholder 2"/>
          <p:cNvSpPr>
            <a:spLocks noGrp="1"/>
          </p:cNvSpPr>
          <p:nvPr>
            <p:ph idx="1"/>
          </p:nvPr>
        </p:nvSpPr>
        <p:spPr>
          <a:xfrm>
            <a:off x="914400" y="1295400"/>
            <a:ext cx="7315200" cy="3962399"/>
          </a:xfrm>
        </p:spPr>
        <p:txBody>
          <a:bodyPr/>
          <a:lstStyle/>
          <a:p>
            <a:pPr marL="0" indent="0">
              <a:buNone/>
            </a:pPr>
            <a:r>
              <a:rPr lang="en-US" dirty="0"/>
              <a:t>S</a:t>
            </a:r>
            <a:r>
              <a:rPr lang="en-US" dirty="0" smtClean="0"/>
              <a:t>afeguarding machinery:</a:t>
            </a:r>
          </a:p>
          <a:p>
            <a:r>
              <a:rPr lang="en-US" sz="2800" dirty="0" smtClean="0"/>
              <a:t>Primary methods</a:t>
            </a:r>
          </a:p>
          <a:p>
            <a:pPr lvl="1"/>
            <a:r>
              <a:rPr lang="en-US" sz="2400" dirty="0" smtClean="0"/>
              <a:t>Guards</a:t>
            </a:r>
          </a:p>
          <a:p>
            <a:pPr lvl="1"/>
            <a:r>
              <a:rPr lang="en-US" sz="2400" dirty="0" smtClean="0"/>
              <a:t>Devices</a:t>
            </a:r>
          </a:p>
          <a:p>
            <a:r>
              <a:rPr lang="en-US" sz="2800" dirty="0"/>
              <a:t>Ensure employee protection</a:t>
            </a:r>
          </a:p>
          <a:p>
            <a:pPr lvl="1"/>
            <a:r>
              <a:rPr lang="en-US" sz="2400" dirty="0"/>
              <a:t>Properly designed, constructed, and installed</a:t>
            </a:r>
          </a:p>
          <a:p>
            <a:pPr lvl="1"/>
            <a:r>
              <a:rPr lang="en-US" sz="2400" dirty="0"/>
              <a:t>Used and maintained in good operating condition</a:t>
            </a:r>
          </a:p>
          <a:p>
            <a:endParaRPr lang="en-US" dirty="0" smtClean="0"/>
          </a:p>
        </p:txBody>
      </p:sp>
    </p:spTree>
    <p:extLst>
      <p:ext uri="{BB962C8B-B14F-4D97-AF65-F5344CB8AC3E}">
        <p14:creationId xmlns:p14="http://schemas.microsoft.com/office/powerpoint/2010/main" val="2011808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a:t>
            </a:r>
            <a:r>
              <a:rPr lang="en-US" altLang="en-US" dirty="0" smtClean="0"/>
              <a:t>Safe </a:t>
            </a:r>
            <a:r>
              <a:rPr lang="en-US" altLang="en-US" dirty="0"/>
              <a:t>Guards</a:t>
            </a:r>
            <a:endParaRPr lang="en-US" dirty="0"/>
          </a:p>
        </p:txBody>
      </p:sp>
      <p:sp>
        <p:nvSpPr>
          <p:cNvPr id="3" name="Content Placeholder 2"/>
          <p:cNvSpPr>
            <a:spLocks noGrp="1"/>
          </p:cNvSpPr>
          <p:nvPr>
            <p:ph idx="1"/>
          </p:nvPr>
        </p:nvSpPr>
        <p:spPr>
          <a:xfrm>
            <a:off x="914400" y="1295400"/>
            <a:ext cx="7315200" cy="4495799"/>
          </a:xfrm>
        </p:spPr>
        <p:txBody>
          <a:bodyPr/>
          <a:lstStyle/>
          <a:p>
            <a:r>
              <a:rPr lang="en-US" sz="2800" dirty="0" smtClean="0"/>
              <a:t>Secondary methods</a:t>
            </a:r>
          </a:p>
          <a:p>
            <a:pPr lvl="1"/>
            <a:r>
              <a:rPr lang="en-US" sz="2400" dirty="0" smtClean="0"/>
              <a:t>Probe detection and safety edge devices</a:t>
            </a:r>
          </a:p>
          <a:p>
            <a:pPr lvl="1"/>
            <a:r>
              <a:rPr lang="en-US" sz="2400" dirty="0" smtClean="0"/>
              <a:t>Awareness devices </a:t>
            </a:r>
          </a:p>
          <a:p>
            <a:pPr lvl="1"/>
            <a:r>
              <a:rPr lang="en-US" sz="2400" dirty="0" smtClean="0"/>
              <a:t>Safeguarding methods</a:t>
            </a:r>
            <a:endParaRPr lang="en-US" sz="2400" dirty="0"/>
          </a:p>
          <a:p>
            <a:pPr lvl="2"/>
            <a:r>
              <a:rPr lang="en-US" sz="2000" dirty="0" smtClean="0"/>
              <a:t>Safe distance</a:t>
            </a:r>
          </a:p>
          <a:p>
            <a:pPr lvl="2"/>
            <a:r>
              <a:rPr lang="en-US" sz="2000" dirty="0" smtClean="0"/>
              <a:t>Safe holding </a:t>
            </a:r>
          </a:p>
          <a:p>
            <a:pPr lvl="2"/>
            <a:r>
              <a:rPr lang="en-US" sz="2000" dirty="0" smtClean="0"/>
              <a:t>Safe opening</a:t>
            </a:r>
          </a:p>
          <a:p>
            <a:pPr lvl="1"/>
            <a:r>
              <a:rPr lang="en-US" dirty="0" smtClean="0"/>
              <a:t>Safe work practices</a:t>
            </a:r>
          </a:p>
          <a:p>
            <a:r>
              <a:rPr lang="en-US" sz="2800" dirty="0" smtClean="0"/>
              <a:t>Safe work procedures</a:t>
            </a:r>
          </a:p>
          <a:p>
            <a:r>
              <a:rPr lang="en-US" sz="2800" dirty="0" smtClean="0"/>
              <a:t>Complementary equipment</a:t>
            </a:r>
          </a:p>
        </p:txBody>
      </p:sp>
    </p:spTree>
    <p:extLst>
      <p:ext uri="{BB962C8B-B14F-4D97-AF65-F5344CB8AC3E}">
        <p14:creationId xmlns:p14="http://schemas.microsoft.com/office/powerpoint/2010/main" val="2988815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a:t>
            </a:r>
            <a:r>
              <a:rPr lang="en-US" altLang="en-US" dirty="0" smtClean="0"/>
              <a:t>Safe </a:t>
            </a:r>
            <a:r>
              <a:rPr lang="en-US" altLang="en-US" dirty="0"/>
              <a:t>Guards</a:t>
            </a:r>
            <a:endParaRPr lang="en-US" dirty="0"/>
          </a:p>
        </p:txBody>
      </p:sp>
      <p:sp>
        <p:nvSpPr>
          <p:cNvPr id="3" name="Content Placeholder 2"/>
          <p:cNvSpPr>
            <a:spLocks noGrp="1"/>
          </p:cNvSpPr>
          <p:nvPr>
            <p:ph idx="1"/>
          </p:nvPr>
        </p:nvSpPr>
        <p:spPr>
          <a:xfrm>
            <a:off x="914400" y="1315233"/>
            <a:ext cx="7315200" cy="4495801"/>
          </a:xfrm>
        </p:spPr>
        <p:txBody>
          <a:bodyPr/>
          <a:lstStyle/>
          <a:p>
            <a:pPr marL="0" indent="0">
              <a:buNone/>
            </a:pPr>
            <a:r>
              <a:rPr lang="en-US" dirty="0" smtClean="0"/>
              <a:t>Guards:</a:t>
            </a:r>
          </a:p>
          <a:p>
            <a:r>
              <a:rPr lang="en-US" sz="2800" dirty="0" smtClean="0"/>
              <a:t>Preferable to other control methods</a:t>
            </a:r>
          </a:p>
          <a:p>
            <a:r>
              <a:rPr lang="en-US" sz="2800" dirty="0" smtClean="0"/>
              <a:t>Provide physical barrier that prevents contact with dangerous machine parts</a:t>
            </a:r>
          </a:p>
          <a:p>
            <a:r>
              <a:rPr lang="en-US" sz="2800" dirty="0" smtClean="0"/>
              <a:t>Four general types</a:t>
            </a:r>
          </a:p>
          <a:p>
            <a:pPr lvl="1"/>
            <a:r>
              <a:rPr lang="en-US" sz="2400" dirty="0" smtClean="0"/>
              <a:t>Fixed</a:t>
            </a:r>
          </a:p>
          <a:p>
            <a:pPr lvl="1"/>
            <a:r>
              <a:rPr lang="en-US" sz="2400" dirty="0" smtClean="0"/>
              <a:t>Interlocked</a:t>
            </a:r>
          </a:p>
          <a:p>
            <a:pPr lvl="1"/>
            <a:r>
              <a:rPr lang="en-US" sz="2400" dirty="0" smtClean="0"/>
              <a:t>Adjustable</a:t>
            </a:r>
          </a:p>
          <a:p>
            <a:pPr lvl="1"/>
            <a:r>
              <a:rPr lang="en-US" sz="2400" dirty="0" smtClean="0"/>
              <a:t>Self-adjusting</a:t>
            </a:r>
            <a:endParaRPr lang="en-US" sz="2400" dirty="0"/>
          </a:p>
        </p:txBody>
      </p:sp>
      <p:pic>
        <p:nvPicPr>
          <p:cNvPr id="4" name="Picture 3" title="circular saw"/>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0" y="3581400"/>
            <a:ext cx="2286000" cy="2049517"/>
          </a:xfrm>
          <a:prstGeom prst="rect">
            <a:avLst/>
          </a:prstGeom>
        </p:spPr>
      </p:pic>
      <p:sp>
        <p:nvSpPr>
          <p:cNvPr id="5" name="Footer Placeholder 3"/>
          <p:cNvSpPr txBox="1">
            <a:spLocks/>
          </p:cNvSpPr>
          <p:nvPr/>
        </p:nvSpPr>
        <p:spPr>
          <a:xfrm>
            <a:off x="6836229" y="5630917"/>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276734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smtClean="0"/>
              <a:t>Introduction</a:t>
            </a:r>
            <a:endParaRPr lang="en-US" dirty="0"/>
          </a:p>
        </p:txBody>
      </p:sp>
      <p:sp>
        <p:nvSpPr>
          <p:cNvPr id="3" name="Content Placeholder 2"/>
          <p:cNvSpPr>
            <a:spLocks noGrp="1"/>
          </p:cNvSpPr>
          <p:nvPr>
            <p:ph idx="1"/>
          </p:nvPr>
        </p:nvSpPr>
        <p:spPr>
          <a:xfrm>
            <a:off x="381000" y="1123950"/>
            <a:ext cx="8382000" cy="4610100"/>
          </a:xfrm>
        </p:spPr>
        <p:txBody>
          <a:bodyPr/>
          <a:lstStyle/>
          <a:p>
            <a:pPr marL="0" lvl="0" indent="0">
              <a:buNone/>
            </a:pPr>
            <a:r>
              <a:rPr lang="en-US" dirty="0" smtClean="0"/>
              <a:t>Lesson objectives:</a:t>
            </a:r>
          </a:p>
          <a:p>
            <a:pPr marL="457200" lvl="0" indent="-457200">
              <a:buFont typeface="+mj-lt"/>
              <a:buAutoNum type="arabicPeriod"/>
            </a:pPr>
            <a:r>
              <a:rPr lang="en-US" sz="2800" dirty="0" smtClean="0"/>
              <a:t>Identify </a:t>
            </a:r>
            <a:r>
              <a:rPr lang="en-US" sz="2800" dirty="0"/>
              <a:t>the main causes of </a:t>
            </a:r>
            <a:r>
              <a:rPr lang="en-US" sz="2800" dirty="0" smtClean="0"/>
              <a:t>machinery </a:t>
            </a:r>
            <a:r>
              <a:rPr lang="en-US" sz="2800" dirty="0"/>
              <a:t>accidents.</a:t>
            </a:r>
          </a:p>
          <a:p>
            <a:pPr marL="457200" lvl="0" indent="-457200">
              <a:buFont typeface="+mj-lt"/>
              <a:buAutoNum type="arabicPeriod"/>
            </a:pPr>
            <a:r>
              <a:rPr lang="en-US" sz="2800" dirty="0" smtClean="0"/>
              <a:t>Recognize </a:t>
            </a:r>
            <a:r>
              <a:rPr lang="en-US" sz="2800" dirty="0"/>
              <a:t>basic machinery parts that expose workers to hazards.</a:t>
            </a:r>
          </a:p>
          <a:p>
            <a:pPr marL="457200" lvl="0" indent="-457200">
              <a:buFont typeface="+mj-lt"/>
              <a:buAutoNum type="arabicPeriod"/>
            </a:pPr>
            <a:r>
              <a:rPr lang="en-US" sz="2800" dirty="0"/>
              <a:t>Recognize workplace situations involving machinery that requires guarding</a:t>
            </a:r>
            <a:r>
              <a:rPr lang="en-US" sz="2800" dirty="0" smtClean="0"/>
              <a:t>.</a:t>
            </a:r>
          </a:p>
          <a:p>
            <a:pPr marL="457200" indent="-457200">
              <a:buFont typeface="+mj-lt"/>
              <a:buAutoNum type="arabicPeriod"/>
            </a:pPr>
            <a:r>
              <a:rPr lang="en-US" sz="2800" dirty="0"/>
              <a:t>Identify the requirements for safeguards</a:t>
            </a:r>
            <a:r>
              <a:rPr lang="en-US" sz="2800" dirty="0" smtClean="0"/>
              <a:t>.</a:t>
            </a:r>
            <a:endParaRPr lang="en-US" sz="2800" dirty="0"/>
          </a:p>
          <a:p>
            <a:pPr marL="457200" lvl="0" indent="-457200">
              <a:buFont typeface="+mj-lt"/>
              <a:buAutoNum type="arabicPeriod"/>
            </a:pPr>
            <a:r>
              <a:rPr lang="en-US" sz="2800" dirty="0"/>
              <a:t>Identify types of machine guards including types of devices used to safeguard machines.</a:t>
            </a:r>
          </a:p>
        </p:txBody>
      </p:sp>
    </p:spTree>
    <p:extLst>
      <p:ext uri="{BB962C8B-B14F-4D97-AF65-F5344CB8AC3E}">
        <p14:creationId xmlns:p14="http://schemas.microsoft.com/office/powerpoint/2010/main" val="46105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9" name="Content Placeholder 8" title="fixed guar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066800" y="3402349"/>
            <a:ext cx="3133616" cy="2542252"/>
          </a:xfrm>
          <a:prstGeom prst="rect">
            <a:avLst/>
          </a:prstGeom>
        </p:spPr>
      </p:pic>
      <p:sp>
        <p:nvSpPr>
          <p:cNvPr id="6" name="Content Placeholder 5"/>
          <p:cNvSpPr>
            <a:spLocks noGrp="1"/>
          </p:cNvSpPr>
          <p:nvPr>
            <p:ph sz="half" idx="2"/>
          </p:nvPr>
        </p:nvSpPr>
        <p:spPr>
          <a:xfrm>
            <a:off x="838200" y="1154290"/>
            <a:ext cx="7467600" cy="2285999"/>
          </a:xfrm>
        </p:spPr>
        <p:txBody>
          <a:bodyPr/>
          <a:lstStyle/>
          <a:p>
            <a:pPr marL="0" indent="0">
              <a:spcBef>
                <a:spcPts val="600"/>
              </a:spcBef>
              <a:buNone/>
            </a:pPr>
            <a:r>
              <a:rPr lang="en-US" altLang="en-US" sz="3200" dirty="0">
                <a:ea typeface="Tahoma" panose="020B0604030504040204" pitchFamily="34" charset="0"/>
              </a:rPr>
              <a:t>Fixed guard:</a:t>
            </a:r>
          </a:p>
          <a:p>
            <a:pPr marL="457200" indent="-457200">
              <a:spcBef>
                <a:spcPts val="600"/>
              </a:spcBef>
            </a:pPr>
            <a:r>
              <a:rPr lang="en-US" altLang="en-US" dirty="0">
                <a:ea typeface="Tahoma" panose="020B0604030504040204" pitchFamily="34" charset="0"/>
              </a:rPr>
              <a:t>Provides a barrier</a:t>
            </a:r>
          </a:p>
          <a:p>
            <a:pPr marL="457200" indent="-457200">
              <a:spcBef>
                <a:spcPts val="600"/>
              </a:spcBef>
            </a:pPr>
            <a:r>
              <a:rPr lang="en-US" altLang="en-US" dirty="0">
                <a:ea typeface="Tahoma" panose="020B0604030504040204" pitchFamily="34" charset="0"/>
              </a:rPr>
              <a:t>Permanent part of the machine, preferable to </a:t>
            </a:r>
            <a:r>
              <a:rPr lang="en-US" altLang="en-US" dirty="0" smtClean="0">
                <a:ea typeface="Tahoma" panose="020B0604030504040204" pitchFamily="34" charset="0"/>
              </a:rPr>
              <a:t>all </a:t>
            </a:r>
            <a:r>
              <a:rPr lang="en-US" altLang="en-US" dirty="0">
                <a:ea typeface="Tahoma" panose="020B0604030504040204" pitchFamily="34" charset="0"/>
              </a:rPr>
              <a:t>other types of guards.</a:t>
            </a:r>
          </a:p>
          <a:p>
            <a:pPr marL="0" indent="0">
              <a:buNone/>
            </a:pPr>
            <a:endParaRPr lang="en-US" dirty="0"/>
          </a:p>
        </p:txBody>
      </p:sp>
      <p:sp>
        <p:nvSpPr>
          <p:cNvPr id="7" name="Footer Placeholder 3"/>
          <p:cNvSpPr txBox="1">
            <a:spLocks/>
          </p:cNvSpPr>
          <p:nvPr/>
        </p:nvSpPr>
        <p:spPr>
          <a:xfrm>
            <a:off x="4100513" y="5947423"/>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photos: OSHA</a:t>
            </a:r>
            <a:endParaRPr lang="en-US" altLang="en-US" sz="800" dirty="0">
              <a:latin typeface="Times New Roman" charset="0"/>
            </a:endParaRPr>
          </a:p>
        </p:txBody>
      </p:sp>
      <p:pic>
        <p:nvPicPr>
          <p:cNvPr id="8" name="Picture 5" descr="P:\204 Course\212 photos-jpg filter\Slide53.JPG" title="slid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2904539"/>
            <a:ext cx="1590675" cy="3040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92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6" name="Content Placeholder 5" title="guard on revolving drum"/>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362200" y="3939085"/>
            <a:ext cx="4966196" cy="2019627"/>
          </a:xfrm>
          <a:prstGeom prst="rect">
            <a:avLst/>
          </a:prstGeom>
        </p:spPr>
      </p:pic>
      <p:sp>
        <p:nvSpPr>
          <p:cNvPr id="5" name="Content Placeholder 4"/>
          <p:cNvSpPr>
            <a:spLocks noGrp="1"/>
          </p:cNvSpPr>
          <p:nvPr>
            <p:ph sz="half" idx="2"/>
          </p:nvPr>
        </p:nvSpPr>
        <p:spPr>
          <a:xfrm>
            <a:off x="838200" y="990600"/>
            <a:ext cx="7467600" cy="2971799"/>
          </a:xfrm>
        </p:spPr>
        <p:txBody>
          <a:bodyPr/>
          <a:lstStyle/>
          <a:p>
            <a:pPr marL="0" indent="0">
              <a:spcBef>
                <a:spcPts val="600"/>
              </a:spcBef>
              <a:buNone/>
            </a:pPr>
            <a:r>
              <a:rPr lang="en-US" altLang="en-US" sz="3200" dirty="0">
                <a:ea typeface="Tahoma" panose="020B0604030504040204" pitchFamily="34" charset="0"/>
              </a:rPr>
              <a:t>Interlocked guards:</a:t>
            </a:r>
          </a:p>
          <a:p>
            <a:pPr marL="457200" indent="-457200">
              <a:spcBef>
                <a:spcPts val="600"/>
              </a:spcBef>
            </a:pPr>
            <a:r>
              <a:rPr lang="en-US" altLang="en-US" dirty="0">
                <a:ea typeface="Tahoma" panose="020B0604030504040204" pitchFamily="34" charset="0"/>
              </a:rPr>
              <a:t>Shuts off or disengages power, stops moving parts, and prevents starting of machine when guard is open</a:t>
            </a:r>
          </a:p>
          <a:p>
            <a:pPr marL="457200" indent="-457200">
              <a:spcBef>
                <a:spcPts val="600"/>
              </a:spcBef>
            </a:pPr>
            <a:r>
              <a:rPr lang="en-US" altLang="en-US" dirty="0">
                <a:ea typeface="Tahoma" panose="020B0604030504040204" pitchFamily="34" charset="0"/>
              </a:rPr>
              <a:t>May use electrical, mechanical, hydraulic, or pneumatic power, or combination</a:t>
            </a:r>
          </a:p>
          <a:p>
            <a:endParaRPr lang="en-US" dirty="0"/>
          </a:p>
        </p:txBody>
      </p:sp>
      <p:sp>
        <p:nvSpPr>
          <p:cNvPr id="7" name="Footer Placeholder 3"/>
          <p:cNvSpPr txBox="1">
            <a:spLocks/>
          </p:cNvSpPr>
          <p:nvPr/>
        </p:nvSpPr>
        <p:spPr>
          <a:xfrm>
            <a:off x="4984204" y="5815298"/>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3883517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11" name="Content Placeholder 10" title="Bandsaw blad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424128" y="3733800"/>
            <a:ext cx="4676744" cy="2213623"/>
          </a:xfrm>
          <a:prstGeom prst="rect">
            <a:avLst/>
          </a:prstGeom>
        </p:spPr>
      </p:pic>
      <p:sp>
        <p:nvSpPr>
          <p:cNvPr id="10" name="Content Placeholder 9"/>
          <p:cNvSpPr>
            <a:spLocks noGrp="1"/>
          </p:cNvSpPr>
          <p:nvPr>
            <p:ph sz="half" idx="2"/>
          </p:nvPr>
        </p:nvSpPr>
        <p:spPr>
          <a:xfrm>
            <a:off x="1219200" y="1024468"/>
            <a:ext cx="7086600" cy="2743199"/>
          </a:xfrm>
        </p:spPr>
        <p:txBody>
          <a:bodyPr/>
          <a:lstStyle/>
          <a:p>
            <a:pPr marL="0" indent="0">
              <a:spcBef>
                <a:spcPts val="600"/>
              </a:spcBef>
              <a:buNone/>
            </a:pPr>
            <a:r>
              <a:rPr lang="en-US" altLang="en-US" sz="3200" dirty="0">
                <a:ea typeface="Tahoma" panose="020B0604030504040204" pitchFamily="34" charset="0"/>
              </a:rPr>
              <a:t>Adjustable guards:</a:t>
            </a:r>
          </a:p>
          <a:p>
            <a:pPr marL="457200" indent="-457200">
              <a:spcBef>
                <a:spcPts val="600"/>
              </a:spcBef>
            </a:pPr>
            <a:r>
              <a:rPr lang="en-US" altLang="en-US" dirty="0">
                <a:ea typeface="Tahoma" panose="020B0604030504040204" pitchFamily="34" charset="0"/>
              </a:rPr>
              <a:t>Shuts off or disengages power</a:t>
            </a:r>
          </a:p>
          <a:p>
            <a:pPr marL="457200" indent="-457200">
              <a:spcBef>
                <a:spcPts val="600"/>
              </a:spcBef>
            </a:pPr>
            <a:r>
              <a:rPr lang="en-US" altLang="en-US" dirty="0">
                <a:ea typeface="Tahoma" panose="020B0604030504040204" pitchFamily="34" charset="0"/>
              </a:rPr>
              <a:t>Stops moving parts</a:t>
            </a:r>
          </a:p>
          <a:p>
            <a:pPr marL="457200" indent="-457200">
              <a:spcBef>
                <a:spcPts val="600"/>
              </a:spcBef>
            </a:pPr>
            <a:r>
              <a:rPr lang="en-US" altLang="en-US" dirty="0">
                <a:ea typeface="Tahoma" panose="020B0604030504040204" pitchFamily="34" charset="0"/>
              </a:rPr>
              <a:t>Prevents starting of machine when guard is open</a:t>
            </a:r>
          </a:p>
          <a:p>
            <a:endParaRPr lang="en-US" dirty="0"/>
          </a:p>
        </p:txBody>
      </p:sp>
      <p:sp>
        <p:nvSpPr>
          <p:cNvPr id="7" name="Footer Placeholder 3"/>
          <p:cNvSpPr txBox="1">
            <a:spLocks/>
          </p:cNvSpPr>
          <p:nvPr/>
        </p:nvSpPr>
        <p:spPr>
          <a:xfrm>
            <a:off x="3813139" y="5947423"/>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896459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6" name="Content Placeholder 5" title="circular saw guar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286000" y="3753634"/>
            <a:ext cx="5085076" cy="2156953"/>
          </a:xfrm>
          <a:prstGeom prst="rect">
            <a:avLst/>
          </a:prstGeom>
        </p:spPr>
      </p:pic>
      <p:sp>
        <p:nvSpPr>
          <p:cNvPr id="5" name="Content Placeholder 4"/>
          <p:cNvSpPr>
            <a:spLocks noGrp="1"/>
          </p:cNvSpPr>
          <p:nvPr>
            <p:ph sz="half" idx="2"/>
          </p:nvPr>
        </p:nvSpPr>
        <p:spPr>
          <a:xfrm>
            <a:off x="1219200" y="1021724"/>
            <a:ext cx="6705600" cy="2743199"/>
          </a:xfrm>
        </p:spPr>
        <p:txBody>
          <a:bodyPr/>
          <a:lstStyle/>
          <a:p>
            <a:pPr marL="0" indent="0">
              <a:spcBef>
                <a:spcPts val="600"/>
              </a:spcBef>
              <a:buNone/>
            </a:pPr>
            <a:r>
              <a:rPr lang="en-US" altLang="en-US" sz="3200" dirty="0">
                <a:ea typeface="Tahoma" panose="020B0604030504040204" pitchFamily="34" charset="0"/>
              </a:rPr>
              <a:t>Self-adjusting guards:</a:t>
            </a:r>
          </a:p>
          <a:p>
            <a:pPr marL="457200" indent="-457200">
              <a:spcBef>
                <a:spcPts val="600"/>
              </a:spcBef>
            </a:pPr>
            <a:r>
              <a:rPr lang="en-US" altLang="en-US" dirty="0">
                <a:ea typeface="Tahoma" panose="020B0604030504040204" pitchFamily="34" charset="0"/>
              </a:rPr>
              <a:t>Openings of barriers determined by movement of the stock</a:t>
            </a:r>
          </a:p>
          <a:p>
            <a:pPr marL="457200" indent="-457200">
              <a:spcBef>
                <a:spcPts val="600"/>
              </a:spcBef>
            </a:pPr>
            <a:r>
              <a:rPr lang="en-US" altLang="en-US" dirty="0">
                <a:ea typeface="Tahoma" panose="020B0604030504040204" pitchFamily="34" charset="0"/>
              </a:rPr>
              <a:t>Places barrier between danger area and operator</a:t>
            </a:r>
          </a:p>
          <a:p>
            <a:endParaRPr lang="en-US" dirty="0"/>
          </a:p>
        </p:txBody>
      </p:sp>
      <p:sp>
        <p:nvSpPr>
          <p:cNvPr id="7" name="Footer Placeholder 3"/>
          <p:cNvSpPr txBox="1">
            <a:spLocks/>
          </p:cNvSpPr>
          <p:nvPr/>
        </p:nvSpPr>
        <p:spPr>
          <a:xfrm>
            <a:off x="4648200" y="5778462"/>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3042108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3" name="Content Placeholder 2"/>
          <p:cNvSpPr>
            <a:spLocks noGrp="1"/>
          </p:cNvSpPr>
          <p:nvPr>
            <p:ph idx="1"/>
          </p:nvPr>
        </p:nvSpPr>
        <p:spPr>
          <a:xfrm>
            <a:off x="457200" y="1215258"/>
            <a:ext cx="8382000" cy="4495801"/>
          </a:xfrm>
        </p:spPr>
        <p:txBody>
          <a:bodyPr/>
          <a:lstStyle/>
          <a:p>
            <a:pPr marL="0" indent="0">
              <a:buNone/>
            </a:pPr>
            <a:r>
              <a:rPr lang="en-US" dirty="0" smtClean="0"/>
              <a:t>Devices:</a:t>
            </a:r>
          </a:p>
          <a:p>
            <a:r>
              <a:rPr lang="en-US" sz="2800" dirty="0" smtClean="0"/>
              <a:t>Controls or attachments that prevent inadvertent access by employees to hazardous machine areas</a:t>
            </a:r>
          </a:p>
          <a:p>
            <a:r>
              <a:rPr lang="en-US" sz="2800" dirty="0" smtClean="0"/>
              <a:t>Examples</a:t>
            </a:r>
          </a:p>
          <a:p>
            <a:pPr lvl="1"/>
            <a:r>
              <a:rPr lang="en-US" sz="2400" dirty="0" smtClean="0"/>
              <a:t>Presence sensing</a:t>
            </a:r>
          </a:p>
          <a:p>
            <a:pPr lvl="2"/>
            <a:r>
              <a:rPr lang="en-US" sz="2000" dirty="0" smtClean="0"/>
              <a:t>Photoelectric</a:t>
            </a:r>
          </a:p>
          <a:p>
            <a:pPr lvl="2"/>
            <a:r>
              <a:rPr lang="en-US" sz="2000" dirty="0" smtClean="0"/>
              <a:t>Radiofrequency</a:t>
            </a:r>
          </a:p>
          <a:p>
            <a:pPr lvl="2"/>
            <a:r>
              <a:rPr lang="en-US" sz="2000" dirty="0" smtClean="0"/>
              <a:t>Electromechanical</a:t>
            </a:r>
          </a:p>
          <a:p>
            <a:pPr lvl="1"/>
            <a:r>
              <a:rPr lang="en-US" sz="2400" dirty="0" smtClean="0"/>
              <a:t>Pullback</a:t>
            </a:r>
          </a:p>
          <a:p>
            <a:pPr lvl="1"/>
            <a:r>
              <a:rPr lang="en-US" sz="2400" dirty="0" smtClean="0"/>
              <a:t>Restraint</a:t>
            </a:r>
          </a:p>
        </p:txBody>
      </p:sp>
      <p:sp>
        <p:nvSpPr>
          <p:cNvPr id="7" name="Content Placeholder 2"/>
          <p:cNvSpPr txBox="1">
            <a:spLocks/>
          </p:cNvSpPr>
          <p:nvPr/>
        </p:nvSpPr>
        <p:spPr>
          <a:xfrm>
            <a:off x="3962400" y="3200401"/>
            <a:ext cx="3984171" cy="2430516"/>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400" dirty="0" smtClean="0"/>
              <a:t>Safety trip controls</a:t>
            </a:r>
          </a:p>
          <a:p>
            <a:pPr lvl="1"/>
            <a:r>
              <a:rPr lang="en-US" sz="2400" dirty="0" smtClean="0"/>
              <a:t>Two-hand control</a:t>
            </a:r>
          </a:p>
          <a:p>
            <a:pPr lvl="1"/>
            <a:r>
              <a:rPr lang="en-US" sz="2400" dirty="0" smtClean="0"/>
              <a:t>Two-hand trip</a:t>
            </a:r>
          </a:p>
          <a:p>
            <a:pPr lvl="1"/>
            <a:r>
              <a:rPr lang="en-US" sz="2400" dirty="0" smtClean="0"/>
              <a:t>Gate</a:t>
            </a:r>
            <a:endParaRPr lang="en-US" sz="2400" dirty="0"/>
          </a:p>
        </p:txBody>
      </p:sp>
    </p:spTree>
    <p:extLst>
      <p:ext uri="{BB962C8B-B14F-4D97-AF65-F5344CB8AC3E}">
        <p14:creationId xmlns:p14="http://schemas.microsoft.com/office/powerpoint/2010/main" val="15010455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8" name="Content Placeholder 7" title="machine safe guard laser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08731" y="3656716"/>
            <a:ext cx="3645724" cy="2389839"/>
          </a:xfrm>
          <a:prstGeom prst="rect">
            <a:avLst/>
          </a:prstGeom>
        </p:spPr>
      </p:pic>
      <p:sp>
        <p:nvSpPr>
          <p:cNvPr id="6" name="Content Placeholder 5"/>
          <p:cNvSpPr>
            <a:spLocks noGrp="1"/>
          </p:cNvSpPr>
          <p:nvPr>
            <p:ph sz="half" idx="2"/>
          </p:nvPr>
        </p:nvSpPr>
        <p:spPr>
          <a:xfrm>
            <a:off x="457200" y="1148360"/>
            <a:ext cx="5486400" cy="2368650"/>
          </a:xfrm>
        </p:spPr>
        <p:txBody>
          <a:bodyPr/>
          <a:lstStyle/>
          <a:p>
            <a:pPr marL="0" indent="0">
              <a:spcBef>
                <a:spcPts val="600"/>
              </a:spcBef>
              <a:buNone/>
            </a:pPr>
            <a:r>
              <a:rPr lang="en-US" altLang="en-US" sz="3200" dirty="0">
                <a:ea typeface="Tahoma" panose="020B0604030504040204" pitchFamily="34" charset="0"/>
              </a:rPr>
              <a:t>Presence-sensing devices:</a:t>
            </a:r>
          </a:p>
          <a:p>
            <a:pPr marL="457200" indent="-457200">
              <a:spcBef>
                <a:spcPts val="600"/>
              </a:spcBef>
            </a:pPr>
            <a:r>
              <a:rPr lang="en-US" altLang="en-US" dirty="0">
                <a:ea typeface="Tahoma" panose="020B0604030504040204" pitchFamily="34" charset="0"/>
              </a:rPr>
              <a:t>Photoelectric</a:t>
            </a:r>
          </a:p>
          <a:p>
            <a:pPr marL="457200" indent="-457200">
              <a:spcBef>
                <a:spcPts val="600"/>
              </a:spcBef>
            </a:pPr>
            <a:r>
              <a:rPr lang="en-US" altLang="en-US" dirty="0">
                <a:ea typeface="Tahoma" panose="020B0604030504040204" pitchFamily="34" charset="0"/>
              </a:rPr>
              <a:t>Radiofrequency</a:t>
            </a:r>
          </a:p>
          <a:p>
            <a:pPr marL="457200" indent="-457200">
              <a:spcBef>
                <a:spcPts val="600"/>
              </a:spcBef>
            </a:pPr>
            <a:r>
              <a:rPr lang="en-US" altLang="en-US" dirty="0">
                <a:ea typeface="Tahoma" panose="020B0604030504040204" pitchFamily="34" charset="0"/>
              </a:rPr>
              <a:t>Electromechanical</a:t>
            </a:r>
          </a:p>
          <a:p>
            <a:endParaRPr lang="en-US" dirty="0"/>
          </a:p>
        </p:txBody>
      </p:sp>
      <p:sp>
        <p:nvSpPr>
          <p:cNvPr id="7" name="Footer Placeholder 3"/>
          <p:cNvSpPr txBox="1">
            <a:spLocks/>
          </p:cNvSpPr>
          <p:nvPr/>
        </p:nvSpPr>
        <p:spPr>
          <a:xfrm>
            <a:off x="4114800" y="5937074"/>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OSHA</a:t>
            </a:r>
            <a:endParaRPr lang="en-US" altLang="en-US" sz="800" dirty="0">
              <a:latin typeface="Times New Roman" charset="0"/>
            </a:endParaRPr>
          </a:p>
        </p:txBody>
      </p:sp>
      <p:pic>
        <p:nvPicPr>
          <p:cNvPr id="4" name="Picture 3" title="RF Sensing devic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600" y="1074788"/>
            <a:ext cx="2476500" cy="2428875"/>
          </a:xfrm>
          <a:prstGeom prst="rect">
            <a:avLst/>
          </a:prstGeom>
          <a:ln>
            <a:solidFill>
              <a:schemeClr val="tx1"/>
            </a:solidFill>
          </a:ln>
        </p:spPr>
      </p:pic>
      <p:pic>
        <p:nvPicPr>
          <p:cNvPr id="10" name="Picture 9" title="Machine with guar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72100" y="3661423"/>
            <a:ext cx="3048000" cy="2286000"/>
          </a:xfrm>
          <a:prstGeom prst="rect">
            <a:avLst/>
          </a:prstGeom>
          <a:ln>
            <a:solidFill>
              <a:schemeClr val="tx1"/>
            </a:solidFill>
          </a:ln>
        </p:spPr>
      </p:pic>
    </p:spTree>
    <p:extLst>
      <p:ext uri="{BB962C8B-B14F-4D97-AF65-F5344CB8AC3E}">
        <p14:creationId xmlns:p14="http://schemas.microsoft.com/office/powerpoint/2010/main" val="344810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4" name="Content Placeholder 3"/>
          <p:cNvSpPr>
            <a:spLocks noGrp="1"/>
          </p:cNvSpPr>
          <p:nvPr>
            <p:ph sz="half" idx="1"/>
          </p:nvPr>
        </p:nvSpPr>
        <p:spPr>
          <a:xfrm>
            <a:off x="628941" y="1236865"/>
            <a:ext cx="4826388" cy="4267199"/>
          </a:xfrm>
        </p:spPr>
        <p:txBody>
          <a:bodyPr/>
          <a:lstStyle/>
          <a:p>
            <a:pPr marL="0" indent="0">
              <a:spcBef>
                <a:spcPts val="600"/>
              </a:spcBef>
              <a:buNone/>
            </a:pPr>
            <a:r>
              <a:rPr lang="en-US" altLang="en-US" sz="3200" dirty="0">
                <a:ea typeface="Tahoma" panose="020B0604030504040204" pitchFamily="34" charset="0"/>
              </a:rPr>
              <a:t>Pullback devices:</a:t>
            </a:r>
          </a:p>
          <a:p>
            <a:pPr marL="457200" indent="-457200">
              <a:spcBef>
                <a:spcPts val="600"/>
              </a:spcBef>
            </a:pPr>
            <a:r>
              <a:rPr lang="en-US" altLang="en-US" dirty="0">
                <a:ea typeface="Tahoma" panose="020B0604030504040204" pitchFamily="34" charset="0"/>
              </a:rPr>
              <a:t>Utilize a series of cables attached to operator</a:t>
            </a:r>
          </a:p>
          <a:p>
            <a:pPr marL="457200" indent="-457200">
              <a:spcBef>
                <a:spcPts val="600"/>
              </a:spcBef>
            </a:pPr>
            <a:r>
              <a:rPr lang="en-US" altLang="en-US" dirty="0">
                <a:ea typeface="Tahoma" panose="020B0604030504040204" pitchFamily="34" charset="0"/>
              </a:rPr>
              <a:t>Automatically withdraws hands from point of operation when slide/ram begins to descend</a:t>
            </a:r>
          </a:p>
          <a:p>
            <a:endParaRPr lang="en-US" dirty="0"/>
          </a:p>
        </p:txBody>
      </p:sp>
      <p:pic>
        <p:nvPicPr>
          <p:cNvPr id="6" name="Content Placeholder 5" title="pullback device"/>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27070" y="1220634"/>
            <a:ext cx="2767824" cy="4224894"/>
          </a:xfrm>
          <a:prstGeom prst="rect">
            <a:avLst/>
          </a:prstGeom>
        </p:spPr>
      </p:pic>
      <p:sp>
        <p:nvSpPr>
          <p:cNvPr id="7" name="Footer Placeholder 3"/>
          <p:cNvSpPr txBox="1">
            <a:spLocks/>
          </p:cNvSpPr>
          <p:nvPr/>
        </p:nvSpPr>
        <p:spPr>
          <a:xfrm>
            <a:off x="7467600" y="5445528"/>
            <a:ext cx="992187" cy="1932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1578672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7" name="Content Placeholder 6"/>
          <p:cNvSpPr>
            <a:spLocks noGrp="1"/>
          </p:cNvSpPr>
          <p:nvPr>
            <p:ph sz="half" idx="1"/>
          </p:nvPr>
        </p:nvSpPr>
        <p:spPr>
          <a:xfrm>
            <a:off x="912813" y="4369862"/>
            <a:ext cx="4038600" cy="1524001"/>
          </a:xfrm>
        </p:spPr>
        <p:txBody>
          <a:bodyPr/>
          <a:lstStyle/>
          <a:p>
            <a:r>
              <a:rPr lang="en-US" altLang="en-US" sz="2000" dirty="0">
                <a:ea typeface="Tahoma" panose="020B0604030504040204" pitchFamily="34" charset="0"/>
              </a:rPr>
              <a:t>Hands in die, feeding</a:t>
            </a:r>
          </a:p>
          <a:p>
            <a:r>
              <a:rPr lang="en-US" altLang="en-US" sz="2000" dirty="0">
                <a:ea typeface="Tahoma" panose="020B0604030504040204" pitchFamily="34" charset="0"/>
              </a:rPr>
              <a:t>Point of operation exposed</a:t>
            </a:r>
          </a:p>
          <a:p>
            <a:r>
              <a:rPr lang="en-US" altLang="en-US" sz="2000" dirty="0">
                <a:ea typeface="Tahoma" panose="020B0604030504040204" pitchFamily="34" charset="0"/>
              </a:rPr>
              <a:t>Pullback device attached and properly adjusted</a:t>
            </a:r>
          </a:p>
          <a:p>
            <a:endParaRPr lang="en-US" sz="2000" dirty="0"/>
          </a:p>
        </p:txBody>
      </p:sp>
      <p:sp>
        <p:nvSpPr>
          <p:cNvPr id="10" name="Content Placeholder 9"/>
          <p:cNvSpPr>
            <a:spLocks noGrp="1"/>
          </p:cNvSpPr>
          <p:nvPr>
            <p:ph sz="half" idx="2"/>
          </p:nvPr>
        </p:nvSpPr>
        <p:spPr>
          <a:xfrm>
            <a:off x="5029200" y="4243927"/>
            <a:ext cx="3657600" cy="1775873"/>
          </a:xfrm>
        </p:spPr>
        <p:txBody>
          <a:bodyPr/>
          <a:lstStyle/>
          <a:p>
            <a:r>
              <a:rPr lang="en-US" altLang="en-US" sz="2000" dirty="0">
                <a:ea typeface="Tahoma" panose="020B0604030504040204" pitchFamily="34" charset="0"/>
              </a:rPr>
              <a:t>Die closed</a:t>
            </a:r>
          </a:p>
          <a:p>
            <a:r>
              <a:rPr lang="en-US" altLang="en-US" sz="2000" dirty="0">
                <a:ea typeface="Tahoma" panose="020B0604030504040204" pitchFamily="34" charset="0"/>
              </a:rPr>
              <a:t>Hands withdrawn from point of operation by pullback device</a:t>
            </a:r>
          </a:p>
          <a:p>
            <a:endParaRPr lang="en-US" sz="2000" dirty="0"/>
          </a:p>
        </p:txBody>
      </p:sp>
      <p:pic>
        <p:nvPicPr>
          <p:cNvPr id="3" name="Picture 9" descr="S:\Pullback-Retracted.tif" title="pullback dev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1370012"/>
            <a:ext cx="3205163" cy="27066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12" descr="S:\Pullback-Hands in Die.jpg" title="pullback devi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5837" y="1362518"/>
            <a:ext cx="3184525" cy="2686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Footer Placeholder 3"/>
          <p:cNvSpPr txBox="1">
            <a:spLocks/>
          </p:cNvSpPr>
          <p:nvPr/>
        </p:nvSpPr>
        <p:spPr>
          <a:xfrm>
            <a:off x="7315200" y="4050656"/>
            <a:ext cx="992187" cy="1932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
        <p:nvSpPr>
          <p:cNvPr id="9" name="Footer Placeholder 3"/>
          <p:cNvSpPr txBox="1">
            <a:spLocks/>
          </p:cNvSpPr>
          <p:nvPr/>
        </p:nvSpPr>
        <p:spPr>
          <a:xfrm>
            <a:off x="912813" y="4020968"/>
            <a:ext cx="992187" cy="1932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441158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10" name="Content Placeholder 9" title="restraint devic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467081" y="4661988"/>
            <a:ext cx="2091109" cy="1231499"/>
          </a:xfrm>
          <a:prstGeom prst="rect">
            <a:avLst/>
          </a:prstGeom>
        </p:spPr>
      </p:pic>
      <p:sp>
        <p:nvSpPr>
          <p:cNvPr id="9" name="Content Placeholder 8"/>
          <p:cNvSpPr>
            <a:spLocks noGrp="1"/>
          </p:cNvSpPr>
          <p:nvPr>
            <p:ph sz="half" idx="2"/>
          </p:nvPr>
        </p:nvSpPr>
        <p:spPr>
          <a:xfrm>
            <a:off x="609600" y="1112391"/>
            <a:ext cx="4784101" cy="4114800"/>
          </a:xfrm>
        </p:spPr>
        <p:txBody>
          <a:bodyPr/>
          <a:lstStyle/>
          <a:p>
            <a:pPr marL="0" indent="0">
              <a:spcBef>
                <a:spcPts val="600"/>
              </a:spcBef>
              <a:buNone/>
            </a:pPr>
            <a:r>
              <a:rPr lang="en-US" altLang="en-US" sz="3200" dirty="0">
                <a:ea typeface="Tahoma" panose="020B0604030504040204" pitchFamily="34" charset="0"/>
              </a:rPr>
              <a:t>Restraint devices:</a:t>
            </a:r>
          </a:p>
          <a:p>
            <a:pPr marL="457200" indent="-457200">
              <a:spcBef>
                <a:spcPts val="600"/>
              </a:spcBef>
            </a:pPr>
            <a:r>
              <a:rPr lang="en-US" altLang="en-US" dirty="0">
                <a:ea typeface="Tahoma" panose="020B0604030504040204" pitchFamily="34" charset="0"/>
              </a:rPr>
              <a:t>Utilize cables/straps attached to operator’s hands and a fixed point</a:t>
            </a:r>
          </a:p>
          <a:p>
            <a:pPr marL="457200" indent="-457200">
              <a:spcBef>
                <a:spcPts val="600"/>
              </a:spcBef>
            </a:pPr>
            <a:r>
              <a:rPr lang="en-US" altLang="en-US" dirty="0">
                <a:ea typeface="Tahoma" panose="020B0604030504040204" pitchFamily="34" charset="0"/>
              </a:rPr>
              <a:t>No extending/retracting action involved</a:t>
            </a:r>
          </a:p>
          <a:p>
            <a:pPr marL="457200" indent="-457200">
              <a:spcBef>
                <a:spcPts val="600"/>
              </a:spcBef>
            </a:pPr>
            <a:r>
              <a:rPr lang="en-US" altLang="en-US" dirty="0">
                <a:ea typeface="Tahoma" panose="020B0604030504040204" pitchFamily="34" charset="0"/>
              </a:rPr>
              <a:t>Hand-feeding tools may be necessary</a:t>
            </a:r>
          </a:p>
          <a:p>
            <a:endParaRPr lang="en-US" dirty="0"/>
          </a:p>
        </p:txBody>
      </p:sp>
      <p:sp>
        <p:nvSpPr>
          <p:cNvPr id="7" name="Footer Placeholder 3"/>
          <p:cNvSpPr txBox="1">
            <a:spLocks/>
          </p:cNvSpPr>
          <p:nvPr/>
        </p:nvSpPr>
        <p:spPr>
          <a:xfrm>
            <a:off x="7158342" y="5893487"/>
            <a:ext cx="1371600" cy="264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4" name="Picture 3" title="restraint devi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1160151"/>
            <a:ext cx="2191487" cy="2275776"/>
          </a:xfrm>
          <a:prstGeom prst="rect">
            <a:avLst/>
          </a:prstGeom>
          <a:ln>
            <a:solidFill>
              <a:schemeClr val="tx1"/>
            </a:solidFill>
          </a:ln>
        </p:spPr>
      </p:pic>
      <p:pic>
        <p:nvPicPr>
          <p:cNvPr id="5" name="Picture 4" title="restraint devic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22679" y="3560992"/>
            <a:ext cx="2793408" cy="2332495"/>
          </a:xfrm>
          <a:prstGeom prst="rect">
            <a:avLst/>
          </a:prstGeom>
          <a:ln>
            <a:solidFill>
              <a:schemeClr val="tx1"/>
            </a:solidFill>
          </a:ln>
        </p:spPr>
      </p:pic>
    </p:spTree>
    <p:extLst>
      <p:ext uri="{BB962C8B-B14F-4D97-AF65-F5344CB8AC3E}">
        <p14:creationId xmlns:p14="http://schemas.microsoft.com/office/powerpoint/2010/main" val="2509576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3" name="Content Placeholder 2"/>
          <p:cNvSpPr>
            <a:spLocks noGrp="1"/>
          </p:cNvSpPr>
          <p:nvPr>
            <p:ph idx="1"/>
          </p:nvPr>
        </p:nvSpPr>
        <p:spPr>
          <a:xfrm>
            <a:off x="762000" y="1143000"/>
            <a:ext cx="4684744" cy="4800600"/>
          </a:xfrm>
        </p:spPr>
        <p:txBody>
          <a:bodyPr/>
          <a:lstStyle/>
          <a:p>
            <a:pPr marL="0" indent="0">
              <a:buNone/>
            </a:pPr>
            <a:r>
              <a:rPr lang="en-US" altLang="en-US" dirty="0" smtClean="0"/>
              <a:t>Safety trip controls:</a:t>
            </a:r>
          </a:p>
          <a:p>
            <a:r>
              <a:rPr lang="en-US" altLang="en-US" sz="2800" dirty="0" smtClean="0"/>
              <a:t>Deactivates the machine in an emergency situation</a:t>
            </a:r>
            <a:endParaRPr lang="en-US" altLang="en-US" sz="2800" dirty="0"/>
          </a:p>
          <a:p>
            <a:r>
              <a:rPr lang="en-US" altLang="en-US" sz="2800" dirty="0" smtClean="0"/>
              <a:t>Examples</a:t>
            </a:r>
          </a:p>
          <a:p>
            <a:pPr lvl="1"/>
            <a:r>
              <a:rPr lang="en-US" altLang="en-US" sz="2400" dirty="0" smtClean="0"/>
              <a:t>Pressure-sensitive bar</a:t>
            </a:r>
          </a:p>
          <a:p>
            <a:pPr lvl="1"/>
            <a:r>
              <a:rPr lang="en-US" altLang="en-US" sz="2400" dirty="0" smtClean="0"/>
              <a:t>Safety tripod</a:t>
            </a:r>
          </a:p>
          <a:p>
            <a:pPr lvl="1"/>
            <a:r>
              <a:rPr lang="en-US" altLang="en-US" sz="2400" dirty="0" smtClean="0"/>
              <a:t>Safety tripwire</a:t>
            </a:r>
          </a:p>
          <a:p>
            <a:r>
              <a:rPr lang="en-US" altLang="en-US" sz="2800" dirty="0" smtClean="0"/>
              <a:t>Positioning is critical; must stop machine before body reaches danger area</a:t>
            </a:r>
          </a:p>
        </p:txBody>
      </p:sp>
      <p:graphicFrame>
        <p:nvGraphicFramePr>
          <p:cNvPr id="4" name="Object 3" title="safety trip controls"/>
          <p:cNvGraphicFramePr>
            <a:graphicFrameLocks noChangeAspect="1"/>
          </p:cNvGraphicFramePr>
          <p:nvPr>
            <p:extLst>
              <p:ext uri="{D42A27DB-BD31-4B8C-83A1-F6EECF244321}">
                <p14:modId xmlns:p14="http://schemas.microsoft.com/office/powerpoint/2010/main" val="1388704055"/>
              </p:ext>
            </p:extLst>
          </p:nvPr>
        </p:nvGraphicFramePr>
        <p:xfrm>
          <a:off x="6059874" y="990600"/>
          <a:ext cx="2493963" cy="2986433"/>
        </p:xfrm>
        <a:graphic>
          <a:graphicData uri="http://schemas.openxmlformats.org/presentationml/2006/ole">
            <mc:AlternateContent xmlns:mc="http://schemas.openxmlformats.org/markup-compatibility/2006">
              <mc:Choice xmlns:v="urn:schemas-microsoft-com:vml" Requires="v">
                <p:oleObj spid="_x0000_s1085" name="Image" r:id="rId4" imgW="4295094" imgH="4460289" progId="Photoshop.Image.5">
                  <p:embed/>
                </p:oleObj>
              </mc:Choice>
              <mc:Fallback>
                <p:oleObj name="Image" r:id="rId4" imgW="4295094" imgH="4460289" progId="Photoshop.Image.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4416" t="2083"/>
                      <a:stretch>
                        <a:fillRect/>
                      </a:stretch>
                    </p:blipFill>
                    <p:spPr bwMode="auto">
                      <a:xfrm>
                        <a:off x="6059874" y="990600"/>
                        <a:ext cx="2493963" cy="2986433"/>
                      </a:xfrm>
                      <a:prstGeom prst="rect">
                        <a:avLst/>
                      </a:prstGeom>
                      <a:noFill/>
                      <a:ln>
                        <a:solidFill>
                          <a:schemeClr val="tx1"/>
                        </a:solidFill>
                      </a:ln>
                      <a:effectLst/>
                      <a:extLst/>
                    </p:spPr>
                  </p:pic>
                </p:oleObj>
              </mc:Fallback>
            </mc:AlternateContent>
          </a:graphicData>
        </a:graphic>
      </p:graphicFrame>
      <p:pic>
        <p:nvPicPr>
          <p:cNvPr id="7" name="Picture 6" title="safety trip control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96337" y="4110504"/>
            <a:ext cx="2857500" cy="1695450"/>
          </a:xfrm>
          <a:prstGeom prst="rect">
            <a:avLst/>
          </a:prstGeom>
          <a:ln>
            <a:solidFill>
              <a:schemeClr val="tx1"/>
            </a:solidFill>
          </a:ln>
        </p:spPr>
      </p:pic>
      <p:sp>
        <p:nvSpPr>
          <p:cNvPr id="8" name="Footer Placeholder 3"/>
          <p:cNvSpPr txBox="1">
            <a:spLocks/>
          </p:cNvSpPr>
          <p:nvPr/>
        </p:nvSpPr>
        <p:spPr>
          <a:xfrm>
            <a:off x="7136569" y="5802161"/>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384027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Machinery </a:t>
            </a:r>
            <a:r>
              <a:rPr lang="en-US" altLang="en-US" dirty="0"/>
              <a:t>Accidents</a:t>
            </a:r>
            <a:endParaRPr lang="en-US" dirty="0"/>
          </a:p>
        </p:txBody>
      </p:sp>
      <p:sp>
        <p:nvSpPr>
          <p:cNvPr id="3" name="Content Placeholder 2"/>
          <p:cNvSpPr>
            <a:spLocks noGrp="1"/>
          </p:cNvSpPr>
          <p:nvPr>
            <p:ph idx="1"/>
          </p:nvPr>
        </p:nvSpPr>
        <p:spPr>
          <a:xfrm>
            <a:off x="914400" y="1447801"/>
            <a:ext cx="7315200" cy="3810000"/>
          </a:xfrm>
        </p:spPr>
        <p:txBody>
          <a:bodyPr/>
          <a:lstStyle/>
          <a:p>
            <a:pPr marL="0" indent="0">
              <a:buNone/>
            </a:pPr>
            <a:r>
              <a:rPr lang="en-US" altLang="en-US" dirty="0" smtClean="0"/>
              <a:t>Examples of how machine accidents can occur:</a:t>
            </a:r>
          </a:p>
          <a:p>
            <a:r>
              <a:rPr lang="en-US" altLang="en-US" sz="2800" dirty="0" smtClean="0"/>
              <a:t>Reaching-in to </a:t>
            </a:r>
            <a:r>
              <a:rPr lang="en-US" altLang="en-US" sz="2800" dirty="0"/>
              <a:t>“clear” equipment</a:t>
            </a:r>
          </a:p>
          <a:p>
            <a:r>
              <a:rPr lang="en-US" altLang="en-US" sz="2800" dirty="0"/>
              <a:t>Not using Lockout/</a:t>
            </a:r>
            <a:r>
              <a:rPr lang="en-US" altLang="en-US" sz="2800" dirty="0" err="1"/>
              <a:t>Tagout</a:t>
            </a:r>
            <a:endParaRPr lang="en-US" altLang="en-US" sz="2800" dirty="0"/>
          </a:p>
          <a:p>
            <a:r>
              <a:rPr lang="en-US" altLang="en-US" sz="2800" dirty="0"/>
              <a:t>Unauthorized persons doing maintenance or using the machines</a:t>
            </a:r>
          </a:p>
          <a:p>
            <a:r>
              <a:rPr lang="en-US" altLang="en-US" sz="2800" dirty="0"/>
              <a:t>Missing or loose machine </a:t>
            </a:r>
            <a:r>
              <a:rPr lang="en-US" altLang="en-US" sz="2800" dirty="0" smtClean="0"/>
              <a:t>guards</a:t>
            </a:r>
            <a:endParaRPr lang="en-US" altLang="en-US" sz="2800" dirty="0"/>
          </a:p>
        </p:txBody>
      </p:sp>
    </p:spTree>
    <p:extLst>
      <p:ext uri="{BB962C8B-B14F-4D97-AF65-F5344CB8AC3E}">
        <p14:creationId xmlns:p14="http://schemas.microsoft.com/office/powerpoint/2010/main" val="668433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3" name="Content Placeholder 2"/>
          <p:cNvSpPr>
            <a:spLocks noGrp="1"/>
          </p:cNvSpPr>
          <p:nvPr>
            <p:ph idx="1"/>
          </p:nvPr>
        </p:nvSpPr>
        <p:spPr>
          <a:xfrm>
            <a:off x="762000" y="1310014"/>
            <a:ext cx="4684744" cy="4038600"/>
          </a:xfrm>
        </p:spPr>
        <p:txBody>
          <a:bodyPr/>
          <a:lstStyle/>
          <a:p>
            <a:pPr marL="0" indent="0">
              <a:buNone/>
            </a:pPr>
            <a:r>
              <a:rPr lang="en-US" altLang="en-US" dirty="0" smtClean="0"/>
              <a:t>Two-hand controls:</a:t>
            </a:r>
          </a:p>
          <a:p>
            <a:r>
              <a:rPr lang="en-US" altLang="en-US" sz="2800" dirty="0" smtClean="0"/>
              <a:t>Deactivates the machine in an emergency situation</a:t>
            </a:r>
            <a:endParaRPr lang="en-US" altLang="en-US" sz="2800" dirty="0"/>
          </a:p>
          <a:p>
            <a:r>
              <a:rPr lang="en-US" altLang="en-US" sz="2800" dirty="0" smtClean="0"/>
              <a:t>Pressure-sensitive</a:t>
            </a:r>
          </a:p>
          <a:p>
            <a:r>
              <a:rPr lang="en-US" altLang="en-US" sz="2800" dirty="0" smtClean="0"/>
              <a:t>Positioning is critical; must stop machine before body reaches danger area</a:t>
            </a:r>
            <a:endParaRPr lang="en-US" altLang="en-US" sz="2800" dirty="0"/>
          </a:p>
        </p:txBody>
      </p:sp>
      <p:sp>
        <p:nvSpPr>
          <p:cNvPr id="6" name="Footer Placeholder 3"/>
          <p:cNvSpPr txBox="1">
            <a:spLocks/>
          </p:cNvSpPr>
          <p:nvPr/>
        </p:nvSpPr>
        <p:spPr>
          <a:xfrm>
            <a:off x="3996182" y="5806336"/>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5" name="Picture 4" title="two hand control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5367" y="1143000"/>
            <a:ext cx="3048000" cy="2286000"/>
          </a:xfrm>
          <a:prstGeom prst="rect">
            <a:avLst/>
          </a:prstGeom>
          <a:ln>
            <a:solidFill>
              <a:schemeClr val="tx1"/>
            </a:solidFill>
          </a:ln>
        </p:spPr>
      </p:pic>
      <p:pic>
        <p:nvPicPr>
          <p:cNvPr id="7" name="Picture 6" title="two hand control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5367" y="3657600"/>
            <a:ext cx="3048000" cy="2286000"/>
          </a:xfrm>
          <a:prstGeom prst="rect">
            <a:avLst/>
          </a:prstGeom>
          <a:ln>
            <a:solidFill>
              <a:schemeClr val="tx1"/>
            </a:solidFill>
          </a:ln>
        </p:spPr>
      </p:pic>
    </p:spTree>
    <p:extLst>
      <p:ext uri="{BB962C8B-B14F-4D97-AF65-F5344CB8AC3E}">
        <p14:creationId xmlns:p14="http://schemas.microsoft.com/office/powerpoint/2010/main" val="3315042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4" name="Content Placeholder 3"/>
          <p:cNvSpPr>
            <a:spLocks noGrp="1"/>
          </p:cNvSpPr>
          <p:nvPr>
            <p:ph idx="1"/>
          </p:nvPr>
        </p:nvSpPr>
        <p:spPr>
          <a:xfrm>
            <a:off x="609600" y="1066800"/>
            <a:ext cx="7924800" cy="4876801"/>
          </a:xfrm>
        </p:spPr>
        <p:txBody>
          <a:bodyPr/>
          <a:lstStyle/>
          <a:p>
            <a:pPr marL="0" indent="0">
              <a:spcBef>
                <a:spcPts val="600"/>
              </a:spcBef>
              <a:buNone/>
            </a:pPr>
            <a:r>
              <a:rPr lang="en-US" altLang="en-US" dirty="0">
                <a:ea typeface="Tahoma" panose="020B0604030504040204" pitchFamily="34" charset="0"/>
              </a:rPr>
              <a:t>Gate </a:t>
            </a:r>
            <a:r>
              <a:rPr lang="en-US" altLang="en-US" dirty="0" smtClean="0">
                <a:ea typeface="Tahoma" panose="020B0604030504040204" pitchFamily="34" charset="0"/>
              </a:rPr>
              <a:t>devices:</a:t>
            </a:r>
            <a:endParaRPr lang="en-US" altLang="en-US" dirty="0">
              <a:ea typeface="Tahoma" panose="020B0604030504040204" pitchFamily="34" charset="0"/>
            </a:endParaRPr>
          </a:p>
          <a:p>
            <a:pPr marL="457200" indent="-457200">
              <a:spcBef>
                <a:spcPts val="600"/>
              </a:spcBef>
            </a:pPr>
            <a:r>
              <a:rPr lang="en-US" altLang="en-US" sz="2800" dirty="0">
                <a:ea typeface="Tahoma" panose="020B0604030504040204" pitchFamily="34" charset="0"/>
              </a:rPr>
              <a:t>Moveable barrier that protects operator at point of operation before machine cycle can be started</a:t>
            </a:r>
          </a:p>
          <a:p>
            <a:pPr marL="457200" indent="-457200">
              <a:spcBef>
                <a:spcPts val="600"/>
              </a:spcBef>
            </a:pPr>
            <a:r>
              <a:rPr lang="en-US" altLang="en-US" sz="2800" dirty="0">
                <a:ea typeface="Tahoma" panose="020B0604030504040204" pitchFamily="34" charset="0"/>
              </a:rPr>
              <a:t>Must be interlocked so machine cannot begin cycle unless gate guard is in place</a:t>
            </a:r>
          </a:p>
          <a:p>
            <a:pPr marL="457200" indent="-457200">
              <a:spcBef>
                <a:spcPts val="600"/>
              </a:spcBef>
            </a:pPr>
            <a:r>
              <a:rPr lang="en-US" altLang="en-US" sz="2800" dirty="0">
                <a:ea typeface="Tahoma" panose="020B0604030504040204" pitchFamily="34" charset="0"/>
              </a:rPr>
              <a:t>Must be closed before machine can function</a:t>
            </a:r>
          </a:p>
          <a:p>
            <a:pPr marL="457200" indent="-457200">
              <a:spcBef>
                <a:spcPts val="600"/>
              </a:spcBef>
            </a:pPr>
            <a:r>
              <a:rPr lang="en-US" altLang="en-US" sz="2800" dirty="0" smtClean="0">
                <a:ea typeface="Tahoma" panose="020B0604030504040204" pitchFamily="34" charset="0"/>
              </a:rPr>
              <a:t>Types</a:t>
            </a:r>
          </a:p>
          <a:p>
            <a:pPr marL="857250" lvl="1" indent="-457200">
              <a:spcBef>
                <a:spcPts val="600"/>
              </a:spcBef>
            </a:pPr>
            <a:r>
              <a:rPr lang="en-US" altLang="en-US" sz="2400" dirty="0" smtClean="0">
                <a:ea typeface="Tahoma" panose="020B0604030504040204" pitchFamily="34" charset="0"/>
              </a:rPr>
              <a:t>“A” Gate</a:t>
            </a:r>
          </a:p>
          <a:p>
            <a:pPr marL="857250" lvl="1" indent="-457200">
              <a:spcBef>
                <a:spcPts val="600"/>
              </a:spcBef>
            </a:pPr>
            <a:r>
              <a:rPr lang="en-US" altLang="en-US" sz="2400" dirty="0" smtClean="0">
                <a:ea typeface="Tahoma" panose="020B0604030504040204" pitchFamily="34" charset="0"/>
              </a:rPr>
              <a:t>“B” Gate</a:t>
            </a:r>
            <a:endParaRPr lang="en-US" altLang="en-US" sz="2400" dirty="0">
              <a:ea typeface="Tahoma" panose="020B0604030504040204" pitchFamily="34" charset="0"/>
            </a:endParaRPr>
          </a:p>
          <a:p>
            <a:endParaRPr lang="en-US" dirty="0"/>
          </a:p>
        </p:txBody>
      </p:sp>
    </p:spTree>
    <p:extLst>
      <p:ext uri="{BB962C8B-B14F-4D97-AF65-F5344CB8AC3E}">
        <p14:creationId xmlns:p14="http://schemas.microsoft.com/office/powerpoint/2010/main" val="1216414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sp>
        <p:nvSpPr>
          <p:cNvPr id="4" name="Content Placeholder 3"/>
          <p:cNvSpPr>
            <a:spLocks noGrp="1"/>
          </p:cNvSpPr>
          <p:nvPr>
            <p:ph idx="1"/>
          </p:nvPr>
        </p:nvSpPr>
        <p:spPr>
          <a:xfrm>
            <a:off x="609600" y="1066800"/>
            <a:ext cx="5486400" cy="4739537"/>
          </a:xfrm>
        </p:spPr>
        <p:txBody>
          <a:bodyPr/>
          <a:lstStyle/>
          <a:p>
            <a:pPr marL="0" indent="0">
              <a:spcBef>
                <a:spcPts val="600"/>
              </a:spcBef>
              <a:buNone/>
            </a:pPr>
            <a:r>
              <a:rPr lang="en-US" altLang="en-US" dirty="0">
                <a:ea typeface="Tahoma" panose="020B0604030504040204" pitchFamily="34" charset="0"/>
              </a:rPr>
              <a:t>Gate </a:t>
            </a:r>
            <a:r>
              <a:rPr lang="en-US" altLang="en-US" dirty="0" smtClean="0">
                <a:ea typeface="Tahoma" panose="020B0604030504040204" pitchFamily="34" charset="0"/>
              </a:rPr>
              <a:t>devices:</a:t>
            </a:r>
            <a:endParaRPr lang="en-US" altLang="en-US" dirty="0">
              <a:ea typeface="Tahoma" panose="020B0604030504040204" pitchFamily="34" charset="0"/>
            </a:endParaRPr>
          </a:p>
          <a:p>
            <a:pPr marL="457200" indent="-457200">
              <a:spcBef>
                <a:spcPts val="600"/>
              </a:spcBef>
            </a:pPr>
            <a:r>
              <a:rPr lang="en-US" altLang="en-US" sz="2800" dirty="0">
                <a:ea typeface="Tahoma" panose="020B0604030504040204" pitchFamily="34" charset="0"/>
              </a:rPr>
              <a:t>Moveable barrier that protects operator at point of operation before machine cycle can be started</a:t>
            </a:r>
          </a:p>
          <a:p>
            <a:pPr marL="457200" indent="-457200">
              <a:spcBef>
                <a:spcPts val="600"/>
              </a:spcBef>
            </a:pPr>
            <a:r>
              <a:rPr lang="en-US" altLang="en-US" sz="2800" dirty="0">
                <a:ea typeface="Tahoma" panose="020B0604030504040204" pitchFamily="34" charset="0"/>
              </a:rPr>
              <a:t>Must be interlocked so machine cannot begin cycle unless gate guard is in place</a:t>
            </a:r>
          </a:p>
          <a:p>
            <a:pPr marL="457200" indent="-457200">
              <a:spcBef>
                <a:spcPts val="600"/>
              </a:spcBef>
            </a:pPr>
            <a:r>
              <a:rPr lang="en-US" altLang="en-US" sz="2800" dirty="0">
                <a:ea typeface="Tahoma" panose="020B0604030504040204" pitchFamily="34" charset="0"/>
              </a:rPr>
              <a:t>Must be closed before machine can </a:t>
            </a:r>
            <a:r>
              <a:rPr lang="en-US" altLang="en-US" sz="2800" dirty="0" smtClean="0">
                <a:ea typeface="Tahoma" panose="020B0604030504040204" pitchFamily="34" charset="0"/>
              </a:rPr>
              <a:t>function</a:t>
            </a:r>
            <a:endParaRPr lang="en-US" altLang="en-US" sz="2800" dirty="0">
              <a:ea typeface="Tahoma" panose="020B0604030504040204" pitchFamily="34" charset="0"/>
            </a:endParaRPr>
          </a:p>
        </p:txBody>
      </p:sp>
      <p:pic>
        <p:nvPicPr>
          <p:cNvPr id="5" name="Picture 13" descr="S:\gate(open).tif" title="gate devi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7305" y="1096027"/>
            <a:ext cx="2357876" cy="23881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4" descr="S:\gate(closed).tif" title="gate devic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7305" y="3581401"/>
            <a:ext cx="2357876"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 Box 11"/>
          <p:cNvSpPr txBox="1">
            <a:spLocks noChangeArrowheads="1"/>
          </p:cNvSpPr>
          <p:nvPr/>
        </p:nvSpPr>
        <p:spPr bwMode="auto">
          <a:xfrm>
            <a:off x="6621925" y="974694"/>
            <a:ext cx="1538949" cy="369332"/>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Gate Open</a:t>
            </a:r>
          </a:p>
        </p:txBody>
      </p:sp>
      <p:sp>
        <p:nvSpPr>
          <p:cNvPr id="8" name="Text Box 11"/>
          <p:cNvSpPr txBox="1">
            <a:spLocks noChangeArrowheads="1"/>
          </p:cNvSpPr>
          <p:nvPr/>
        </p:nvSpPr>
        <p:spPr bwMode="auto">
          <a:xfrm>
            <a:off x="6606768" y="3522760"/>
            <a:ext cx="1538949" cy="369332"/>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Gate </a:t>
            </a:r>
            <a:r>
              <a:rPr lang="en-US" altLang="en-US" dirty="0" smtClean="0">
                <a:latin typeface="Tahoma" panose="020B0604030504040204" pitchFamily="34" charset="0"/>
                <a:ea typeface="Tahoma" panose="020B0604030504040204" pitchFamily="34" charset="0"/>
                <a:cs typeface="Tahoma" panose="020B0604030504040204" pitchFamily="34" charset="0"/>
              </a:rPr>
              <a:t>Closed</a:t>
            </a:r>
            <a:endPar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Footer Placeholder 3"/>
          <p:cNvSpPr txBox="1">
            <a:spLocks/>
          </p:cNvSpPr>
          <p:nvPr/>
        </p:nvSpPr>
        <p:spPr>
          <a:xfrm>
            <a:off x="4625605" y="5806337"/>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1058860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Machine Safe Guards</a:t>
            </a:r>
            <a:endParaRPr lang="en-US" dirty="0"/>
          </a:p>
        </p:txBody>
      </p:sp>
      <p:pic>
        <p:nvPicPr>
          <p:cNvPr id="8" name="Content Placeholder 7" title="Type &quot;A&quot; gate"/>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72067" y="2590800"/>
            <a:ext cx="3048000" cy="2286000"/>
          </a:xfrm>
        </p:spPr>
      </p:pic>
      <p:sp>
        <p:nvSpPr>
          <p:cNvPr id="12" name="Footer Placeholder 3"/>
          <p:cNvSpPr txBox="1">
            <a:spLocks/>
          </p:cNvSpPr>
          <p:nvPr/>
        </p:nvSpPr>
        <p:spPr>
          <a:xfrm>
            <a:off x="3846719" y="5791200"/>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smtClean="0"/>
              <a:t>Source of graphics: OSHA</a:t>
            </a:r>
            <a:endParaRPr lang="en-US" altLang="en-US" sz="800" dirty="0">
              <a:latin typeface="Times New Roman" charset="0"/>
            </a:endParaRPr>
          </a:p>
        </p:txBody>
      </p:sp>
      <p:sp>
        <p:nvSpPr>
          <p:cNvPr id="14" name="Content Placeholder 13"/>
          <p:cNvSpPr>
            <a:spLocks noGrp="1"/>
          </p:cNvSpPr>
          <p:nvPr>
            <p:ph sz="half" idx="2"/>
          </p:nvPr>
        </p:nvSpPr>
        <p:spPr>
          <a:xfrm>
            <a:off x="838200" y="1847850"/>
            <a:ext cx="7848600" cy="914400"/>
          </a:xfrm>
        </p:spPr>
        <p:txBody>
          <a:bodyPr/>
          <a:lstStyle/>
          <a:p>
            <a:pPr marL="0" indent="0">
              <a:buNone/>
            </a:pPr>
            <a:r>
              <a:rPr lang="en-US" sz="2000" dirty="0" smtClean="0"/>
              <a:t>Type “A” Gate Operation                      Type “B” Gate Operation</a:t>
            </a:r>
            <a:endParaRPr lang="en-US" sz="2000" dirty="0"/>
          </a:p>
        </p:txBody>
      </p:sp>
      <p:pic>
        <p:nvPicPr>
          <p:cNvPr id="15" name="Picture 14" title="Type &quot;B&quot; gat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7525" y="2590800"/>
            <a:ext cx="3048000" cy="2286000"/>
          </a:xfrm>
          <a:prstGeom prst="rect">
            <a:avLst/>
          </a:prstGeom>
        </p:spPr>
      </p:pic>
    </p:spTree>
    <p:extLst>
      <p:ext uri="{BB962C8B-B14F-4D97-AF65-F5344CB8AC3E}">
        <p14:creationId xmlns:p14="http://schemas.microsoft.com/office/powerpoint/2010/main" val="7115331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Additional </a:t>
            </a:r>
            <a:r>
              <a:rPr lang="en-US" altLang="en-US" dirty="0"/>
              <a:t>Safeguarding</a:t>
            </a:r>
            <a:endParaRPr lang="en-US" dirty="0"/>
          </a:p>
        </p:txBody>
      </p:sp>
      <p:sp>
        <p:nvSpPr>
          <p:cNvPr id="5" name="Content Placeholder 4"/>
          <p:cNvSpPr>
            <a:spLocks noGrp="1"/>
          </p:cNvSpPr>
          <p:nvPr>
            <p:ph idx="1"/>
          </p:nvPr>
        </p:nvSpPr>
        <p:spPr>
          <a:xfrm>
            <a:off x="838200" y="1066800"/>
            <a:ext cx="7467600" cy="4495801"/>
          </a:xfrm>
        </p:spPr>
        <p:txBody>
          <a:bodyPr/>
          <a:lstStyle/>
          <a:p>
            <a:pPr marL="0" indent="0">
              <a:buNone/>
            </a:pPr>
            <a:r>
              <a:rPr lang="en-US" altLang="en-US" dirty="0" smtClean="0"/>
              <a:t>Location/distance:</a:t>
            </a:r>
            <a:endParaRPr lang="en-US" altLang="en-US" dirty="0"/>
          </a:p>
          <a:p>
            <a:r>
              <a:rPr lang="en-US" altLang="en-US" sz="2800" dirty="0" smtClean="0"/>
              <a:t>The dangerous moving part of a machine must be so positioned that those areas are not accessible or do not present a hazard</a:t>
            </a:r>
          </a:p>
          <a:p>
            <a:r>
              <a:rPr lang="en-US" altLang="en-US" sz="2800" dirty="0" smtClean="0"/>
              <a:t>Feeding process safeguarded </a:t>
            </a:r>
            <a:br>
              <a:rPr lang="en-US" altLang="en-US" sz="2800" dirty="0" smtClean="0"/>
            </a:br>
            <a:r>
              <a:rPr lang="en-US" altLang="en-US" sz="2800" dirty="0" smtClean="0"/>
              <a:t>by maintaining safe distance </a:t>
            </a:r>
            <a:br>
              <a:rPr lang="en-US" altLang="en-US" sz="2800" dirty="0" smtClean="0"/>
            </a:br>
            <a:r>
              <a:rPr lang="en-US" altLang="en-US" sz="2800" dirty="0" smtClean="0"/>
              <a:t>to protect worker</a:t>
            </a:r>
          </a:p>
          <a:p>
            <a:r>
              <a:rPr lang="en-US" altLang="en-US" sz="2800" dirty="0" smtClean="0"/>
              <a:t>Operator’s controls located </a:t>
            </a:r>
            <a:br>
              <a:rPr lang="en-US" altLang="en-US" sz="2800" dirty="0" smtClean="0"/>
            </a:br>
            <a:r>
              <a:rPr lang="en-US" altLang="en-US" sz="2800" dirty="0" smtClean="0"/>
              <a:t>safe distance from machine</a:t>
            </a:r>
            <a:endParaRPr lang="en-US" altLang="en-US" sz="2800" dirty="0"/>
          </a:p>
          <a:p>
            <a:pPr marL="0" indent="0">
              <a:buNone/>
            </a:pPr>
            <a:endParaRPr lang="en-US" dirty="0"/>
          </a:p>
        </p:txBody>
      </p:sp>
      <p:pic>
        <p:nvPicPr>
          <p:cNvPr id="6" name="Picture 5" descr="P:\204 Course\Mary's misc Photos JPG\Slide24.JPG" title="location/distan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512" y="3124200"/>
            <a:ext cx="2681288" cy="26526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3"/>
          <p:cNvSpPr txBox="1">
            <a:spLocks/>
          </p:cNvSpPr>
          <p:nvPr/>
        </p:nvSpPr>
        <p:spPr>
          <a:xfrm>
            <a:off x="7310666" y="5776818"/>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3639103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Additional </a:t>
            </a:r>
            <a:r>
              <a:rPr lang="en-US" altLang="en-US" dirty="0"/>
              <a:t>Safeguarding</a:t>
            </a:r>
            <a:endParaRPr lang="en-US" dirty="0"/>
          </a:p>
        </p:txBody>
      </p:sp>
      <p:sp>
        <p:nvSpPr>
          <p:cNvPr id="5" name="Content Placeholder 4"/>
          <p:cNvSpPr>
            <a:spLocks noGrp="1"/>
          </p:cNvSpPr>
          <p:nvPr>
            <p:ph idx="1"/>
          </p:nvPr>
        </p:nvSpPr>
        <p:spPr>
          <a:xfrm>
            <a:off x="914400" y="1447800"/>
            <a:ext cx="4371214" cy="4157661"/>
          </a:xfrm>
        </p:spPr>
        <p:txBody>
          <a:bodyPr/>
          <a:lstStyle/>
          <a:p>
            <a:pPr marL="0" indent="0">
              <a:buNone/>
            </a:pPr>
            <a:r>
              <a:rPr lang="en-US" altLang="en-US" dirty="0" smtClean="0"/>
              <a:t>Feeding </a:t>
            </a:r>
            <a:r>
              <a:rPr lang="en-US" altLang="en-US" dirty="0"/>
              <a:t>and ejection </a:t>
            </a:r>
            <a:r>
              <a:rPr lang="en-US" altLang="en-US" dirty="0" smtClean="0"/>
              <a:t>methods:</a:t>
            </a:r>
            <a:endParaRPr lang="en-US" altLang="en-US" dirty="0"/>
          </a:p>
          <a:p>
            <a:r>
              <a:rPr lang="en-US" altLang="en-US" sz="2800" dirty="0" smtClean="0"/>
              <a:t>Automatic/</a:t>
            </a:r>
            <a:br>
              <a:rPr lang="en-US" altLang="en-US" sz="2800" dirty="0" smtClean="0"/>
            </a:br>
            <a:r>
              <a:rPr lang="en-US" altLang="en-US" sz="2800" dirty="0" smtClean="0"/>
              <a:t>semi-automatic feed</a:t>
            </a:r>
          </a:p>
          <a:p>
            <a:r>
              <a:rPr lang="en-US" altLang="en-US" sz="2800" dirty="0" smtClean="0"/>
              <a:t>Automatic/</a:t>
            </a:r>
            <a:br>
              <a:rPr lang="en-US" altLang="en-US" sz="2800" dirty="0" smtClean="0"/>
            </a:br>
            <a:r>
              <a:rPr lang="en-US" altLang="en-US" sz="2800" dirty="0" smtClean="0"/>
              <a:t>semi-automatic ejection</a:t>
            </a:r>
            <a:endParaRPr lang="en-US" altLang="en-US" sz="2800" dirty="0"/>
          </a:p>
          <a:p>
            <a:r>
              <a:rPr lang="en-US" altLang="en-US" sz="2800" dirty="0" smtClean="0"/>
              <a:t>Robots</a:t>
            </a:r>
            <a:endParaRPr lang="en-US" altLang="en-US" sz="2800" dirty="0"/>
          </a:p>
          <a:p>
            <a:pPr marL="0" indent="0">
              <a:buNone/>
            </a:pPr>
            <a:endParaRPr lang="en-US" dirty="0"/>
          </a:p>
        </p:txBody>
      </p:sp>
      <p:grpSp>
        <p:nvGrpSpPr>
          <p:cNvPr id="4" name="Group 3" title="feeding and ejection methods"/>
          <p:cNvGrpSpPr/>
          <p:nvPr/>
        </p:nvGrpSpPr>
        <p:grpSpPr>
          <a:xfrm>
            <a:off x="5752681" y="990600"/>
            <a:ext cx="2590800" cy="2723673"/>
            <a:chOff x="2663825" y="1839913"/>
            <a:chExt cx="3786188" cy="4179887"/>
          </a:xfrm>
        </p:grpSpPr>
        <p:pic>
          <p:nvPicPr>
            <p:cNvPr id="6" name="Picture 4" descr="P:\REY\machguard-filter\Slide1.JPG" title="feeding and ejection metho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3825" y="1839913"/>
              <a:ext cx="3786188" cy="41798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960687" y="1976956"/>
              <a:ext cx="952499" cy="54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altLang="en-US" sz="1200" dirty="0">
                  <a:solidFill>
                    <a:schemeClr val="tx1"/>
                  </a:solidFill>
                </a:rPr>
                <a:t>Transparent </a:t>
              </a:r>
            </a:p>
            <a:p>
              <a:pPr>
                <a:lnSpc>
                  <a:spcPct val="80000"/>
                </a:lnSpc>
              </a:pPr>
              <a:r>
                <a:rPr lang="en-US" altLang="en-US" sz="1200" dirty="0">
                  <a:solidFill>
                    <a:schemeClr val="tx1"/>
                  </a:solidFill>
                </a:rPr>
                <a:t>Enclosure</a:t>
              </a:r>
            </a:p>
            <a:p>
              <a:pPr>
                <a:lnSpc>
                  <a:spcPct val="80000"/>
                </a:lnSpc>
              </a:pPr>
              <a:r>
                <a:rPr lang="en-US" altLang="en-US" sz="1200" dirty="0">
                  <a:solidFill>
                    <a:schemeClr val="tx1"/>
                  </a:solidFill>
                </a:rPr>
                <a:t>Guard</a:t>
              </a:r>
            </a:p>
          </p:txBody>
        </p:sp>
        <p:sp>
          <p:nvSpPr>
            <p:cNvPr id="8" name="Line 6"/>
            <p:cNvSpPr>
              <a:spLocks noChangeShapeType="1"/>
            </p:cNvSpPr>
            <p:nvPr/>
          </p:nvSpPr>
          <p:spPr bwMode="auto">
            <a:xfrm>
              <a:off x="3784600" y="2562225"/>
              <a:ext cx="571500" cy="914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7"/>
            <p:cNvSpPr txBox="1">
              <a:spLocks noChangeArrowheads="1"/>
            </p:cNvSpPr>
            <p:nvPr/>
          </p:nvSpPr>
          <p:spPr bwMode="auto">
            <a:xfrm>
              <a:off x="2684461" y="2826508"/>
              <a:ext cx="1401763" cy="53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70000"/>
                </a:lnSpc>
              </a:pPr>
              <a:r>
                <a:rPr lang="en-US" altLang="en-US" sz="1200" dirty="0">
                  <a:solidFill>
                    <a:schemeClr val="tx1"/>
                  </a:solidFill>
                </a:rPr>
                <a:t>Stock Feed</a:t>
              </a:r>
            </a:p>
            <a:p>
              <a:pPr>
                <a:lnSpc>
                  <a:spcPct val="70000"/>
                </a:lnSpc>
              </a:pPr>
              <a:r>
                <a:rPr lang="en-US" altLang="en-US" sz="1200" dirty="0">
                  <a:solidFill>
                    <a:schemeClr val="tx1"/>
                  </a:solidFill>
                </a:rPr>
                <a:t>Roll</a:t>
              </a:r>
            </a:p>
          </p:txBody>
        </p:sp>
        <p:sp>
          <p:nvSpPr>
            <p:cNvPr id="10" name="Line 8"/>
            <p:cNvSpPr>
              <a:spLocks noChangeShapeType="1"/>
            </p:cNvSpPr>
            <p:nvPr/>
          </p:nvSpPr>
          <p:spPr bwMode="auto">
            <a:xfrm flipH="1">
              <a:off x="3090863" y="3190875"/>
              <a:ext cx="120650" cy="6778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1"/>
            <p:cNvSpPr txBox="1">
              <a:spLocks noChangeArrowheads="1"/>
            </p:cNvSpPr>
            <p:nvPr/>
          </p:nvSpPr>
          <p:spPr bwMode="auto">
            <a:xfrm>
              <a:off x="2684461" y="5541566"/>
              <a:ext cx="1196975"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tx1"/>
                  </a:solidFill>
                </a:rPr>
                <a:t>Completed Work</a:t>
              </a:r>
            </a:p>
          </p:txBody>
        </p:sp>
        <p:sp>
          <p:nvSpPr>
            <p:cNvPr id="12" name="Line 14"/>
            <p:cNvSpPr>
              <a:spLocks noChangeShapeType="1"/>
            </p:cNvSpPr>
            <p:nvPr/>
          </p:nvSpPr>
          <p:spPr bwMode="auto">
            <a:xfrm flipV="1">
              <a:off x="4086225" y="5481638"/>
              <a:ext cx="644525" cy="1317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Footer Placeholder 3"/>
          <p:cNvSpPr txBox="1">
            <a:spLocks/>
          </p:cNvSpPr>
          <p:nvPr/>
        </p:nvSpPr>
        <p:spPr>
          <a:xfrm>
            <a:off x="4159852" y="5876089"/>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pic>
        <p:nvPicPr>
          <p:cNvPr id="3" name="Picture 2" title="feeding and ejection metho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0414" y="3865662"/>
            <a:ext cx="2733067" cy="2177343"/>
          </a:xfrm>
          <a:prstGeom prst="rect">
            <a:avLst/>
          </a:prstGeom>
        </p:spPr>
      </p:pic>
    </p:spTree>
    <p:extLst>
      <p:ext uri="{BB962C8B-B14F-4D97-AF65-F5344CB8AC3E}">
        <p14:creationId xmlns:p14="http://schemas.microsoft.com/office/powerpoint/2010/main" val="186624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Additional </a:t>
            </a:r>
            <a:r>
              <a:rPr lang="en-US" altLang="en-US" dirty="0"/>
              <a:t>Safeguarding</a:t>
            </a:r>
            <a:endParaRPr lang="en-US" dirty="0"/>
          </a:p>
        </p:txBody>
      </p:sp>
      <p:sp>
        <p:nvSpPr>
          <p:cNvPr id="5" name="Content Placeholder 4"/>
          <p:cNvSpPr>
            <a:spLocks noGrp="1"/>
          </p:cNvSpPr>
          <p:nvPr>
            <p:ph idx="1"/>
          </p:nvPr>
        </p:nvSpPr>
        <p:spPr>
          <a:xfrm>
            <a:off x="1124900" y="1181099"/>
            <a:ext cx="7104700" cy="3162301"/>
          </a:xfrm>
        </p:spPr>
        <p:txBody>
          <a:bodyPr/>
          <a:lstStyle/>
          <a:p>
            <a:pPr marL="0" indent="0">
              <a:buNone/>
            </a:pPr>
            <a:r>
              <a:rPr lang="en-US" altLang="en-US" dirty="0" smtClean="0"/>
              <a:t>Miscellaneous aids:</a:t>
            </a:r>
            <a:endParaRPr lang="en-US" altLang="en-US" dirty="0"/>
          </a:p>
          <a:p>
            <a:r>
              <a:rPr lang="en-US" altLang="en-US" sz="2800" dirty="0" smtClean="0"/>
              <a:t>Awareness </a:t>
            </a:r>
            <a:r>
              <a:rPr lang="en-US" altLang="en-US" sz="2800" dirty="0"/>
              <a:t>barriers</a:t>
            </a:r>
          </a:p>
          <a:p>
            <a:r>
              <a:rPr lang="en-US" altLang="en-US" sz="2800" dirty="0" smtClean="0"/>
              <a:t>Protective </a:t>
            </a:r>
            <a:r>
              <a:rPr lang="en-US" altLang="en-US" sz="2800" dirty="0"/>
              <a:t>shields</a:t>
            </a:r>
          </a:p>
          <a:p>
            <a:r>
              <a:rPr lang="en-US" altLang="en-US" sz="2800" dirty="0" smtClean="0"/>
              <a:t>Hand-feeding tools</a:t>
            </a:r>
            <a:endParaRPr lang="en-US" altLang="en-US" sz="2800" dirty="0"/>
          </a:p>
          <a:p>
            <a:pPr marL="0" indent="0">
              <a:buNone/>
            </a:pPr>
            <a:endParaRPr lang="en-US" dirty="0"/>
          </a:p>
        </p:txBody>
      </p:sp>
      <p:pic>
        <p:nvPicPr>
          <p:cNvPr id="4" name="Picture 1028" descr="P:\204 Course\212 photos-jpg filter\Slide12.JPG" title="miscellaneous ai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0192" y="3429000"/>
            <a:ext cx="3148413" cy="24895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title="Protective shiel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89989" y="1023028"/>
            <a:ext cx="2218616" cy="2119893"/>
          </a:xfrm>
          <a:prstGeom prst="rect">
            <a:avLst/>
          </a:prstGeom>
          <a:ln>
            <a:solidFill>
              <a:schemeClr val="tx1"/>
            </a:solidFill>
          </a:ln>
        </p:spPr>
      </p:pic>
      <p:pic>
        <p:nvPicPr>
          <p:cNvPr id="7" name="Picture 4" descr="P:\REY\jpg-01\Holding tools.jpg" title="hand feeding tool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1559985" y="3088215"/>
            <a:ext cx="2489549" cy="31711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3"/>
          <p:cNvSpPr txBox="1">
            <a:spLocks/>
          </p:cNvSpPr>
          <p:nvPr/>
        </p:nvSpPr>
        <p:spPr>
          <a:xfrm>
            <a:off x="3709630" y="5930100"/>
            <a:ext cx="1450562" cy="27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of graphics: OSHA</a:t>
            </a:r>
            <a:endParaRPr lang="en-US" altLang="en-US" sz="800" dirty="0">
              <a:latin typeface="Times New Roman" charset="0"/>
            </a:endParaRPr>
          </a:p>
        </p:txBody>
      </p:sp>
    </p:spTree>
    <p:extLst>
      <p:ext uri="{BB962C8B-B14F-4D97-AF65-F5344CB8AC3E}">
        <p14:creationId xmlns:p14="http://schemas.microsoft.com/office/powerpoint/2010/main" val="250375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Hazard</a:t>
            </a:r>
            <a:endParaRPr lang="en-US" dirty="0"/>
          </a:p>
        </p:txBody>
      </p:sp>
      <p:pic>
        <p:nvPicPr>
          <p:cNvPr id="5" name="Content Placeholder 4" title="identify the hazard"/>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19375" y="1219200"/>
            <a:ext cx="3905250" cy="3628935"/>
          </a:xfrm>
          <a:ln>
            <a:solidFill>
              <a:schemeClr val="tx1"/>
            </a:solidFill>
          </a:ln>
        </p:spPr>
      </p:pic>
      <p:sp>
        <p:nvSpPr>
          <p:cNvPr id="6" name="TextBox 5"/>
          <p:cNvSpPr txBox="1"/>
          <p:nvPr/>
        </p:nvSpPr>
        <p:spPr>
          <a:xfrm>
            <a:off x="1676400" y="4953000"/>
            <a:ext cx="6096000" cy="1077218"/>
          </a:xfrm>
          <a:prstGeom prst="rect">
            <a:avLst/>
          </a:prstGeom>
          <a:noFill/>
        </p:spPr>
        <p:txBody>
          <a:bodyPr wrap="square" rtlCol="0">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Unguarded lower blade and arbor end of radial saw.</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27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Hazard</a:t>
            </a:r>
            <a:endParaRPr lang="en-US" dirty="0"/>
          </a:p>
        </p:txBody>
      </p:sp>
      <p:sp>
        <p:nvSpPr>
          <p:cNvPr id="6" name="TextBox 5"/>
          <p:cNvSpPr txBox="1"/>
          <p:nvPr/>
        </p:nvSpPr>
        <p:spPr>
          <a:xfrm>
            <a:off x="190500" y="5029200"/>
            <a:ext cx="8763000" cy="954107"/>
          </a:xfrm>
          <a:prstGeom prst="rect">
            <a:avLst/>
          </a:prstGeom>
          <a:noFill/>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Guard removed from chain rail exposing pins on the spiked chain and sprocket mechanism.</a:t>
            </a:r>
          </a:p>
        </p:txBody>
      </p:sp>
      <p:pic>
        <p:nvPicPr>
          <p:cNvPr id="4" name="Content Placeholder 3" title="identify the hazard"/>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57400" y="1066800"/>
            <a:ext cx="5029200" cy="3771900"/>
          </a:xfrm>
        </p:spPr>
      </p:pic>
    </p:spTree>
    <p:extLst>
      <p:ext uri="{BB962C8B-B14F-4D97-AF65-F5344CB8AC3E}">
        <p14:creationId xmlns:p14="http://schemas.microsoft.com/office/powerpoint/2010/main" val="307055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Summary</a:t>
            </a:r>
            <a:endParaRPr lang="en-US" dirty="0"/>
          </a:p>
        </p:txBody>
      </p:sp>
      <p:sp>
        <p:nvSpPr>
          <p:cNvPr id="3" name="Content Placeholder 2"/>
          <p:cNvSpPr>
            <a:spLocks noGrp="1"/>
          </p:cNvSpPr>
          <p:nvPr>
            <p:ph idx="1"/>
          </p:nvPr>
        </p:nvSpPr>
        <p:spPr>
          <a:xfrm>
            <a:off x="990600" y="1028699"/>
            <a:ext cx="7162800" cy="4800601"/>
          </a:xfrm>
        </p:spPr>
        <p:txBody>
          <a:bodyPr/>
          <a:lstStyle/>
          <a:p>
            <a:r>
              <a:rPr lang="en-US" altLang="en-US" sz="2800" dirty="0"/>
              <a:t>Safeguards are essential for protecting workers from needless and preventable machinery-related injuries</a:t>
            </a:r>
          </a:p>
          <a:p>
            <a:r>
              <a:rPr lang="en-US" altLang="en-US" sz="2800" dirty="0"/>
              <a:t>The point of operation, as well as all parts of the machine that move while the machine is working, must be safeguarded</a:t>
            </a:r>
          </a:p>
          <a:p>
            <a:r>
              <a:rPr lang="en-US" altLang="en-US" sz="2800" dirty="0"/>
              <a:t>A good rule to remember is:  </a:t>
            </a:r>
            <a:r>
              <a:rPr lang="en-US" altLang="en-US" sz="2800" dirty="0" smtClean="0"/>
              <a:t/>
            </a:r>
            <a:br>
              <a:rPr lang="en-US" altLang="en-US" sz="2800" dirty="0" smtClean="0"/>
            </a:br>
            <a:r>
              <a:rPr lang="en-US" altLang="en-US" sz="2800" b="1" i="1" dirty="0" smtClean="0"/>
              <a:t>Any </a:t>
            </a:r>
            <a:r>
              <a:rPr lang="en-US" altLang="en-US" sz="2800" b="1" i="1" dirty="0"/>
              <a:t>machine part, function, or process which may cause injury must be </a:t>
            </a:r>
            <a:r>
              <a:rPr lang="en-US" altLang="en-US" sz="2800" b="1" i="1" dirty="0" smtClean="0"/>
              <a:t>safeguarded</a:t>
            </a:r>
            <a:endParaRPr lang="en-US" altLang="en-US" sz="2800" b="1" dirty="0"/>
          </a:p>
        </p:txBody>
      </p:sp>
    </p:spTree>
    <p:extLst>
      <p:ext uri="{BB962C8B-B14F-4D97-AF65-F5344CB8AC3E}">
        <p14:creationId xmlns:p14="http://schemas.microsoft.com/office/powerpoint/2010/main" val="86962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Machinery </a:t>
            </a:r>
            <a:r>
              <a:rPr lang="en-US" altLang="en-US" dirty="0"/>
              <a:t>Accidents</a:t>
            </a:r>
            <a:endParaRPr lang="en-US" dirty="0"/>
          </a:p>
        </p:txBody>
      </p:sp>
      <p:sp>
        <p:nvSpPr>
          <p:cNvPr id="3" name="Content Placeholder 2"/>
          <p:cNvSpPr>
            <a:spLocks noGrp="1"/>
          </p:cNvSpPr>
          <p:nvPr>
            <p:ph idx="1"/>
          </p:nvPr>
        </p:nvSpPr>
        <p:spPr>
          <a:xfrm>
            <a:off x="914400" y="1447801"/>
            <a:ext cx="5867400" cy="3810000"/>
          </a:xfrm>
        </p:spPr>
        <p:txBody>
          <a:bodyPr/>
          <a:lstStyle/>
          <a:p>
            <a:pPr marL="0" indent="0">
              <a:buNone/>
            </a:pPr>
            <a:r>
              <a:rPr lang="en-US" altLang="en-US" dirty="0" smtClean="0"/>
              <a:t>Amputations:</a:t>
            </a:r>
          </a:p>
          <a:p>
            <a:r>
              <a:rPr lang="en-US" altLang="en-US" sz="2800" dirty="0" smtClean="0"/>
              <a:t>Unguarded/inadequately safeguarded machinery</a:t>
            </a:r>
            <a:endParaRPr lang="en-US" altLang="en-US" sz="2800" dirty="0"/>
          </a:p>
          <a:p>
            <a:r>
              <a:rPr lang="en-US" altLang="en-US" sz="2800" dirty="0" smtClean="0"/>
              <a:t>Materials handling activities</a:t>
            </a:r>
            <a:endParaRPr lang="en-US" altLang="en-US" sz="2800" dirty="0"/>
          </a:p>
          <a:p>
            <a:r>
              <a:rPr lang="en-US" altLang="en-US" sz="2800" dirty="0" smtClean="0"/>
              <a:t>Activities involving </a:t>
            </a:r>
            <a:br>
              <a:rPr lang="en-US" altLang="en-US" sz="2800" dirty="0" smtClean="0"/>
            </a:br>
            <a:r>
              <a:rPr lang="en-US" altLang="en-US" sz="2800" dirty="0" smtClean="0"/>
              <a:t>stationary machines</a:t>
            </a:r>
            <a:endParaRPr lang="en-US" altLang="en-US" sz="2800" dirty="0"/>
          </a:p>
        </p:txBody>
      </p:sp>
      <p:pic>
        <p:nvPicPr>
          <p:cNvPr id="4" name="Picture 3" title="amputation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1232" y="1447801"/>
            <a:ext cx="1863968" cy="1828799"/>
          </a:xfrm>
          <a:prstGeom prst="ellipse">
            <a:avLst/>
          </a:prstGeom>
          <a:ln>
            <a:solidFill>
              <a:schemeClr val="tx1"/>
            </a:solidFill>
          </a:ln>
        </p:spPr>
      </p:pic>
      <p:sp>
        <p:nvSpPr>
          <p:cNvPr id="5" name="Footer Placeholder 4"/>
          <p:cNvSpPr txBox="1">
            <a:spLocks/>
          </p:cNvSpPr>
          <p:nvPr/>
        </p:nvSpPr>
        <p:spPr>
          <a:xfrm>
            <a:off x="7620000" y="3173414"/>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pic>
        <p:nvPicPr>
          <p:cNvPr id="6" name="Picture 5" title="amputation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86400" y="3849053"/>
            <a:ext cx="3098800" cy="1909636"/>
          </a:xfrm>
          <a:prstGeom prst="rect">
            <a:avLst/>
          </a:prstGeom>
          <a:ln>
            <a:solidFill>
              <a:schemeClr val="tx1"/>
            </a:solidFill>
          </a:ln>
        </p:spPr>
      </p:pic>
      <p:sp>
        <p:nvSpPr>
          <p:cNvPr id="7" name="Footer Placeholder 4"/>
          <p:cNvSpPr txBox="1">
            <a:spLocks/>
          </p:cNvSpPr>
          <p:nvPr/>
        </p:nvSpPr>
        <p:spPr>
          <a:xfrm>
            <a:off x="7553366" y="5765616"/>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spTree>
    <p:extLst>
      <p:ext uri="{BB962C8B-B14F-4D97-AF65-F5344CB8AC3E}">
        <p14:creationId xmlns:p14="http://schemas.microsoft.com/office/powerpoint/2010/main" val="10881078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143000"/>
            <a:ext cx="8229600" cy="4191000"/>
          </a:xfrm>
        </p:spPr>
        <p:txBody>
          <a:bodyPr>
            <a:normAutofit fontScale="92500" lnSpcReduction="10000"/>
          </a:bodyPr>
          <a:lstStyle/>
          <a:p>
            <a:pPr marL="514350" indent="-514350">
              <a:buAutoNum type="arabicPeriod"/>
            </a:pPr>
            <a:r>
              <a:rPr lang="en-US" dirty="0" smtClean="0"/>
              <a:t>All machines consist of three fundamental areas, including __.</a:t>
            </a:r>
          </a:p>
          <a:p>
            <a:pPr marL="914400" lvl="1" indent="-514350">
              <a:buFont typeface="+mj-lt"/>
              <a:buAutoNum type="alphaLcPeriod"/>
            </a:pPr>
            <a:r>
              <a:rPr lang="en-US" dirty="0" smtClean="0"/>
              <a:t>Flywheels, connecting rods, and transverse moving parts</a:t>
            </a:r>
          </a:p>
          <a:p>
            <a:pPr marL="914400" lvl="1" indent="-514350">
              <a:buFont typeface="+mj-lt"/>
              <a:buAutoNum type="alphaLcPeriod"/>
            </a:pPr>
            <a:r>
              <a:rPr lang="en-US" dirty="0" smtClean="0"/>
              <a:t>Point of operation, power transmission device, and operating controls</a:t>
            </a:r>
          </a:p>
          <a:p>
            <a:pPr marL="914400" lvl="1" indent="-514350">
              <a:buFont typeface="+mj-lt"/>
              <a:buAutoNum type="alphaLcPeriod"/>
            </a:pPr>
            <a:r>
              <a:rPr lang="en-US" dirty="0" smtClean="0"/>
              <a:t>Reciprocating parts, rotating parts, and on/off switch</a:t>
            </a:r>
          </a:p>
          <a:p>
            <a:pPr marL="914400" lvl="1" indent="-514350">
              <a:buFont typeface="+mj-lt"/>
              <a:buAutoNum type="alphaLcPeriod"/>
            </a:pPr>
            <a:r>
              <a:rPr lang="en-US" dirty="0" smtClean="0"/>
              <a:t>Feed mechanisms, auxiliary machine parts, and nip points </a:t>
            </a:r>
            <a:endParaRPr lang="en-US" dirty="0"/>
          </a:p>
        </p:txBody>
      </p:sp>
      <p:sp>
        <p:nvSpPr>
          <p:cNvPr id="7" name="Content Placeholder 2"/>
          <p:cNvSpPr txBox="1">
            <a:spLocks/>
          </p:cNvSpPr>
          <p:nvPr/>
        </p:nvSpPr>
        <p:spPr>
          <a:xfrm>
            <a:off x="457200" y="5334000"/>
            <a:ext cx="8229600" cy="74953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a:t>
            </a:r>
            <a:r>
              <a:rPr lang="en-US" dirty="0" smtClean="0"/>
              <a:t>: </a:t>
            </a:r>
            <a:r>
              <a:rPr lang="en-US" b="1" dirty="0" smtClean="0">
                <a:solidFill>
                  <a:srgbClr val="FF0000"/>
                </a:solidFill>
              </a:rPr>
              <a:t>b. point of operation, power transmission device, and operating controls</a:t>
            </a:r>
            <a:endParaRPr lang="en-US" b="1" dirty="0">
              <a:solidFill>
                <a:srgbClr val="FF0000"/>
              </a:solidFill>
            </a:endParaRPr>
          </a:p>
        </p:txBody>
      </p:sp>
    </p:spTree>
    <p:extLst>
      <p:ext uri="{BB962C8B-B14F-4D97-AF65-F5344CB8AC3E}">
        <p14:creationId xmlns:p14="http://schemas.microsoft.com/office/powerpoint/2010/main" val="46496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772400" cy="3657600"/>
          </a:xfrm>
        </p:spPr>
        <p:txBody>
          <a:bodyPr>
            <a:normAutofit/>
          </a:bodyPr>
          <a:lstStyle/>
          <a:p>
            <a:pPr marL="514350" indent="-514350">
              <a:buFont typeface="+mj-lt"/>
              <a:buAutoNum type="arabicPeriod" startAt="2"/>
            </a:pPr>
            <a:r>
              <a:rPr lang="en-US" dirty="0" smtClean="0"/>
              <a:t>Rotating, in-running nip points, reciprocating, and </a:t>
            </a:r>
            <a:r>
              <a:rPr lang="en-US" dirty="0" err="1" smtClean="0"/>
              <a:t>transversing</a:t>
            </a:r>
            <a:r>
              <a:rPr lang="en-US" dirty="0" smtClean="0"/>
              <a:t> are types of hazardous ___.</a:t>
            </a:r>
          </a:p>
          <a:p>
            <a:pPr marL="914400" lvl="1" indent="-514350">
              <a:buFont typeface="+mj-lt"/>
              <a:buAutoNum type="alphaLcPeriod"/>
            </a:pPr>
            <a:r>
              <a:rPr lang="en-US" dirty="0" smtClean="0"/>
              <a:t>motions</a:t>
            </a:r>
          </a:p>
          <a:p>
            <a:pPr marL="914400" lvl="1" indent="-514350">
              <a:buFont typeface="+mj-lt"/>
              <a:buAutoNum type="alphaLcPeriod"/>
            </a:pPr>
            <a:r>
              <a:rPr lang="en-US" dirty="0" smtClean="0"/>
              <a:t>actions</a:t>
            </a:r>
          </a:p>
          <a:p>
            <a:pPr marL="914400" lvl="1" indent="-514350">
              <a:buFont typeface="+mj-lt"/>
              <a:buAutoNum type="alphaLcPeriod"/>
            </a:pPr>
            <a:r>
              <a:rPr lang="en-US" dirty="0" smtClean="0"/>
              <a:t>guards</a:t>
            </a:r>
          </a:p>
          <a:p>
            <a:pPr marL="914400" lvl="1" indent="-514350">
              <a:buFont typeface="+mj-lt"/>
              <a:buAutoNum type="alphaLcPeriod"/>
            </a:pPr>
            <a:r>
              <a:rPr lang="en-US" dirty="0" smtClean="0"/>
              <a:t>devices</a:t>
            </a:r>
            <a:endParaRPr lang="en-US" dirty="0"/>
          </a:p>
        </p:txBody>
      </p:sp>
      <p:sp>
        <p:nvSpPr>
          <p:cNvPr id="7" name="Content Placeholder 2"/>
          <p:cNvSpPr txBox="1">
            <a:spLocks/>
          </p:cNvSpPr>
          <p:nvPr/>
        </p:nvSpPr>
        <p:spPr>
          <a:xfrm>
            <a:off x="457200" y="5257800"/>
            <a:ext cx="8229600" cy="825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 </a:t>
            </a:r>
            <a:r>
              <a:rPr lang="en-US" b="1" dirty="0" smtClean="0">
                <a:solidFill>
                  <a:srgbClr val="FF0000"/>
                </a:solidFill>
              </a:rPr>
              <a:t>a. motions</a:t>
            </a:r>
            <a:endParaRPr lang="en-US" b="1" dirty="0">
              <a:solidFill>
                <a:srgbClr val="FF0000"/>
              </a:solidFill>
            </a:endParaRPr>
          </a:p>
        </p:txBody>
      </p:sp>
    </p:spTree>
    <p:extLst>
      <p:ext uri="{BB962C8B-B14F-4D97-AF65-F5344CB8AC3E}">
        <p14:creationId xmlns:p14="http://schemas.microsoft.com/office/powerpoint/2010/main" val="17825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772400" cy="3657600"/>
          </a:xfrm>
        </p:spPr>
        <p:txBody>
          <a:bodyPr>
            <a:normAutofit/>
          </a:bodyPr>
          <a:lstStyle/>
          <a:p>
            <a:pPr marL="514350" indent="-514350">
              <a:buFont typeface="+mj-lt"/>
              <a:buAutoNum type="arabicPeriod" startAt="3"/>
            </a:pPr>
            <a:r>
              <a:rPr lang="en-US" dirty="0" smtClean="0"/>
              <a:t>Cutting, punching, shearing, and bending are types of hazardous ___.</a:t>
            </a:r>
          </a:p>
          <a:p>
            <a:pPr marL="914400" lvl="1" indent="-514350">
              <a:buFont typeface="+mj-lt"/>
              <a:buAutoNum type="alphaLcPeriod"/>
            </a:pPr>
            <a:r>
              <a:rPr lang="en-US" dirty="0" smtClean="0"/>
              <a:t>motions</a:t>
            </a:r>
          </a:p>
          <a:p>
            <a:pPr marL="914400" lvl="1" indent="-514350">
              <a:buFont typeface="+mj-lt"/>
              <a:buAutoNum type="alphaLcPeriod"/>
            </a:pPr>
            <a:r>
              <a:rPr lang="en-US" dirty="0" smtClean="0"/>
              <a:t>actions</a:t>
            </a:r>
          </a:p>
          <a:p>
            <a:pPr marL="914400" lvl="1" indent="-514350">
              <a:buFont typeface="+mj-lt"/>
              <a:buAutoNum type="alphaLcPeriod"/>
            </a:pPr>
            <a:r>
              <a:rPr lang="en-US" dirty="0" smtClean="0"/>
              <a:t>guards</a:t>
            </a:r>
          </a:p>
          <a:p>
            <a:pPr marL="914400" lvl="1" indent="-514350">
              <a:buFont typeface="+mj-lt"/>
              <a:buAutoNum type="alphaLcPeriod"/>
            </a:pPr>
            <a:r>
              <a:rPr lang="en-US" dirty="0" smtClean="0"/>
              <a:t>devices</a:t>
            </a:r>
            <a:endParaRPr lang="en-US" dirty="0"/>
          </a:p>
        </p:txBody>
      </p:sp>
      <p:sp>
        <p:nvSpPr>
          <p:cNvPr id="7" name="Content Placeholder 2"/>
          <p:cNvSpPr txBox="1">
            <a:spLocks/>
          </p:cNvSpPr>
          <p:nvPr/>
        </p:nvSpPr>
        <p:spPr>
          <a:xfrm>
            <a:off x="457200" y="5257800"/>
            <a:ext cx="8229600" cy="825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 </a:t>
            </a:r>
            <a:r>
              <a:rPr lang="en-US" b="1" dirty="0" smtClean="0">
                <a:solidFill>
                  <a:srgbClr val="FF0000"/>
                </a:solidFill>
              </a:rPr>
              <a:t>b. actions</a:t>
            </a:r>
            <a:endParaRPr lang="en-US" b="1" dirty="0">
              <a:solidFill>
                <a:srgbClr val="FF0000"/>
              </a:solidFill>
            </a:endParaRPr>
          </a:p>
        </p:txBody>
      </p:sp>
    </p:spTree>
    <p:extLst>
      <p:ext uri="{BB962C8B-B14F-4D97-AF65-F5344CB8AC3E}">
        <p14:creationId xmlns:p14="http://schemas.microsoft.com/office/powerpoint/2010/main" val="34139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762000" y="1000259"/>
            <a:ext cx="7620000" cy="4114800"/>
          </a:xfrm>
        </p:spPr>
        <p:txBody>
          <a:bodyPr>
            <a:normAutofit fontScale="92500" lnSpcReduction="10000"/>
          </a:bodyPr>
          <a:lstStyle/>
          <a:p>
            <a:pPr marL="514350" indent="-514350">
              <a:buFont typeface="+mj-lt"/>
              <a:buAutoNum type="arabicPeriod" startAt="4"/>
            </a:pPr>
            <a:r>
              <a:rPr lang="en-US" dirty="0" smtClean="0"/>
              <a:t>Which of the following explains how a guard protects workers?</a:t>
            </a:r>
          </a:p>
          <a:p>
            <a:pPr marL="914400" lvl="1" indent="-514350">
              <a:buFont typeface="+mj-lt"/>
              <a:buAutoNum type="alphaLcPeriod"/>
            </a:pPr>
            <a:r>
              <a:rPr lang="en-US" dirty="0" smtClean="0"/>
              <a:t>Stops the machine when a worker enters the danger area</a:t>
            </a:r>
          </a:p>
          <a:p>
            <a:pPr marL="914400" lvl="1" indent="-514350">
              <a:buFont typeface="+mj-lt"/>
              <a:buAutoNum type="alphaLcPeriod"/>
            </a:pPr>
            <a:r>
              <a:rPr lang="en-US" dirty="0" smtClean="0"/>
              <a:t>Restrains the worker from entering the danger area</a:t>
            </a:r>
          </a:p>
          <a:p>
            <a:pPr marL="914400" lvl="1" indent="-514350">
              <a:buFont typeface="+mj-lt"/>
              <a:buAutoNum type="alphaLcPeriod"/>
            </a:pPr>
            <a:r>
              <a:rPr lang="en-US" dirty="0" smtClean="0"/>
              <a:t>Creates distance to keep the worker from entering the danger area</a:t>
            </a:r>
          </a:p>
          <a:p>
            <a:pPr marL="914400" lvl="1" indent="-514350">
              <a:buFont typeface="+mj-lt"/>
              <a:buAutoNum type="alphaLcPeriod"/>
            </a:pPr>
            <a:r>
              <a:rPr lang="en-US" dirty="0" smtClean="0"/>
              <a:t>Provides a barrier to prevent access to the danger area</a:t>
            </a:r>
            <a:endParaRPr lang="en-US" dirty="0"/>
          </a:p>
        </p:txBody>
      </p:sp>
      <p:sp>
        <p:nvSpPr>
          <p:cNvPr id="7" name="Content Placeholder 2"/>
          <p:cNvSpPr txBox="1">
            <a:spLocks/>
          </p:cNvSpPr>
          <p:nvPr/>
        </p:nvSpPr>
        <p:spPr>
          <a:xfrm>
            <a:off x="457200" y="5115059"/>
            <a:ext cx="8229600" cy="12274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smtClean="0"/>
              <a:t>Answer:  </a:t>
            </a:r>
            <a:r>
              <a:rPr lang="en-US" sz="2800" b="1" dirty="0" smtClean="0">
                <a:solidFill>
                  <a:srgbClr val="FF0000"/>
                </a:solidFill>
              </a:rPr>
              <a:t>d. Provides a barrier to prevent access to the danger area</a:t>
            </a:r>
            <a:endParaRPr lang="en-US" sz="2800" b="1" dirty="0">
              <a:solidFill>
                <a:srgbClr val="FF0000"/>
              </a:solidFill>
            </a:endParaRPr>
          </a:p>
        </p:txBody>
      </p:sp>
    </p:spTree>
    <p:extLst>
      <p:ext uri="{BB962C8B-B14F-4D97-AF65-F5344CB8AC3E}">
        <p14:creationId xmlns:p14="http://schemas.microsoft.com/office/powerpoint/2010/main" val="8172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772400" cy="3048000"/>
          </a:xfrm>
        </p:spPr>
        <p:txBody>
          <a:bodyPr>
            <a:normAutofit lnSpcReduction="10000"/>
          </a:bodyPr>
          <a:lstStyle/>
          <a:p>
            <a:pPr marL="514350" indent="-514350">
              <a:buFont typeface="+mj-lt"/>
              <a:buAutoNum type="arabicPeriod" startAt="5"/>
            </a:pPr>
            <a:r>
              <a:rPr lang="en-US" dirty="0" smtClean="0"/>
              <a:t>Which of the following is an example of a safeguarding device?</a:t>
            </a:r>
          </a:p>
          <a:p>
            <a:pPr marL="914400" lvl="1" indent="-514350">
              <a:buFont typeface="+mj-lt"/>
              <a:buAutoNum type="alphaLcPeriod"/>
            </a:pPr>
            <a:r>
              <a:rPr lang="en-US" dirty="0" smtClean="0"/>
              <a:t>Protective shield</a:t>
            </a:r>
          </a:p>
          <a:p>
            <a:pPr marL="914400" lvl="1" indent="-514350">
              <a:buFont typeface="+mj-lt"/>
              <a:buAutoNum type="alphaLcPeriod"/>
            </a:pPr>
            <a:r>
              <a:rPr lang="en-US" dirty="0" smtClean="0"/>
              <a:t>Hand-feeding tool</a:t>
            </a:r>
          </a:p>
          <a:p>
            <a:pPr marL="914400" lvl="1" indent="-514350">
              <a:buFont typeface="+mj-lt"/>
              <a:buAutoNum type="alphaLcPeriod"/>
            </a:pPr>
            <a:r>
              <a:rPr lang="en-US" dirty="0" smtClean="0"/>
              <a:t>Safety trip control </a:t>
            </a:r>
          </a:p>
          <a:p>
            <a:pPr marL="914400" lvl="1" indent="-514350">
              <a:buFont typeface="+mj-lt"/>
              <a:buAutoNum type="alphaLcPeriod"/>
            </a:pPr>
            <a:r>
              <a:rPr lang="en-US" dirty="0" smtClean="0"/>
              <a:t>Awareness barrier</a:t>
            </a:r>
            <a:endParaRPr lang="en-US" dirty="0"/>
          </a:p>
        </p:txBody>
      </p:sp>
      <p:sp>
        <p:nvSpPr>
          <p:cNvPr id="7" name="Content Placeholder 2"/>
          <p:cNvSpPr txBox="1">
            <a:spLocks/>
          </p:cNvSpPr>
          <p:nvPr/>
        </p:nvSpPr>
        <p:spPr>
          <a:xfrm>
            <a:off x="457200" y="4627505"/>
            <a:ext cx="8229600" cy="12274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Answer:  </a:t>
            </a:r>
            <a:r>
              <a:rPr lang="en-US" b="1" dirty="0" smtClean="0">
                <a:solidFill>
                  <a:srgbClr val="FF0000"/>
                </a:solidFill>
              </a:rPr>
              <a:t>c. Safety trip control</a:t>
            </a:r>
            <a:endParaRPr lang="en-US" b="1" dirty="0">
              <a:solidFill>
                <a:srgbClr val="FF0000"/>
              </a:solidFill>
            </a:endParaRPr>
          </a:p>
        </p:txBody>
      </p:sp>
    </p:spTree>
    <p:extLst>
      <p:ext uri="{BB962C8B-B14F-4D97-AF65-F5344CB8AC3E}">
        <p14:creationId xmlns:p14="http://schemas.microsoft.com/office/powerpoint/2010/main" val="40667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3" name="Content Placeholder 2"/>
          <p:cNvSpPr>
            <a:spLocks noGrp="1"/>
          </p:cNvSpPr>
          <p:nvPr>
            <p:ph idx="1"/>
          </p:nvPr>
        </p:nvSpPr>
        <p:spPr>
          <a:xfrm>
            <a:off x="738962" y="1288003"/>
            <a:ext cx="7666075" cy="2819400"/>
          </a:xfrm>
        </p:spPr>
        <p:txBody>
          <a:bodyPr/>
          <a:lstStyle/>
          <a:p>
            <a:pPr marL="0" indent="0">
              <a:buNone/>
            </a:pPr>
            <a:r>
              <a:rPr lang="en-US" altLang="en-US" dirty="0" smtClean="0"/>
              <a:t>Three fundamental machine areas:</a:t>
            </a:r>
            <a:endParaRPr lang="en-US" altLang="en-US" dirty="0"/>
          </a:p>
          <a:p>
            <a:r>
              <a:rPr lang="en-US" altLang="en-US" sz="2800" dirty="0" smtClean="0"/>
              <a:t>Point of operation</a:t>
            </a:r>
          </a:p>
          <a:p>
            <a:r>
              <a:rPr lang="en-US" altLang="en-US" sz="2800" dirty="0" smtClean="0"/>
              <a:t>Power transmission device</a:t>
            </a:r>
          </a:p>
          <a:p>
            <a:r>
              <a:rPr lang="en-US" altLang="en-US" sz="2800" dirty="0" smtClean="0"/>
              <a:t>Operating controls – mechanical or electric </a:t>
            </a:r>
            <a:br>
              <a:rPr lang="en-US" altLang="en-US" sz="2800" dirty="0" smtClean="0"/>
            </a:br>
            <a:r>
              <a:rPr lang="en-US" altLang="en-US" sz="2800" dirty="0" smtClean="0"/>
              <a:t>power control</a:t>
            </a:r>
            <a:endParaRPr lang="en-US" altLang="en-US" sz="2400" dirty="0" smtClean="0"/>
          </a:p>
          <a:p>
            <a:endParaRPr lang="en-US" altLang="en-US" sz="2600" dirty="0"/>
          </a:p>
        </p:txBody>
      </p:sp>
      <p:sp>
        <p:nvSpPr>
          <p:cNvPr id="5" name="Footer Placeholder 4"/>
          <p:cNvSpPr txBox="1">
            <a:spLocks/>
          </p:cNvSpPr>
          <p:nvPr/>
        </p:nvSpPr>
        <p:spPr>
          <a:xfrm>
            <a:off x="6902152" y="5812438"/>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a:t>
            </a:r>
            <a:endParaRPr lang="en-US" altLang="en-US" sz="800" dirty="0">
              <a:latin typeface="Times New Roman" charset="0"/>
            </a:endParaRPr>
          </a:p>
        </p:txBody>
      </p:sp>
      <p:grpSp>
        <p:nvGrpSpPr>
          <p:cNvPr id="10" name="Group 9" title="amputation machine"/>
          <p:cNvGrpSpPr/>
          <p:nvPr/>
        </p:nvGrpSpPr>
        <p:grpSpPr>
          <a:xfrm>
            <a:off x="4014546" y="3522662"/>
            <a:ext cx="3910254" cy="2289776"/>
            <a:chOff x="4014546" y="3869338"/>
            <a:chExt cx="3384828" cy="1943100"/>
          </a:xfrm>
        </p:grpSpPr>
        <p:pic>
          <p:nvPicPr>
            <p:cNvPr id="6" name="Picture 5" title="amputation machin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0265" y="3869338"/>
              <a:ext cx="3293390" cy="1943100"/>
            </a:xfrm>
            <a:prstGeom prst="rect">
              <a:avLst/>
            </a:prstGeom>
            <a:ln>
              <a:solidFill>
                <a:schemeClr val="tx1"/>
              </a:solidFill>
            </a:ln>
          </p:spPr>
        </p:pic>
        <p:sp>
          <p:nvSpPr>
            <p:cNvPr id="7" name="Donut 6"/>
            <p:cNvSpPr/>
            <p:nvPr/>
          </p:nvSpPr>
          <p:spPr>
            <a:xfrm>
              <a:off x="4014546" y="5231881"/>
              <a:ext cx="786054" cy="483120"/>
            </a:xfrm>
            <a:prstGeom prst="donut">
              <a:avLst>
                <a:gd name="adj" fmla="val 4529"/>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443176" y="4245182"/>
              <a:ext cx="830226" cy="429719"/>
            </a:xfrm>
            <a:prstGeom prst="donut">
              <a:avLst>
                <a:gd name="adj" fmla="val 4529"/>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6552360" y="4750320"/>
              <a:ext cx="847014" cy="481560"/>
            </a:xfrm>
            <a:prstGeom prst="donut">
              <a:avLst>
                <a:gd name="adj" fmla="val 4529"/>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3746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5" name="Content Placeholder 2"/>
          <p:cNvSpPr>
            <a:spLocks noGrp="1"/>
          </p:cNvSpPr>
          <p:nvPr>
            <p:ph idx="1"/>
          </p:nvPr>
        </p:nvSpPr>
        <p:spPr>
          <a:xfrm>
            <a:off x="914400" y="1447800"/>
            <a:ext cx="7315200" cy="4495801"/>
          </a:xfrm>
        </p:spPr>
        <p:txBody>
          <a:bodyPr/>
          <a:lstStyle/>
          <a:p>
            <a:pPr marL="0" indent="0">
              <a:buNone/>
            </a:pPr>
            <a:r>
              <a:rPr lang="en-US" altLang="en-US" dirty="0"/>
              <a:t>Point of </a:t>
            </a:r>
            <a:r>
              <a:rPr lang="en-US" altLang="en-US" dirty="0" smtClean="0"/>
              <a:t>operation:</a:t>
            </a:r>
            <a:endParaRPr lang="en-US" altLang="en-US" dirty="0"/>
          </a:p>
          <a:p>
            <a:r>
              <a:rPr lang="en-US" altLang="en-US" sz="2800" dirty="0" smtClean="0"/>
              <a:t>Where work is performed on material</a:t>
            </a:r>
          </a:p>
          <a:p>
            <a:r>
              <a:rPr lang="en-US" altLang="en-US" sz="2800" dirty="0" smtClean="0"/>
              <a:t>Examples</a:t>
            </a:r>
          </a:p>
          <a:p>
            <a:pPr lvl="1"/>
            <a:r>
              <a:rPr lang="en-US" altLang="en-US" sz="2400" dirty="0" smtClean="0"/>
              <a:t>Cutting</a:t>
            </a:r>
          </a:p>
          <a:p>
            <a:pPr lvl="1"/>
            <a:r>
              <a:rPr lang="en-US" altLang="en-US" sz="2400" dirty="0" smtClean="0"/>
              <a:t>Shaping</a:t>
            </a:r>
          </a:p>
          <a:p>
            <a:pPr lvl="1"/>
            <a:r>
              <a:rPr lang="en-US" altLang="en-US" sz="2400" dirty="0" smtClean="0"/>
              <a:t>Boring</a:t>
            </a:r>
          </a:p>
          <a:p>
            <a:pPr lvl="1"/>
            <a:r>
              <a:rPr lang="en-US" altLang="en-US" sz="2400" dirty="0" smtClean="0"/>
              <a:t>Forming</a:t>
            </a:r>
          </a:p>
          <a:p>
            <a:endParaRPr lang="en-US" altLang="en-US" sz="2600" dirty="0"/>
          </a:p>
        </p:txBody>
      </p:sp>
      <p:pic>
        <p:nvPicPr>
          <p:cNvPr id="6" name="Picture 4" descr="P:\Photos\Hazards-JPG Filter\Slide23.JPG" title="Dangerous mach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8989" y="2667000"/>
            <a:ext cx="3650611" cy="25385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4"/>
          <p:cNvSpPr txBox="1">
            <a:spLocks/>
          </p:cNvSpPr>
          <p:nvPr/>
        </p:nvSpPr>
        <p:spPr>
          <a:xfrm>
            <a:off x="7169624" y="5216925"/>
            <a:ext cx="1066800" cy="2555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dirty="0" smtClean="0"/>
              <a:t>Source: OSHA DTE</a:t>
            </a:r>
            <a:endParaRPr lang="en-US" altLang="en-US" sz="800" dirty="0">
              <a:latin typeface="Times New Roman" charset="0"/>
            </a:endParaRPr>
          </a:p>
        </p:txBody>
      </p:sp>
    </p:spTree>
    <p:extLst>
      <p:ext uri="{BB962C8B-B14F-4D97-AF65-F5344CB8AC3E}">
        <p14:creationId xmlns:p14="http://schemas.microsoft.com/office/powerpoint/2010/main" val="2047903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5" name="Content Placeholder 2"/>
          <p:cNvSpPr>
            <a:spLocks noGrp="1"/>
          </p:cNvSpPr>
          <p:nvPr>
            <p:ph idx="1"/>
          </p:nvPr>
        </p:nvSpPr>
        <p:spPr>
          <a:xfrm>
            <a:off x="914400" y="1143000"/>
            <a:ext cx="7543800" cy="4724400"/>
          </a:xfrm>
        </p:spPr>
        <p:txBody>
          <a:bodyPr/>
          <a:lstStyle/>
          <a:p>
            <a:pPr marL="0" indent="0">
              <a:buNone/>
            </a:pPr>
            <a:r>
              <a:rPr lang="en-US" altLang="en-US" dirty="0" smtClean="0"/>
              <a:t>Power transmission device:</a:t>
            </a:r>
            <a:endParaRPr lang="en-US" altLang="en-US" dirty="0"/>
          </a:p>
          <a:p>
            <a:r>
              <a:rPr lang="en-US" altLang="en-US" sz="2800" dirty="0" smtClean="0"/>
              <a:t>Parts that transmit energy to the part of the machine performing work</a:t>
            </a:r>
          </a:p>
          <a:p>
            <a:r>
              <a:rPr lang="en-US" altLang="en-US" sz="2800" dirty="0" smtClean="0"/>
              <a:t>Examples</a:t>
            </a:r>
          </a:p>
          <a:p>
            <a:pPr lvl="1"/>
            <a:r>
              <a:rPr lang="en-US" altLang="en-US" sz="2400" dirty="0" smtClean="0"/>
              <a:t>Flywheels</a:t>
            </a:r>
          </a:p>
          <a:p>
            <a:pPr lvl="1"/>
            <a:r>
              <a:rPr lang="en-US" altLang="en-US" sz="2400" dirty="0" smtClean="0"/>
              <a:t>Pulleys</a:t>
            </a:r>
          </a:p>
          <a:p>
            <a:pPr lvl="1"/>
            <a:r>
              <a:rPr lang="en-US" altLang="en-US" sz="2400" dirty="0" smtClean="0"/>
              <a:t>Belts</a:t>
            </a:r>
          </a:p>
          <a:p>
            <a:pPr lvl="1"/>
            <a:r>
              <a:rPr lang="en-US" altLang="en-US" sz="2400" dirty="0" smtClean="0"/>
              <a:t>Connecting rods</a:t>
            </a:r>
          </a:p>
          <a:p>
            <a:pPr lvl="1"/>
            <a:r>
              <a:rPr lang="en-US" altLang="en-US" sz="2400" dirty="0" smtClean="0"/>
              <a:t>Couplings</a:t>
            </a:r>
          </a:p>
          <a:p>
            <a:pPr lvl="1"/>
            <a:endParaRPr lang="en-US" altLang="en-US" sz="2400" dirty="0" smtClean="0"/>
          </a:p>
          <a:p>
            <a:endParaRPr lang="en-US" altLang="en-US" sz="2600" dirty="0"/>
          </a:p>
        </p:txBody>
      </p:sp>
      <p:sp>
        <p:nvSpPr>
          <p:cNvPr id="4" name="Content Placeholder 2"/>
          <p:cNvSpPr txBox="1">
            <a:spLocks/>
          </p:cNvSpPr>
          <p:nvPr/>
        </p:nvSpPr>
        <p:spPr>
          <a:xfrm>
            <a:off x="4679476" y="3157182"/>
            <a:ext cx="3429000" cy="2681785"/>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en-US" sz="2400" dirty="0" smtClean="0"/>
              <a:t>Cams</a:t>
            </a:r>
          </a:p>
          <a:p>
            <a:pPr lvl="1"/>
            <a:r>
              <a:rPr lang="en-US" altLang="en-US" sz="2400" dirty="0" smtClean="0"/>
              <a:t>Spindles</a:t>
            </a:r>
          </a:p>
          <a:p>
            <a:pPr lvl="1"/>
            <a:r>
              <a:rPr lang="en-US" altLang="en-US" sz="2400" dirty="0" smtClean="0"/>
              <a:t>Chains</a:t>
            </a:r>
          </a:p>
          <a:p>
            <a:pPr lvl="1"/>
            <a:r>
              <a:rPr lang="en-US" altLang="en-US" sz="2400" dirty="0" smtClean="0"/>
              <a:t>Cranks</a:t>
            </a:r>
          </a:p>
          <a:p>
            <a:pPr lvl="1"/>
            <a:r>
              <a:rPr lang="en-US" altLang="en-US" sz="2400" dirty="0" smtClean="0"/>
              <a:t>Gears</a:t>
            </a:r>
          </a:p>
          <a:p>
            <a:pPr lvl="1"/>
            <a:endParaRPr lang="en-US" altLang="en-US" sz="2400" dirty="0" smtClean="0"/>
          </a:p>
          <a:p>
            <a:endParaRPr lang="en-US" altLang="en-US" sz="2600" dirty="0"/>
          </a:p>
        </p:txBody>
      </p:sp>
    </p:spTree>
    <p:extLst>
      <p:ext uri="{BB962C8B-B14F-4D97-AF65-F5344CB8AC3E}">
        <p14:creationId xmlns:p14="http://schemas.microsoft.com/office/powerpoint/2010/main" val="2862624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altLang="en-US" sz="3800" dirty="0" smtClean="0"/>
              <a:t>Basic Machinery Parts and Hazards</a:t>
            </a:r>
            <a:endParaRPr lang="en-US" sz="3800" dirty="0"/>
          </a:p>
        </p:txBody>
      </p:sp>
      <p:sp>
        <p:nvSpPr>
          <p:cNvPr id="3" name="Content Placeholder 2"/>
          <p:cNvSpPr>
            <a:spLocks noGrp="1"/>
          </p:cNvSpPr>
          <p:nvPr>
            <p:ph idx="1"/>
          </p:nvPr>
        </p:nvSpPr>
        <p:spPr>
          <a:xfrm>
            <a:off x="838200" y="1219200"/>
            <a:ext cx="7467600" cy="4419599"/>
          </a:xfrm>
        </p:spPr>
        <p:txBody>
          <a:bodyPr/>
          <a:lstStyle/>
          <a:p>
            <a:pPr marL="0" indent="0">
              <a:buNone/>
            </a:pPr>
            <a:r>
              <a:rPr lang="en-US" altLang="en-US" dirty="0" smtClean="0"/>
              <a:t>Hazardous motions and actions:</a:t>
            </a:r>
            <a:endParaRPr lang="en-US" altLang="en-US" dirty="0"/>
          </a:p>
          <a:p>
            <a:r>
              <a:rPr lang="en-US" altLang="en-US" sz="2800" b="1" dirty="0" smtClean="0"/>
              <a:t>Motions</a:t>
            </a:r>
            <a:endParaRPr lang="en-US" altLang="en-US" sz="2800" dirty="0"/>
          </a:p>
          <a:p>
            <a:pPr lvl="1"/>
            <a:r>
              <a:rPr lang="en-US" altLang="en-US" sz="2400" dirty="0" smtClean="0"/>
              <a:t>How the machine part moves</a:t>
            </a:r>
          </a:p>
          <a:p>
            <a:pPr lvl="1"/>
            <a:r>
              <a:rPr lang="en-US" altLang="en-US" sz="2400" dirty="0" smtClean="0"/>
              <a:t>Examples: rotating, in-running nip points, reciprocating, and </a:t>
            </a:r>
            <a:r>
              <a:rPr lang="en-US" altLang="en-US" sz="2400" dirty="0" err="1" smtClean="0"/>
              <a:t>transversing</a:t>
            </a:r>
            <a:endParaRPr lang="en-US" altLang="en-US" sz="2400" dirty="0" smtClean="0"/>
          </a:p>
          <a:p>
            <a:r>
              <a:rPr lang="en-US" altLang="en-US" sz="2800" b="1" dirty="0" smtClean="0"/>
              <a:t>Actions</a:t>
            </a:r>
            <a:r>
              <a:rPr lang="en-US" altLang="en-US" sz="2800" dirty="0" smtClean="0"/>
              <a:t> </a:t>
            </a:r>
            <a:endParaRPr lang="en-US" altLang="en-US" sz="2800" dirty="0"/>
          </a:p>
          <a:p>
            <a:pPr lvl="1"/>
            <a:r>
              <a:rPr lang="en-US" altLang="en-US" sz="2400" dirty="0" smtClean="0"/>
              <a:t>Operation that the machine part performs</a:t>
            </a:r>
          </a:p>
          <a:p>
            <a:pPr lvl="1"/>
            <a:r>
              <a:rPr lang="en-US" altLang="en-US" sz="2400" dirty="0" smtClean="0"/>
              <a:t>Examples: cutting, punching, shearing, bending </a:t>
            </a:r>
          </a:p>
        </p:txBody>
      </p:sp>
    </p:spTree>
    <p:extLst>
      <p:ext uri="{BB962C8B-B14F-4D97-AF65-F5344CB8AC3E}">
        <p14:creationId xmlns:p14="http://schemas.microsoft.com/office/powerpoint/2010/main" val="18803095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4834</TotalTime>
  <Words>7377</Words>
  <Application>Microsoft Office PowerPoint</Application>
  <PresentationFormat>On-screen Show (4:3)</PresentationFormat>
  <Paragraphs>861</Paragraphs>
  <Slides>54</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1_ppt53C6.tmp</vt:lpstr>
      <vt:lpstr>Image</vt:lpstr>
      <vt:lpstr>Machine Guarding</vt:lpstr>
      <vt:lpstr>Introduction</vt:lpstr>
      <vt:lpstr>Introduction</vt:lpstr>
      <vt:lpstr>Machinery Accidents</vt:lpstr>
      <vt:lpstr>Machinery Accidents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Basic Machinery Parts and Hazards</vt:lpstr>
      <vt:lpstr>Machinery That Requires Guarding</vt:lpstr>
      <vt:lpstr>Machinery That Requires Guarding</vt:lpstr>
      <vt:lpstr>Machinery That Requires Guarding</vt:lpstr>
      <vt:lpstr>Machinery That Requires Guarding</vt:lpstr>
      <vt:lpstr>Machinery That Requires Guarding</vt:lpstr>
      <vt:lpstr>Machinery That Requires Guarding</vt:lpstr>
      <vt:lpstr>Requirements for Safeguards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Types of Machine Safe Guards</vt:lpstr>
      <vt:lpstr>Additional Safeguarding</vt:lpstr>
      <vt:lpstr>Additional Safeguarding</vt:lpstr>
      <vt:lpstr>Additional Safeguarding</vt:lpstr>
      <vt:lpstr>Identify the Hazard</vt:lpstr>
      <vt:lpstr>Identify the Hazard</vt:lpstr>
      <vt:lpstr>Summary</vt:lpstr>
      <vt:lpstr>Knowledge Check</vt:lpstr>
      <vt:lpstr>Knowledge Check</vt:lpstr>
      <vt:lpstr>Knowledge Check</vt:lpstr>
      <vt:lpstr>Knowledge Check</vt:lpstr>
      <vt:lpstr>Knowledge Check</vt:lpstr>
    </vt:vector>
  </TitlesOfParts>
  <Company>OSHA Outreach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Guarding Slide Presentation</dc:title>
  <dc:subject>Machine Guarding</dc:subject>
  <dc:creator>OTIEC Resources Workgroup</dc:creator>
  <cp:lastModifiedBy>Powell, John W. - OSHA CTR</cp:lastModifiedBy>
  <cp:revision>281</cp:revision>
  <cp:lastPrinted>2015-02-02T21:25:01Z</cp:lastPrinted>
  <dcterms:created xsi:type="dcterms:W3CDTF">2009-02-10T20:09:14Z</dcterms:created>
  <dcterms:modified xsi:type="dcterms:W3CDTF">2017-05-25T19:51:44Z</dcterms:modified>
  <cp:category>General Industry Outreach Training</cp:category>
</cp:coreProperties>
</file>