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43"/>
  </p:notesMasterIdLst>
  <p:handoutMasterIdLst>
    <p:handoutMasterId r:id="rId44"/>
  </p:handout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300"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91" r:id="rId34"/>
    <p:sldId id="292" r:id="rId35"/>
    <p:sldId id="293" r:id="rId36"/>
    <p:sldId id="294" r:id="rId37"/>
    <p:sldId id="295" r:id="rId38"/>
    <p:sldId id="296" r:id="rId39"/>
    <p:sldId id="297" r:id="rId40"/>
    <p:sldId id="298" r:id="rId41"/>
    <p:sldId id="299" r:id="rId42"/>
  </p:sldIdLst>
  <p:sldSz cx="9144000" cy="6858000" type="screen4x3"/>
  <p:notesSz cx="6881813" cy="9296400"/>
  <p:custDataLst>
    <p:tags r:id="rId4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58571" autoAdjust="0"/>
  </p:normalViewPr>
  <p:slideViewPr>
    <p:cSldViewPr>
      <p:cViewPr>
        <p:scale>
          <a:sx n="76" d="100"/>
          <a:sy n="76" d="100"/>
        </p:scale>
        <p:origin x="-294" y="-72"/>
      </p:cViewPr>
      <p:guideLst>
        <p:guide orient="horz" pos="2160"/>
        <p:guide pos="2880"/>
      </p:guideLst>
    </p:cSldViewPr>
  </p:slideViewPr>
  <p:outlineViewPr>
    <p:cViewPr>
      <p:scale>
        <a:sx n="33" d="100"/>
        <a:sy n="33" d="100"/>
      </p:scale>
      <p:origin x="0" y="-28733"/>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2" d="100"/>
          <a:sy n="72" d="100"/>
        </p:scale>
        <p:origin x="2664"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743" cy="465138"/>
          </a:xfrm>
          <a:prstGeom prst="rect">
            <a:avLst/>
          </a:prstGeom>
        </p:spPr>
        <p:txBody>
          <a:bodyPr vert="horz" lIns="90706" tIns="45353" rIns="90706" bIns="45353" rtlCol="0"/>
          <a:lstStyle>
            <a:lvl1pPr algn="l">
              <a:defRPr sz="1100"/>
            </a:lvl1pPr>
          </a:lstStyle>
          <a:p>
            <a:endParaRPr lang="en-US" dirty="0"/>
          </a:p>
        </p:txBody>
      </p:sp>
      <p:sp>
        <p:nvSpPr>
          <p:cNvPr id="3" name="Date Placeholder 2"/>
          <p:cNvSpPr>
            <a:spLocks noGrp="1"/>
          </p:cNvSpPr>
          <p:nvPr>
            <p:ph type="dt" sz="quarter" idx="1"/>
          </p:nvPr>
        </p:nvSpPr>
        <p:spPr>
          <a:xfrm>
            <a:off x="3897514" y="0"/>
            <a:ext cx="2982743" cy="465138"/>
          </a:xfrm>
          <a:prstGeom prst="rect">
            <a:avLst/>
          </a:prstGeom>
        </p:spPr>
        <p:txBody>
          <a:bodyPr vert="horz" lIns="90706" tIns="45353" rIns="90706" bIns="45353" rtlCol="0"/>
          <a:lstStyle>
            <a:lvl1pPr algn="r">
              <a:defRPr sz="1100"/>
            </a:lvl1pPr>
          </a:lstStyle>
          <a:p>
            <a:fld id="{29C51A91-969D-4D25-A0C8-B70F2BA96001}" type="datetimeFigureOut">
              <a:rPr lang="en-US" smtClean="0"/>
              <a:pPr/>
              <a:t>5/16/2017</a:t>
            </a:fld>
            <a:endParaRPr lang="en-US" dirty="0"/>
          </a:p>
        </p:txBody>
      </p:sp>
      <p:sp>
        <p:nvSpPr>
          <p:cNvPr id="4" name="Footer Placeholder 3"/>
          <p:cNvSpPr>
            <a:spLocks noGrp="1"/>
          </p:cNvSpPr>
          <p:nvPr>
            <p:ph type="ftr" sz="quarter" idx="2"/>
          </p:nvPr>
        </p:nvSpPr>
        <p:spPr>
          <a:xfrm>
            <a:off x="0" y="8829675"/>
            <a:ext cx="2982743" cy="465138"/>
          </a:xfrm>
          <a:prstGeom prst="rect">
            <a:avLst/>
          </a:prstGeom>
        </p:spPr>
        <p:txBody>
          <a:bodyPr vert="horz" lIns="90706" tIns="45353" rIns="90706" bIns="45353" rtlCol="0" anchor="b"/>
          <a:lstStyle>
            <a:lvl1pPr algn="l">
              <a:defRPr sz="1100"/>
            </a:lvl1pPr>
          </a:lstStyle>
          <a:p>
            <a:endParaRPr lang="en-US" dirty="0"/>
          </a:p>
        </p:txBody>
      </p:sp>
      <p:sp>
        <p:nvSpPr>
          <p:cNvPr id="5" name="Slide Number Placeholder 4"/>
          <p:cNvSpPr>
            <a:spLocks noGrp="1"/>
          </p:cNvSpPr>
          <p:nvPr>
            <p:ph type="sldNum" sz="quarter" idx="3"/>
          </p:nvPr>
        </p:nvSpPr>
        <p:spPr>
          <a:xfrm>
            <a:off x="3897514" y="8829675"/>
            <a:ext cx="2982743" cy="465138"/>
          </a:xfrm>
          <a:prstGeom prst="rect">
            <a:avLst/>
          </a:prstGeom>
        </p:spPr>
        <p:txBody>
          <a:bodyPr vert="horz" lIns="90706" tIns="45353" rIns="90706" bIns="45353" rtlCol="0" anchor="b"/>
          <a:lstStyle>
            <a:lvl1pPr algn="r">
              <a:defRPr sz="1100"/>
            </a:lvl1pPr>
          </a:lstStyle>
          <a:p>
            <a:fld id="{A4F1ED91-71BB-4335-AA14-0AB781117CD5}" type="slidenum">
              <a:rPr lang="en-US" smtClean="0"/>
              <a:pPr/>
              <a:t>‹#›</a:t>
            </a:fld>
            <a:endParaRPr lang="en-US" dirty="0"/>
          </a:p>
        </p:txBody>
      </p:sp>
    </p:spTree>
    <p:extLst>
      <p:ext uri="{BB962C8B-B14F-4D97-AF65-F5344CB8AC3E}">
        <p14:creationId xmlns:p14="http://schemas.microsoft.com/office/powerpoint/2010/main" val="36139749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82418" cy="287438"/>
          </a:xfrm>
          <a:prstGeom prst="rect">
            <a:avLst/>
          </a:prstGeom>
        </p:spPr>
        <p:txBody>
          <a:bodyPr vert="horz" lIns="87444" tIns="43722" rIns="87444" bIns="43722" rtlCol="0"/>
          <a:lstStyle>
            <a:lvl1pPr algn="l">
              <a:defRPr sz="800">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3" name="Date Placeholder 2"/>
          <p:cNvSpPr>
            <a:spLocks noGrp="1"/>
          </p:cNvSpPr>
          <p:nvPr>
            <p:ph type="dt" idx="1"/>
          </p:nvPr>
        </p:nvSpPr>
        <p:spPr>
          <a:xfrm>
            <a:off x="3897902" y="1"/>
            <a:ext cx="2982418" cy="287438"/>
          </a:xfrm>
          <a:prstGeom prst="rect">
            <a:avLst/>
          </a:prstGeom>
        </p:spPr>
        <p:txBody>
          <a:bodyPr vert="horz" lIns="87444" tIns="43722" rIns="87444" bIns="43722" rtlCol="0"/>
          <a:lstStyle>
            <a:lvl1pPr algn="r">
              <a:defRPr sz="800">
                <a:latin typeface="Tahoma" panose="020B0604030504040204" pitchFamily="34" charset="0"/>
                <a:ea typeface="Tahoma" panose="020B0604030504040204" pitchFamily="34" charset="0"/>
                <a:cs typeface="Tahoma" panose="020B0604030504040204" pitchFamily="34" charset="0"/>
              </a:defRPr>
            </a:lvl1pPr>
          </a:lstStyle>
          <a:p>
            <a:fld id="{6BD92E3F-3C81-4387-9E45-1C13EA3BCB94}" type="datetimeFigureOut">
              <a:rPr lang="en-US" smtClean="0"/>
              <a:pPr/>
              <a:t>5/16/2017</a:t>
            </a:fld>
            <a:endParaRPr lang="en-US" dirty="0"/>
          </a:p>
        </p:txBody>
      </p:sp>
      <p:sp>
        <p:nvSpPr>
          <p:cNvPr id="4" name="Slide Image Placeholder 3"/>
          <p:cNvSpPr>
            <a:spLocks noGrp="1" noRot="1" noChangeAspect="1"/>
          </p:cNvSpPr>
          <p:nvPr>
            <p:ph type="sldImg" idx="2"/>
          </p:nvPr>
        </p:nvSpPr>
        <p:spPr>
          <a:xfrm>
            <a:off x="1739900" y="468313"/>
            <a:ext cx="3811588" cy="2860675"/>
          </a:xfrm>
          <a:prstGeom prst="rect">
            <a:avLst/>
          </a:prstGeom>
          <a:noFill/>
          <a:ln w="12700">
            <a:solidFill>
              <a:prstClr val="black"/>
            </a:solidFill>
          </a:ln>
        </p:spPr>
        <p:txBody>
          <a:bodyPr vert="horz" lIns="87444" tIns="43722" rIns="87444" bIns="43722" rtlCol="0" anchor="ctr"/>
          <a:lstStyle/>
          <a:p>
            <a:endParaRPr lang="en-US"/>
          </a:p>
        </p:txBody>
      </p:sp>
      <p:sp>
        <p:nvSpPr>
          <p:cNvPr id="5" name="Notes Placeholder 4"/>
          <p:cNvSpPr>
            <a:spLocks noGrp="1"/>
          </p:cNvSpPr>
          <p:nvPr>
            <p:ph type="body" sz="quarter" idx="3"/>
          </p:nvPr>
        </p:nvSpPr>
        <p:spPr>
          <a:xfrm>
            <a:off x="430114" y="3510811"/>
            <a:ext cx="6021586" cy="5342904"/>
          </a:xfrm>
          <a:prstGeom prst="rect">
            <a:avLst/>
          </a:prstGeom>
        </p:spPr>
        <p:txBody>
          <a:bodyPr vert="horz" lIns="87444" tIns="43722" rIns="87444" bIns="43722"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9059685"/>
            <a:ext cx="2982418" cy="236715"/>
          </a:xfrm>
          <a:prstGeom prst="rect">
            <a:avLst/>
          </a:prstGeom>
        </p:spPr>
        <p:txBody>
          <a:bodyPr vert="horz" lIns="87444" tIns="43722" rIns="87444" bIns="43722" rtlCol="0" anchor="b"/>
          <a:lstStyle>
            <a:lvl1pPr algn="l">
              <a:defRPr sz="800">
                <a:latin typeface="Tahoma" panose="020B0604030504040204" pitchFamily="34" charset="0"/>
                <a:ea typeface="Tahoma" panose="020B0604030504040204" pitchFamily="34" charset="0"/>
                <a:cs typeface="Tahoma" panose="020B0604030504040204" pitchFamily="34" charset="0"/>
              </a:defRPr>
            </a:lvl1pPr>
          </a:lstStyle>
          <a:p>
            <a:endParaRPr lang="en-US" dirty="0"/>
          </a:p>
        </p:txBody>
      </p:sp>
      <p:sp>
        <p:nvSpPr>
          <p:cNvPr id="7" name="Slide Number Placeholder 6"/>
          <p:cNvSpPr>
            <a:spLocks noGrp="1"/>
          </p:cNvSpPr>
          <p:nvPr>
            <p:ph type="sldNum" sz="quarter" idx="5"/>
          </p:nvPr>
        </p:nvSpPr>
        <p:spPr>
          <a:xfrm>
            <a:off x="3897902" y="9059685"/>
            <a:ext cx="2982418" cy="236715"/>
          </a:xfrm>
          <a:prstGeom prst="rect">
            <a:avLst/>
          </a:prstGeom>
        </p:spPr>
        <p:txBody>
          <a:bodyPr vert="horz" lIns="87444" tIns="43722" rIns="87444" bIns="43722" rtlCol="0" anchor="b"/>
          <a:lstStyle>
            <a:lvl1pPr algn="r">
              <a:defRPr sz="800">
                <a:latin typeface="Tahoma" panose="020B0604030504040204" pitchFamily="34" charset="0"/>
                <a:ea typeface="Tahoma" panose="020B0604030504040204" pitchFamily="34" charset="0"/>
                <a:cs typeface="Tahoma" panose="020B0604030504040204" pitchFamily="34" charset="0"/>
              </a:defRPr>
            </a:lvl1pPr>
          </a:lstStyle>
          <a:p>
            <a:fld id="{3ECC418A-57C6-4B2F-979F-B2F731CD8869}" type="slidenum">
              <a:rPr lang="en-US" smtClean="0"/>
              <a:pPr/>
              <a:t>‹#›</a:t>
            </a:fld>
            <a:endParaRPr lang="en-US"/>
          </a:p>
        </p:txBody>
      </p:sp>
    </p:spTree>
    <p:extLst>
      <p:ext uri="{BB962C8B-B14F-4D97-AF65-F5344CB8AC3E}">
        <p14:creationId xmlns:p14="http://schemas.microsoft.com/office/powerpoint/2010/main" val="2920152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1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algn="l" defTabSz="914400" rtl="0" eaLnBrk="1" latinLnBrk="0" hangingPunct="1">
      <a:defRPr sz="1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algn="l" defTabSz="914400" rtl="0" eaLnBrk="1" latinLnBrk="0" hangingPunct="1">
      <a:defRPr sz="9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algn="l" defTabSz="914400" rtl="0" eaLnBrk="1" latinLnBrk="0" hangingPunct="1">
      <a:defRPr sz="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osha.gov/pls/oshaweb/owadisp.show_document?p_table=STANDARDS&amp;p_id=9828#1910.178(m)(3)"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9900" y="468313"/>
            <a:ext cx="3811588" cy="2860675"/>
          </a:xfrm>
        </p:spPr>
      </p:sp>
      <p:sp>
        <p:nvSpPr>
          <p:cNvPr id="3" name="Notes Placeholder 2"/>
          <p:cNvSpPr>
            <a:spLocks noGrp="1"/>
          </p:cNvSpPr>
          <p:nvPr>
            <p:ph type="body" idx="1"/>
          </p:nvPr>
        </p:nvSpPr>
        <p:spPr/>
        <p:txBody>
          <a:bodyPr/>
          <a:lstStyle/>
          <a:p>
            <a:pPr defTabSz="874441">
              <a:defRPr/>
            </a:pPr>
            <a:r>
              <a:rPr lang="en-US" dirty="0" smtClean="0"/>
              <a:t>Source of graphics: OSHA</a:t>
            </a:r>
          </a:p>
          <a:p>
            <a:endParaRPr lang="en-US" dirty="0" smtClean="0"/>
          </a:p>
        </p:txBody>
      </p:sp>
      <p:sp>
        <p:nvSpPr>
          <p:cNvPr id="4" name="Slide Number Placeholder 3"/>
          <p:cNvSpPr>
            <a:spLocks noGrp="1"/>
          </p:cNvSpPr>
          <p:nvPr>
            <p:ph type="sldNum" sz="quarter" idx="10"/>
          </p:nvPr>
        </p:nvSpPr>
        <p:spPr/>
        <p:txBody>
          <a:bodyPr/>
          <a:lstStyle/>
          <a:p>
            <a:fld id="{3ECC418A-57C6-4B2F-979F-B2F731CD8869}" type="slidenum">
              <a:rPr lang="en-US" smtClean="0"/>
              <a:pPr/>
              <a:t>1</a:t>
            </a:fld>
            <a:endParaRPr lang="en-US"/>
          </a:p>
        </p:txBody>
      </p:sp>
    </p:spTree>
    <p:extLst>
      <p:ext uri="{BB962C8B-B14F-4D97-AF65-F5344CB8AC3E}">
        <p14:creationId xmlns:p14="http://schemas.microsoft.com/office/powerpoint/2010/main" val="684311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9900" y="468313"/>
            <a:ext cx="3811588" cy="2860675"/>
          </a:xfrm>
        </p:spPr>
      </p:sp>
      <p:sp>
        <p:nvSpPr>
          <p:cNvPr id="3" name="Notes Placeholder 2"/>
          <p:cNvSpPr>
            <a:spLocks noGrp="1"/>
          </p:cNvSpPr>
          <p:nvPr>
            <p:ph type="body" idx="1"/>
          </p:nvPr>
        </p:nvSpPr>
        <p:spPr/>
        <p:txBody>
          <a:bodyPr/>
          <a:lstStyle/>
          <a:p>
            <a:pPr marL="163958" indent="-163958">
              <a:buFont typeface="Arial" panose="020B0604020202020204" pitchFamily="34" charset="0"/>
              <a:buChar char="•"/>
            </a:pPr>
            <a:r>
              <a:rPr lang="en-US" dirty="0" smtClean="0"/>
              <a:t>Improperly stacked materials have potential for sliding,</a:t>
            </a:r>
            <a:r>
              <a:rPr lang="en-US" baseline="0" dirty="0" smtClean="0"/>
              <a:t> falling, or collapsing, which can lead to struck-by or crushed-by incidents.</a:t>
            </a:r>
            <a:br>
              <a:rPr lang="en-US" baseline="0" dirty="0" smtClean="0"/>
            </a:br>
            <a:endParaRPr lang="en-US" baseline="0" dirty="0" smtClean="0"/>
          </a:p>
          <a:p>
            <a:pPr marL="163958" indent="-163958">
              <a:buFont typeface="Arial" panose="020B0604020202020204" pitchFamily="34" charset="0"/>
              <a:buChar char="•"/>
            </a:pPr>
            <a:r>
              <a:rPr lang="en-US" baseline="0" dirty="0" smtClean="0"/>
              <a:t>Equipment, machinery or falling loads lead to struck-by or caught-in/-between incidents. Photo on right shows worker who was crushed after wooden supports were removed allowing stone slabs in container to collapse.</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10</a:t>
            </a:fld>
            <a:endParaRPr lang="en-US"/>
          </a:p>
        </p:txBody>
      </p:sp>
    </p:spTree>
    <p:extLst>
      <p:ext uri="{BB962C8B-B14F-4D97-AF65-F5344CB8AC3E}">
        <p14:creationId xmlns:p14="http://schemas.microsoft.com/office/powerpoint/2010/main" val="345785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9900" y="468313"/>
            <a:ext cx="3811588" cy="2860675"/>
          </a:xfrm>
        </p:spPr>
      </p:sp>
      <p:sp>
        <p:nvSpPr>
          <p:cNvPr id="3" name="Notes Placeholder 2"/>
          <p:cNvSpPr>
            <a:spLocks noGrp="1"/>
          </p:cNvSpPr>
          <p:nvPr>
            <p:ph type="body" idx="1"/>
          </p:nvPr>
        </p:nvSpPr>
        <p:spPr/>
        <p:txBody>
          <a:bodyPr/>
          <a:lstStyle/>
          <a:p>
            <a:pPr defTabSz="874441">
              <a:defRPr/>
            </a:pPr>
            <a:r>
              <a:rPr lang="en-US" b="1" dirty="0" smtClean="0"/>
              <a:t>OSHA 2002, https://www.osha.gov/Publications/OSHA2236/osha2236.html:</a:t>
            </a:r>
          </a:p>
          <a:p>
            <a:pPr defTabSz="874441">
              <a:defRPr/>
            </a:pPr>
            <a:endParaRPr lang="en-US" dirty="0" smtClean="0"/>
          </a:p>
          <a:p>
            <a:pPr marL="163958" indent="-163958">
              <a:buFont typeface="Arial" panose="020B0604020202020204" pitchFamily="34" charset="0"/>
              <a:buChar char="•"/>
            </a:pPr>
            <a:r>
              <a:rPr lang="en-US" dirty="0" smtClean="0"/>
              <a:t>Back injuries </a:t>
            </a:r>
            <a:r>
              <a:rPr lang="en-US" dirty="0" smtClean="0">
                <a:sym typeface="Symbol" panose="05050102010706020507" pitchFamily="18" charset="2"/>
              </a:rPr>
              <a:t></a:t>
            </a:r>
            <a:r>
              <a:rPr lang="en-US" dirty="0" smtClean="0"/>
              <a:t> lifting or bending and then twisting and turning</a:t>
            </a:r>
          </a:p>
          <a:p>
            <a:pPr marL="163958" indent="-163958">
              <a:buFont typeface="Arial" panose="020B0604020202020204" pitchFamily="34" charset="0"/>
              <a:buChar char="•"/>
            </a:pPr>
            <a:r>
              <a:rPr lang="en-US" dirty="0" smtClean="0"/>
              <a:t>Strains</a:t>
            </a:r>
            <a:r>
              <a:rPr lang="en-US" baseline="0" dirty="0" smtClean="0"/>
              <a:t> and sprains </a:t>
            </a:r>
            <a:r>
              <a:rPr lang="en-US" dirty="0" smtClean="0">
                <a:sym typeface="Symbol" panose="05050102010706020507" pitchFamily="18" charset="2"/>
              </a:rPr>
              <a:t></a:t>
            </a:r>
            <a:r>
              <a:rPr lang="en-US" baseline="0" dirty="0" smtClean="0"/>
              <a:t> improper lifting or carrying loads too large or heavy</a:t>
            </a:r>
          </a:p>
          <a:p>
            <a:pPr marL="163958" indent="-163958">
              <a:buFont typeface="Arial" panose="020B0604020202020204" pitchFamily="34" charset="0"/>
              <a:buChar char="•"/>
            </a:pPr>
            <a:r>
              <a:rPr lang="en-US" baseline="0" dirty="0" smtClean="0"/>
              <a:t>Fractures and bruises from </a:t>
            </a:r>
            <a:r>
              <a:rPr lang="en-US" dirty="0" smtClean="0">
                <a:sym typeface="Symbol" panose="05050102010706020507" pitchFamily="18" charset="2"/>
              </a:rPr>
              <a:t></a:t>
            </a:r>
            <a:r>
              <a:rPr lang="en-US" baseline="0" dirty="0" smtClean="0"/>
              <a:t> struck by materials or caught in pinch points</a:t>
            </a:r>
          </a:p>
          <a:p>
            <a:pPr marL="163958" indent="-163958">
              <a:buFont typeface="Arial" panose="020B0604020202020204" pitchFamily="34" charset="0"/>
              <a:buChar char="•"/>
            </a:pPr>
            <a:r>
              <a:rPr lang="en-US" baseline="0" dirty="0" smtClean="0"/>
              <a:t>Cuts, bruises, punctures, crushing and amputations– falling materials that have been improperly stacked or had ties/securing devices incorrectly cut/removed</a:t>
            </a:r>
            <a:br>
              <a:rPr lang="en-US" baseline="0" dirty="0" smtClean="0"/>
            </a:b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11</a:t>
            </a:fld>
            <a:endParaRPr lang="en-US"/>
          </a:p>
        </p:txBody>
      </p:sp>
    </p:spTree>
    <p:extLst>
      <p:ext uri="{BB962C8B-B14F-4D97-AF65-F5344CB8AC3E}">
        <p14:creationId xmlns:p14="http://schemas.microsoft.com/office/powerpoint/2010/main" val="3082667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9900" y="468313"/>
            <a:ext cx="3811588" cy="28606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CC418A-57C6-4B2F-979F-B2F731CD8869}" type="slidenum">
              <a:rPr lang="en-US" smtClean="0"/>
              <a:pPr/>
              <a:t>12</a:t>
            </a:fld>
            <a:endParaRPr lang="en-US"/>
          </a:p>
        </p:txBody>
      </p:sp>
    </p:spTree>
    <p:extLst>
      <p:ext uri="{BB962C8B-B14F-4D97-AF65-F5344CB8AC3E}">
        <p14:creationId xmlns:p14="http://schemas.microsoft.com/office/powerpoint/2010/main" val="26302926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9900" y="468313"/>
            <a:ext cx="3811588" cy="2860675"/>
          </a:xfrm>
        </p:spPr>
      </p:sp>
      <p:sp>
        <p:nvSpPr>
          <p:cNvPr id="3" name="Notes Placeholder 2"/>
          <p:cNvSpPr>
            <a:spLocks noGrp="1"/>
          </p:cNvSpPr>
          <p:nvPr>
            <p:ph type="body" idx="1"/>
          </p:nvPr>
        </p:nvSpPr>
        <p:spPr/>
        <p:txBody>
          <a:bodyPr/>
          <a:lstStyle/>
          <a:p>
            <a:r>
              <a:rPr lang="en-US" dirty="0" smtClean="0"/>
              <a:t>Analyze job tasks</a:t>
            </a:r>
            <a:r>
              <a:rPr lang="en-US" baseline="0" dirty="0" smtClean="0"/>
              <a:t> and identify </a:t>
            </a:r>
            <a:r>
              <a:rPr lang="en-US" dirty="0" smtClean="0"/>
              <a:t>potential hazards associated with a</a:t>
            </a:r>
            <a:r>
              <a:rPr lang="en-US" baseline="0" dirty="0" smtClean="0"/>
              <a:t> task; determine/use ways to control conditions/actions of the workplace to minimize dangers.</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13</a:t>
            </a:fld>
            <a:endParaRPr lang="en-US"/>
          </a:p>
        </p:txBody>
      </p:sp>
    </p:spTree>
    <p:extLst>
      <p:ext uri="{BB962C8B-B14F-4D97-AF65-F5344CB8AC3E}">
        <p14:creationId xmlns:p14="http://schemas.microsoft.com/office/powerpoint/2010/main" val="11106722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9900" y="468313"/>
            <a:ext cx="3811588" cy="2860675"/>
          </a:xfrm>
        </p:spPr>
      </p:sp>
      <p:sp>
        <p:nvSpPr>
          <p:cNvPr id="3" name="Notes Placeholder 2"/>
          <p:cNvSpPr>
            <a:spLocks noGrp="1"/>
          </p:cNvSpPr>
          <p:nvPr>
            <p:ph type="body" idx="1"/>
          </p:nvPr>
        </p:nvSpPr>
        <p:spPr/>
        <p:txBody>
          <a:bodyPr/>
          <a:lstStyle/>
          <a:p>
            <a:pPr defTabSz="874441">
              <a:defRPr/>
            </a:pPr>
            <a:r>
              <a:rPr lang="en-US" b="1" dirty="0" smtClean="0"/>
              <a:t>OSHA 2002, https://www.osha.gov/Publications/OSHA2236/osha2236.html:</a:t>
            </a:r>
          </a:p>
          <a:p>
            <a:endParaRPr lang="en-US" dirty="0" smtClean="0"/>
          </a:p>
          <a:p>
            <a:pPr marL="163958" indent="-163958">
              <a:buFont typeface="Arial" panose="020B0604020202020204" pitchFamily="34" charset="0"/>
              <a:buChar char="•"/>
            </a:pPr>
            <a:r>
              <a:rPr lang="en-US" dirty="0" smtClean="0"/>
              <a:t>Attach handles or holders to loads. </a:t>
            </a:r>
            <a:br>
              <a:rPr lang="en-US" dirty="0" smtClean="0"/>
            </a:br>
            <a:endParaRPr lang="en-US" dirty="0" smtClean="0"/>
          </a:p>
          <a:p>
            <a:pPr marL="163958" indent="-163958">
              <a:buFont typeface="Arial" panose="020B0604020202020204" pitchFamily="34" charset="0"/>
              <a:buChar char="•"/>
            </a:pPr>
            <a:r>
              <a:rPr lang="en-US" dirty="0" smtClean="0"/>
              <a:t>Always wear appropriate personal protective equipment.</a:t>
            </a:r>
            <a:r>
              <a:rPr lang="en-US" baseline="0" dirty="0" smtClean="0"/>
              <a:t> “</a:t>
            </a:r>
            <a:r>
              <a:rPr lang="en-US" dirty="0" smtClean="0"/>
              <a:t>Using the following personal protective equipment prevents needless injuries when manually moving materials: </a:t>
            </a:r>
          </a:p>
          <a:p>
            <a:pPr marL="601178" lvl="1" indent="-163958">
              <a:buFont typeface="Arial" panose="020B0604020202020204" pitchFamily="34" charset="0"/>
              <a:buChar char="•"/>
            </a:pPr>
            <a:r>
              <a:rPr lang="en-US" dirty="0" smtClean="0"/>
              <a:t>Hand and forearm protection, such as gloves, for loads with sharp or rough edges. </a:t>
            </a:r>
          </a:p>
          <a:p>
            <a:pPr marL="601178" lvl="1" indent="-163958">
              <a:buFont typeface="Arial" panose="020B0604020202020204" pitchFamily="34" charset="0"/>
              <a:buChar char="•"/>
            </a:pPr>
            <a:r>
              <a:rPr lang="en-US" dirty="0" smtClean="0"/>
              <a:t>Eye protection. </a:t>
            </a:r>
          </a:p>
          <a:p>
            <a:pPr marL="601178" lvl="1" indent="-163958">
              <a:buFont typeface="Arial" panose="020B0604020202020204" pitchFamily="34" charset="0"/>
              <a:buChar char="•"/>
            </a:pPr>
            <a:r>
              <a:rPr lang="en-US" dirty="0" smtClean="0"/>
              <a:t>Steel-toed safety shoes or boots. </a:t>
            </a:r>
          </a:p>
          <a:p>
            <a:pPr marL="601178" lvl="1" indent="-163958">
              <a:buFont typeface="Arial" panose="020B0604020202020204" pitchFamily="34" charset="0"/>
              <a:buChar char="•"/>
            </a:pPr>
            <a:r>
              <a:rPr lang="en-US" dirty="0" smtClean="0"/>
              <a:t>Metal, fiber, or plastic metatarsal guards to protect the instep area from impact or compression. </a:t>
            </a:r>
          </a:p>
          <a:p>
            <a:pPr marL="437220" lvl="1" defTabSz="874441">
              <a:defRPr/>
            </a:pPr>
            <a:r>
              <a:rPr lang="en-US" dirty="0" smtClean="0"/>
              <a:t>See OSHA's booklet, </a:t>
            </a:r>
            <a:r>
              <a:rPr lang="en-US" i="1" dirty="0" smtClean="0"/>
              <a:t>Personal Protective Equipment</a:t>
            </a:r>
            <a:r>
              <a:rPr lang="en-US" dirty="0" smtClean="0"/>
              <a:t> (OSHA 3077), for additional information.”</a:t>
            </a:r>
            <a:br>
              <a:rPr lang="en-US" dirty="0" smtClean="0"/>
            </a:br>
            <a:endParaRPr lang="en-US" dirty="0" smtClean="0"/>
          </a:p>
          <a:p>
            <a:pPr marL="163958" indent="-163958">
              <a:buFont typeface="Arial" panose="020B0604020202020204" pitchFamily="34" charset="0"/>
              <a:buChar char="•"/>
            </a:pPr>
            <a:r>
              <a:rPr lang="en-US" dirty="0" smtClean="0"/>
              <a:t>Use proper lifting techniques. </a:t>
            </a:r>
          </a:p>
          <a:p>
            <a:pPr marL="601178" lvl="1" indent="-163958">
              <a:buFont typeface="Arial" panose="020B0604020202020204" pitchFamily="34" charset="0"/>
              <a:buChar char="•"/>
            </a:pPr>
            <a:r>
              <a:rPr lang="en-US" dirty="0" smtClean="0"/>
              <a:t>Break load into parts; get help with heavy or bulky items.</a:t>
            </a:r>
          </a:p>
          <a:p>
            <a:pPr marL="601178" lvl="1" indent="-163958">
              <a:buFont typeface="Arial" panose="020B0604020202020204" pitchFamily="34" charset="0"/>
              <a:buChar char="•"/>
            </a:pPr>
            <a:r>
              <a:rPr lang="en-US" dirty="0" smtClean="0"/>
              <a:t>Lift</a:t>
            </a:r>
            <a:r>
              <a:rPr lang="en-US" baseline="0" dirty="0" smtClean="0"/>
              <a:t> with legs, keep back straight, do not twist.</a:t>
            </a:r>
          </a:p>
          <a:p>
            <a:pPr marL="601178" lvl="1" indent="-163958">
              <a:buFont typeface="Arial" panose="020B0604020202020204" pitchFamily="34" charset="0"/>
              <a:buChar char="•"/>
            </a:pPr>
            <a:r>
              <a:rPr lang="en-US" baseline="0" dirty="0" smtClean="0"/>
              <a:t>Use handling aids – such as steps, trestles, shoulder pads, handles, and wheels.</a:t>
            </a:r>
          </a:p>
          <a:p>
            <a:pPr marL="601178" lvl="1" indent="-163958">
              <a:buFont typeface="Arial" panose="020B0604020202020204" pitchFamily="34" charset="0"/>
              <a:buChar char="•"/>
            </a:pPr>
            <a:r>
              <a:rPr lang="en-US" baseline="0" dirty="0" smtClean="0"/>
              <a:t>Avoid lifting above shoulder level.</a:t>
            </a:r>
            <a:r>
              <a:rPr lang="en-US" dirty="0" smtClean="0"/>
              <a:t/>
            </a:r>
            <a:br>
              <a:rPr lang="en-US" dirty="0" smtClean="0"/>
            </a:br>
            <a:endParaRPr lang="en-US" dirty="0" smtClean="0"/>
          </a:p>
          <a:p>
            <a:pPr marL="163958" indent="-163958">
              <a:buFont typeface="Arial" panose="020B0604020202020204" pitchFamily="34" charset="0"/>
              <a:buChar char="•"/>
            </a:pPr>
            <a:r>
              <a:rPr lang="en-US" dirty="0" smtClean="0"/>
              <a:t>“To prevent injury from oversize loads, workers should seek help in the following: </a:t>
            </a:r>
          </a:p>
          <a:p>
            <a:pPr marL="601178" lvl="1" indent="-163958">
              <a:buFont typeface="Arial" panose="020B0604020202020204" pitchFamily="34" charset="0"/>
              <a:buChar char="•"/>
            </a:pPr>
            <a:r>
              <a:rPr lang="en-US" dirty="0" smtClean="0"/>
              <a:t>When a load is so bulky that employees cannot properly grasp or lift it, </a:t>
            </a:r>
          </a:p>
          <a:p>
            <a:pPr marL="601178" lvl="1" indent="-163958">
              <a:buFont typeface="Arial" panose="020B0604020202020204" pitchFamily="34" charset="0"/>
              <a:buChar char="•"/>
            </a:pPr>
            <a:r>
              <a:rPr lang="en-US" dirty="0" smtClean="0"/>
              <a:t>When employees cannot see around or over a load, or </a:t>
            </a:r>
          </a:p>
          <a:p>
            <a:pPr marL="601178" lvl="1" indent="-163958">
              <a:buFont typeface="Arial" panose="020B0604020202020204" pitchFamily="34" charset="0"/>
              <a:buChar char="•"/>
            </a:pPr>
            <a:r>
              <a:rPr lang="en-US" dirty="0" smtClean="0"/>
              <a:t>When employees cannot safely handle a load. “</a:t>
            </a:r>
          </a:p>
          <a:p>
            <a:r>
              <a:rPr lang="en-US" dirty="0" smtClean="0"/>
              <a:t/>
            </a:r>
            <a:br>
              <a:rPr lang="en-US" dirty="0" smtClean="0"/>
            </a:br>
            <a:r>
              <a:rPr lang="en-US" dirty="0" smtClean="0"/>
              <a:t>“Employees should use blocking materials to manage loads safely. Workers should also be cautious when placing blocks under a raised load to ensure that the load is not released before removing their hands from under the load. Blocking materials and timbers should be large and strong enough to support the load safely. In addition to materials with cracks, workers should not use materials with rounded corners, splintered pieces, or dry rot for blocking.”</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14</a:t>
            </a:fld>
            <a:endParaRPr lang="en-US"/>
          </a:p>
        </p:txBody>
      </p:sp>
    </p:spTree>
    <p:extLst>
      <p:ext uri="{BB962C8B-B14F-4D97-AF65-F5344CB8AC3E}">
        <p14:creationId xmlns:p14="http://schemas.microsoft.com/office/powerpoint/2010/main" val="21032059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9900" y="468313"/>
            <a:ext cx="3811588" cy="2860675"/>
          </a:xfrm>
        </p:spPr>
      </p:sp>
      <p:sp>
        <p:nvSpPr>
          <p:cNvPr id="3" name="Notes Placeholder 2"/>
          <p:cNvSpPr>
            <a:spLocks noGrp="1"/>
          </p:cNvSpPr>
          <p:nvPr>
            <p:ph type="body" idx="1"/>
          </p:nvPr>
        </p:nvSpPr>
        <p:spPr/>
        <p:txBody>
          <a:bodyPr/>
          <a:lstStyle/>
          <a:p>
            <a:r>
              <a:rPr lang="en-US" b="1" dirty="0" smtClean="0"/>
              <a:t>Operation Safety (slide 15 &amp; 16)</a:t>
            </a:r>
            <a:endParaRPr lang="en-US" dirty="0" smtClean="0"/>
          </a:p>
          <a:p>
            <a:pPr marL="171450" indent="-171450">
              <a:buFont typeface="Arial" panose="020B0604020202020204" pitchFamily="34" charset="0"/>
              <a:buChar char="•"/>
            </a:pPr>
            <a:r>
              <a:rPr lang="en-US" dirty="0" smtClean="0"/>
              <a:t>First, perform a below-the-hook device inspection. Check for damage of: spreader bars, shackles, pulleys, slings.</a:t>
            </a:r>
          </a:p>
          <a:p>
            <a:pPr marL="171450" indent="-171450">
              <a:buFont typeface="Arial" panose="020B0604020202020204" pitchFamily="34" charset="0"/>
              <a:buChar char="•"/>
            </a:pPr>
            <a:r>
              <a:rPr lang="en-US" dirty="0" smtClean="0"/>
              <a:t>Start the lift slowly to minimize swinging of the load. Make sure the rigging job is properly holding, and there is no slipping.</a:t>
            </a:r>
          </a:p>
          <a:p>
            <a:pPr marL="171450" indent="-171450">
              <a:buFont typeface="Arial" panose="020B0604020202020204" pitchFamily="34" charset="0"/>
              <a:buChar char="•"/>
            </a:pPr>
            <a:r>
              <a:rPr lang="en-US" dirty="0" smtClean="0"/>
              <a:t>Raise the load high enough to clear any obstacles in one smooth motion.  Avoid any abrupt moves. Remember, overhead cranes are designed only for vertical lifts. If the load is pulled sideways, serious damage or catastrophic crane failure could result.</a:t>
            </a:r>
          </a:p>
          <a:p>
            <a:pPr marL="171450" indent="-171450">
              <a:buFont typeface="Arial" panose="020B0604020202020204" pitchFamily="34" charset="0"/>
              <a:buChar char="•"/>
            </a:pPr>
            <a:r>
              <a:rPr lang="en-US" dirty="0" smtClean="0"/>
              <a:t>Once the load is properly raised, you can move the load to the desired location. Never carry a load over the top of someone. When the crane is in position, slowly lower the load to its set-down point.</a:t>
            </a:r>
          </a:p>
          <a:p>
            <a:pPr marL="171450" indent="-171450">
              <a:buFont typeface="Arial" panose="020B0604020202020204" pitchFamily="34" charset="0"/>
              <a:buChar char="•"/>
            </a:pPr>
            <a:r>
              <a:rPr lang="en-US" dirty="0" smtClean="0"/>
              <a:t>Keep hands away from pinch points. Stop when the load block is low enough to unhook the sling.</a:t>
            </a:r>
          </a:p>
          <a:p>
            <a:pPr marL="171450" indent="-171450">
              <a:buFont typeface="Arial" panose="020B0604020202020204" pitchFamily="34" charset="0"/>
              <a:buChar char="•"/>
            </a:pPr>
            <a:r>
              <a:rPr lang="en-US" dirty="0" smtClean="0"/>
              <a:t>If the load is free-swinging and needs to be turned for placement, tag lines should be affixed to at least two corners of the load so that the load can be turned without standing under or close to it while adjusting its position by hand.</a:t>
            </a:r>
          </a:p>
          <a:p>
            <a:pPr marL="171450" indent="-171450">
              <a:buFont typeface="Arial" panose="020B0604020202020204" pitchFamily="34" charset="0"/>
              <a:buChar char="•"/>
            </a:pPr>
            <a:r>
              <a:rPr lang="en-US" dirty="0" smtClean="0"/>
              <a:t>If you have an emergency, shut off the main disconnect switch for the crane.  Make sure you know the location of the main disconnect switch. If the type of crane you are operating does not have a disconnect box nearby, the stop button on the control pendant should cut off all power to the crane.</a:t>
            </a:r>
          </a:p>
          <a:p>
            <a:pPr marL="171450" indent="-171450">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F5D18354-FAF5-4E98-B57F-F6182A7992A0}" type="slidenum">
              <a:rPr lang="en-US" smtClean="0"/>
              <a:t>15</a:t>
            </a:fld>
            <a:endParaRPr lang="en-US"/>
          </a:p>
        </p:txBody>
      </p:sp>
    </p:spTree>
    <p:extLst>
      <p:ext uri="{BB962C8B-B14F-4D97-AF65-F5344CB8AC3E}">
        <p14:creationId xmlns:p14="http://schemas.microsoft.com/office/powerpoint/2010/main" val="16946389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9900" y="468313"/>
            <a:ext cx="3811588" cy="2860675"/>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F5D18354-FAF5-4E98-B57F-F6182A7992A0}" type="slidenum">
              <a:rPr lang="en-US" smtClean="0"/>
              <a:t>16</a:t>
            </a:fld>
            <a:endParaRPr lang="en-US"/>
          </a:p>
        </p:txBody>
      </p:sp>
    </p:spTree>
    <p:extLst>
      <p:ext uri="{BB962C8B-B14F-4D97-AF65-F5344CB8AC3E}">
        <p14:creationId xmlns:p14="http://schemas.microsoft.com/office/powerpoint/2010/main" val="41790362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9900" y="468313"/>
            <a:ext cx="3811588" cy="2860675"/>
          </a:xfrm>
        </p:spPr>
      </p:sp>
      <p:sp>
        <p:nvSpPr>
          <p:cNvPr id="3" name="Notes Placeholder 2"/>
          <p:cNvSpPr>
            <a:spLocks noGrp="1"/>
          </p:cNvSpPr>
          <p:nvPr>
            <p:ph type="body" idx="1"/>
          </p:nvPr>
        </p:nvSpPr>
        <p:spPr/>
        <p:txBody>
          <a:bodyPr/>
          <a:lstStyle/>
          <a:p>
            <a:pPr defTabSz="874441">
              <a:defRPr/>
            </a:pPr>
            <a:r>
              <a:rPr lang="en-US" b="1" dirty="0" smtClean="0"/>
              <a:t>OSHA 2002, https://www.osha.gov/Publications/OSHA2236/osha2236.html:</a:t>
            </a:r>
          </a:p>
          <a:p>
            <a:endParaRPr lang="en-US" dirty="0" smtClean="0"/>
          </a:p>
          <a:p>
            <a:r>
              <a:rPr lang="en-US" dirty="0" smtClean="0"/>
              <a:t>Crane operators:</a:t>
            </a:r>
          </a:p>
          <a:p>
            <a:pPr marL="601178" lvl="1" indent="-163958">
              <a:buFont typeface="Arial" panose="020B0604020202020204" pitchFamily="34" charset="0"/>
              <a:buChar char="•"/>
            </a:pPr>
            <a:r>
              <a:rPr lang="en-US" dirty="0" smtClean="0"/>
              <a:t>Must</a:t>
            </a:r>
            <a:r>
              <a:rPr lang="en-US" baseline="0" dirty="0" smtClean="0"/>
              <a:t> be qualified</a:t>
            </a:r>
          </a:p>
          <a:p>
            <a:pPr marL="601178" lvl="1" indent="-163958">
              <a:buFont typeface="Arial" panose="020B0604020202020204" pitchFamily="34" charset="0"/>
              <a:buChar char="•"/>
            </a:pPr>
            <a:r>
              <a:rPr lang="en-US" baseline="0" dirty="0" smtClean="0"/>
              <a:t>Should know what they are lifting and what it weighs</a:t>
            </a:r>
            <a:br>
              <a:rPr lang="en-US" baseline="0" dirty="0" smtClean="0"/>
            </a:br>
            <a:endParaRPr lang="en-US" dirty="0" smtClean="0"/>
          </a:p>
          <a:p>
            <a:r>
              <a:rPr lang="en-US" dirty="0" smtClean="0"/>
              <a:t>“For example, the rated capacity of mobile cranes varies with the length of the boom and the boom radius. When a crane has a telescoping boom, a load may be safe to lift at a short boom length or a short boom radius, but may overload the crane when the boom is extended and the radius increases.” </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17</a:t>
            </a:fld>
            <a:endParaRPr lang="en-US"/>
          </a:p>
        </p:txBody>
      </p:sp>
    </p:spTree>
    <p:extLst>
      <p:ext uri="{BB962C8B-B14F-4D97-AF65-F5344CB8AC3E}">
        <p14:creationId xmlns:p14="http://schemas.microsoft.com/office/powerpoint/2010/main" val="7013728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9900" y="468313"/>
            <a:ext cx="3811588" cy="2860675"/>
          </a:xfrm>
        </p:spPr>
      </p:sp>
      <p:sp>
        <p:nvSpPr>
          <p:cNvPr id="3" name="Notes Placeholder 2"/>
          <p:cNvSpPr>
            <a:spLocks noGrp="1"/>
          </p:cNvSpPr>
          <p:nvPr>
            <p:ph type="body" idx="1"/>
          </p:nvPr>
        </p:nvSpPr>
        <p:spPr/>
        <p:txBody>
          <a:bodyPr/>
          <a:lstStyle/>
          <a:p>
            <a:r>
              <a:rPr lang="en-US" b="1" dirty="0" smtClean="0"/>
              <a:t>OSHA 2002, https://www.osha.gov/Publications/OSHA2236/osha2236.html</a:t>
            </a:r>
          </a:p>
          <a:p>
            <a:endParaRPr lang="en-US" dirty="0" smtClean="0"/>
          </a:p>
          <a:p>
            <a:r>
              <a:rPr lang="en-US" dirty="0" smtClean="0"/>
              <a:t>“To reduce the severity of an injury, employers must take the following precautions: </a:t>
            </a:r>
          </a:p>
          <a:p>
            <a:pPr marL="163958" indent="-163958">
              <a:buFont typeface="Arial" panose="020B0604020202020204" pitchFamily="34" charset="0"/>
              <a:buChar char="•"/>
            </a:pPr>
            <a:r>
              <a:rPr lang="en-US" dirty="0" smtClean="0"/>
              <a:t>Equip all cranes that have adjustable booms with boom angle indicators. </a:t>
            </a:r>
          </a:p>
          <a:p>
            <a:pPr marL="163958" indent="-163958">
              <a:buFont typeface="Arial" panose="020B0604020202020204" pitchFamily="34" charset="0"/>
              <a:buChar char="•"/>
            </a:pPr>
            <a:r>
              <a:rPr lang="en-US" dirty="0" smtClean="0"/>
              <a:t>Provide cranes with telescoping booms with some means to determine boom lengths unless the load rating is independent of the boom length. </a:t>
            </a:r>
          </a:p>
          <a:p>
            <a:pPr marL="163958" indent="-163958">
              <a:buFont typeface="Arial" panose="020B0604020202020204" pitchFamily="34" charset="0"/>
              <a:buChar char="•"/>
            </a:pPr>
            <a:r>
              <a:rPr lang="en-US" dirty="0" smtClean="0"/>
              <a:t>Post load rating charts in the cab of cab-operated cranes. (All cranes do not have uniform capacities for the same boom length and radius in all directions around the chassis of the vehicle.) </a:t>
            </a:r>
          </a:p>
          <a:p>
            <a:pPr marL="163958" indent="-163958">
              <a:buFont typeface="Arial" panose="020B0604020202020204" pitchFamily="34" charset="0"/>
              <a:buChar char="•"/>
            </a:pPr>
            <a:r>
              <a:rPr lang="en-US" dirty="0" smtClean="0"/>
              <a:t>Require workers to always check the crane's load chart to ensure that the crane will not be overloaded by operating conditions. </a:t>
            </a:r>
          </a:p>
          <a:p>
            <a:pPr marL="163958" indent="-163958">
              <a:buFont typeface="Arial" panose="020B0604020202020204" pitchFamily="34" charset="0"/>
              <a:buChar char="•"/>
            </a:pPr>
            <a:r>
              <a:rPr lang="en-US" dirty="0" smtClean="0"/>
              <a:t>Instruct workers to plan lifts before starting them to ensure that they are safe. </a:t>
            </a:r>
          </a:p>
          <a:p>
            <a:pPr marL="163958" indent="-163958">
              <a:buFont typeface="Arial" panose="020B0604020202020204" pitchFamily="34" charset="0"/>
              <a:buChar char="•"/>
            </a:pPr>
            <a:r>
              <a:rPr lang="en-US" dirty="0" smtClean="0"/>
              <a:t>Tell workers to take additional precautions and exercise extra care when operating around power lines. </a:t>
            </a:r>
          </a:p>
          <a:p>
            <a:pPr marL="163958" indent="-163958">
              <a:buFont typeface="Arial" panose="020B0604020202020204" pitchFamily="34" charset="0"/>
              <a:buChar char="•"/>
            </a:pPr>
            <a:r>
              <a:rPr lang="en-US" dirty="0" smtClean="0"/>
              <a:t>Teach workers that outriggers on mobile cranes must rest on firm ground, on timbers, or be sufficiently cribbed to spread the weight of the crane and the load over a large enough area. (Some mobile cranes cannot operate with outriggers in the traveling position.) </a:t>
            </a:r>
          </a:p>
          <a:p>
            <a:pPr marL="163958" indent="-163958">
              <a:buFont typeface="Arial" panose="020B0604020202020204" pitchFamily="34" charset="0"/>
              <a:buChar char="•"/>
            </a:pPr>
            <a:r>
              <a:rPr lang="en-US" dirty="0" smtClean="0"/>
              <a:t>Direct workers to always keep hoisting chains and ropes free of kinks or twists and never wrapped around a load. </a:t>
            </a:r>
          </a:p>
          <a:p>
            <a:pPr marL="163958" indent="-163958">
              <a:buFont typeface="Arial" panose="020B0604020202020204" pitchFamily="34" charset="0"/>
              <a:buChar char="•"/>
            </a:pPr>
            <a:r>
              <a:rPr lang="en-US" dirty="0" smtClean="0"/>
              <a:t>Train workers to attach loads to the load hook by slings, fixtures, and other devices that have the capacity to support the load on the hook. </a:t>
            </a:r>
          </a:p>
          <a:p>
            <a:pPr marL="163958" indent="-163958">
              <a:buFont typeface="Arial" panose="020B0604020202020204" pitchFamily="34" charset="0"/>
              <a:buChar char="•"/>
            </a:pPr>
            <a:r>
              <a:rPr lang="en-US" dirty="0" smtClean="0"/>
              <a:t>Instruct workers to pad sharp edges of loads to prevent cutting slings. </a:t>
            </a:r>
          </a:p>
          <a:p>
            <a:pPr marL="163958" indent="-163958">
              <a:buFont typeface="Arial" panose="020B0604020202020204" pitchFamily="34" charset="0"/>
              <a:buChar char="•"/>
            </a:pPr>
            <a:r>
              <a:rPr lang="en-US" dirty="0" smtClean="0"/>
              <a:t>Teach workers to maintain proper sling angles so that slings are not loaded in excess of their capacity.“</a:t>
            </a: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18</a:t>
            </a:fld>
            <a:endParaRPr lang="en-US"/>
          </a:p>
        </p:txBody>
      </p:sp>
    </p:spTree>
    <p:extLst>
      <p:ext uri="{BB962C8B-B14F-4D97-AF65-F5344CB8AC3E}">
        <p14:creationId xmlns:p14="http://schemas.microsoft.com/office/powerpoint/2010/main" val="679577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9900" y="468313"/>
            <a:ext cx="3811588" cy="2860675"/>
          </a:xfrm>
        </p:spPr>
      </p:sp>
      <p:sp>
        <p:nvSpPr>
          <p:cNvPr id="3" name="Notes Placeholder 2"/>
          <p:cNvSpPr>
            <a:spLocks noGrp="1"/>
          </p:cNvSpPr>
          <p:nvPr>
            <p:ph type="body" idx="1"/>
          </p:nvPr>
        </p:nvSpPr>
        <p:spPr/>
        <p:txBody>
          <a:bodyPr/>
          <a:lstStyle/>
          <a:p>
            <a:pPr defTabSz="874441">
              <a:defRPr/>
            </a:pPr>
            <a:r>
              <a:rPr lang="en-US" b="1" dirty="0" smtClean="0"/>
              <a:t>OSHA 2002, https://www.osha.gov/Publications/OSHA2236/osha2236.html</a:t>
            </a:r>
          </a:p>
          <a:p>
            <a:endParaRPr lang="en-US" dirty="0" smtClean="0"/>
          </a:p>
          <a:p>
            <a:pPr marL="163958" indent="-163958">
              <a:buFont typeface="Arial" panose="020B0604020202020204" pitchFamily="34" charset="0"/>
              <a:buChar char="•"/>
            </a:pPr>
            <a:r>
              <a:rPr lang="en-US" dirty="0" smtClean="0"/>
              <a:t>“Ensure that all cranes are inspected frequently by persons thoroughly familiar with the crane, the methods of inspecting the crane, and what can make the crane unserviceable. Crane activity, the severity of use, and environmental conditions should determine inspection schedules. </a:t>
            </a:r>
          </a:p>
          <a:p>
            <a:pPr marL="163958" indent="-163958">
              <a:buFont typeface="Arial" panose="020B0604020202020204" pitchFamily="34" charset="0"/>
              <a:buChar char="•"/>
            </a:pPr>
            <a:r>
              <a:rPr lang="en-US" dirty="0" smtClean="0"/>
              <a:t>Ensure that the critical parts of a crane—such as crane operating mechanisms, hooks, air, or hydraulic system components and other load-carrying components—are inspected daily for any maladjustment, deterioration, leakage, deformation, or other damage.“</a:t>
            </a:r>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19</a:t>
            </a:fld>
            <a:endParaRPr lang="en-US"/>
          </a:p>
        </p:txBody>
      </p:sp>
    </p:spTree>
    <p:extLst>
      <p:ext uri="{BB962C8B-B14F-4D97-AF65-F5344CB8AC3E}">
        <p14:creationId xmlns:p14="http://schemas.microsoft.com/office/powerpoint/2010/main" val="3342112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9900" y="468313"/>
            <a:ext cx="3811588" cy="2860675"/>
          </a:xfrm>
        </p:spPr>
      </p:sp>
      <p:sp>
        <p:nvSpPr>
          <p:cNvPr id="3" name="Notes Placeholder 2"/>
          <p:cNvSpPr>
            <a:spLocks noGrp="1"/>
          </p:cNvSpPr>
          <p:nvPr>
            <p:ph type="body" idx="1"/>
          </p:nvPr>
        </p:nvSpPr>
        <p:spPr/>
        <p:txBody>
          <a:bodyPr/>
          <a:lstStyle/>
          <a:p>
            <a:r>
              <a:rPr lang="en-US" sz="1100" b="1" dirty="0"/>
              <a:t>Enabling Objectives:</a:t>
            </a:r>
            <a:endParaRPr lang="en-US" sz="1100" dirty="0"/>
          </a:p>
          <a:p>
            <a:pPr marL="218610" indent="-218610">
              <a:buFont typeface="+mj-lt"/>
              <a:buAutoNum type="arabicPeriod"/>
            </a:pPr>
            <a:r>
              <a:rPr lang="en-US" sz="1100" dirty="0"/>
              <a:t>Identify types of material handling equipment.</a:t>
            </a:r>
          </a:p>
          <a:p>
            <a:pPr marL="218610" indent="-218610">
              <a:buFont typeface="+mj-lt"/>
              <a:buAutoNum type="arabicPeriod"/>
            </a:pPr>
            <a:r>
              <a:rPr lang="en-US" sz="1100" dirty="0"/>
              <a:t>Describe hazards associated with material handling activities (e.g., storage, use, and disposal).</a:t>
            </a:r>
          </a:p>
          <a:p>
            <a:pPr marL="218610" indent="-218610">
              <a:buFont typeface="+mj-lt"/>
              <a:buAutoNum type="arabicPeriod"/>
            </a:pPr>
            <a:r>
              <a:rPr lang="en-US" sz="1100" dirty="0"/>
              <a:t>Identify methods to prevent hazards associated with material handling equipment.</a:t>
            </a:r>
          </a:p>
          <a:p>
            <a:pPr marL="218610" indent="-218610">
              <a:buFont typeface="+mj-lt"/>
              <a:buAutoNum type="arabicPeriod"/>
            </a:pPr>
            <a:r>
              <a:rPr lang="en-US" sz="1100" dirty="0"/>
              <a:t>Recognize employer requirements to protect workers from material handling hazards.</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a:t>
            </a:fld>
            <a:endParaRPr lang="en-US"/>
          </a:p>
        </p:txBody>
      </p:sp>
    </p:spTree>
    <p:extLst>
      <p:ext uri="{BB962C8B-B14F-4D97-AF65-F5344CB8AC3E}">
        <p14:creationId xmlns:p14="http://schemas.microsoft.com/office/powerpoint/2010/main" val="26534784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9900" y="468313"/>
            <a:ext cx="3811588" cy="2860675"/>
          </a:xfrm>
        </p:spPr>
      </p:sp>
      <p:sp>
        <p:nvSpPr>
          <p:cNvPr id="3" name="Notes Placeholder 2"/>
          <p:cNvSpPr>
            <a:spLocks noGrp="1"/>
          </p:cNvSpPr>
          <p:nvPr>
            <p:ph type="body" idx="1"/>
          </p:nvPr>
        </p:nvSpPr>
        <p:spPr/>
        <p:txBody>
          <a:bodyPr/>
          <a:lstStyle/>
          <a:p>
            <a:r>
              <a:rPr lang="en-US" b="1" dirty="0" smtClean="0"/>
              <a:t>https://www.osha.gov/doc/outreachtraining/htmlfiles/slings.html</a:t>
            </a:r>
          </a:p>
          <a:p>
            <a:endParaRPr lang="en-US" dirty="0" smtClean="0"/>
          </a:p>
          <a:p>
            <a:pPr marL="163958" indent="-163958">
              <a:buFont typeface="Arial" panose="020B0604020202020204" pitchFamily="34" charset="0"/>
              <a:buChar char="•"/>
            </a:pPr>
            <a:r>
              <a:rPr lang="en-US" dirty="0" smtClean="0"/>
              <a:t>Selection</a:t>
            </a:r>
            <a:r>
              <a:rPr lang="en-US" baseline="0" dirty="0" smtClean="0"/>
              <a:t> of slings</a:t>
            </a:r>
            <a:br>
              <a:rPr lang="en-US" baseline="0" dirty="0" smtClean="0"/>
            </a:br>
            <a:r>
              <a:rPr lang="en-US" baseline="0" dirty="0" smtClean="0"/>
              <a:t>“</a:t>
            </a:r>
            <a:r>
              <a:rPr lang="en-US" dirty="0" smtClean="0">
                <a:effectLst/>
              </a:rPr>
              <a:t>Slings are generally one of six types: chain, wire rope, metal mesh, natural fiber rope, synthetic fiber rope, or synthetic web. In general, use and inspection procedures tend to place these slings into three groups: chain, wire rope and mesh, and fiber rope web. Each type has its own particular advantages and disadvantages. Factors that should be taken into consideration when choosing the best sling for the job include the size, weight, shape, temperature, and sensitivity of the material to be moved, as well as the environmental conditions under which the sling will be used.”</a:t>
            </a:r>
            <a:br>
              <a:rPr lang="en-US" dirty="0" smtClean="0">
                <a:effectLst/>
              </a:rPr>
            </a:br>
            <a:endParaRPr lang="en-US" dirty="0" smtClean="0">
              <a:effectLst/>
            </a:endParaRPr>
          </a:p>
          <a:p>
            <a:pPr marL="163958" indent="-163958">
              <a:buFont typeface="Arial" panose="020B0604020202020204" pitchFamily="34" charset="0"/>
              <a:buChar char="•"/>
            </a:pPr>
            <a:r>
              <a:rPr lang="en-US" dirty="0" smtClean="0">
                <a:effectLst/>
              </a:rPr>
              <a:t>Inspection</a:t>
            </a:r>
            <a:br>
              <a:rPr lang="en-US" dirty="0" smtClean="0">
                <a:effectLst/>
              </a:rPr>
            </a:br>
            <a:r>
              <a:rPr lang="en-US" dirty="0" smtClean="0"/>
              <a:t>“Designate a competent person to conduct inspections of slings before and during use, especially when service conditions warrant.”</a:t>
            </a:r>
            <a:br>
              <a:rPr lang="en-US" dirty="0" smtClean="0"/>
            </a:br>
            <a:r>
              <a:rPr lang="en-US" dirty="0" smtClean="0"/>
              <a:t/>
            </a:r>
            <a:br>
              <a:rPr lang="en-US" dirty="0" smtClean="0"/>
            </a:br>
            <a:r>
              <a:rPr lang="en-US" dirty="0" smtClean="0"/>
              <a:t>Damaged</a:t>
            </a:r>
            <a:r>
              <a:rPr lang="en-US" baseline="0" dirty="0" smtClean="0"/>
              <a:t> or defective slings must be removed from service.</a:t>
            </a:r>
            <a:endParaRPr lang="en-US" dirty="0" smtClean="0">
              <a:effectLst/>
            </a:endParaRPr>
          </a:p>
          <a:p>
            <a:pPr marL="163958" indent="-163958">
              <a:buFont typeface="Arial" panose="020B0604020202020204" pitchFamily="34" charset="0"/>
              <a:buChar char="•"/>
            </a:pPr>
            <a:endParaRPr lang="en-US" baseline="0" dirty="0" smtClean="0"/>
          </a:p>
          <a:p>
            <a:pPr marL="163958" indent="-16395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20</a:t>
            </a:fld>
            <a:endParaRPr lang="en-US"/>
          </a:p>
        </p:txBody>
      </p:sp>
    </p:spTree>
    <p:extLst>
      <p:ext uri="{BB962C8B-B14F-4D97-AF65-F5344CB8AC3E}">
        <p14:creationId xmlns:p14="http://schemas.microsoft.com/office/powerpoint/2010/main" val="9947778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9900" y="468313"/>
            <a:ext cx="3811588" cy="2860675"/>
          </a:xfrm>
        </p:spPr>
      </p:sp>
      <p:sp>
        <p:nvSpPr>
          <p:cNvPr id="3" name="Notes Placeholder 2"/>
          <p:cNvSpPr>
            <a:spLocks noGrp="1"/>
          </p:cNvSpPr>
          <p:nvPr>
            <p:ph type="body" idx="1"/>
          </p:nvPr>
        </p:nvSpPr>
        <p:spPr/>
        <p:txBody>
          <a:bodyPr/>
          <a:lstStyle/>
          <a:p>
            <a:pPr defTabSz="874441">
              <a:defRPr/>
            </a:pPr>
            <a:r>
              <a:rPr lang="en-US" b="1" dirty="0" smtClean="0"/>
              <a:t>OSHA 2002, https://www.osha.gov/Publications/OSHA2236/osha2236.html</a:t>
            </a:r>
          </a:p>
          <a:p>
            <a:endParaRPr lang="en-US" dirty="0" smtClean="0"/>
          </a:p>
          <a:p>
            <a:r>
              <a:rPr lang="en-US" dirty="0" smtClean="0"/>
              <a:t>“Ensure that workers observe the following precautions when working with slings: </a:t>
            </a:r>
          </a:p>
          <a:p>
            <a:pPr marL="163958" indent="-163958">
              <a:buFont typeface="Arial" panose="020B0604020202020204" pitchFamily="34" charset="0"/>
              <a:buChar char="•"/>
            </a:pPr>
            <a:r>
              <a:rPr lang="en-US" dirty="0" smtClean="0"/>
              <a:t>Remove immediately damaged or defective slings from service. </a:t>
            </a:r>
          </a:p>
          <a:p>
            <a:pPr marL="163958" indent="-163958">
              <a:buFont typeface="Arial" panose="020B0604020202020204" pitchFamily="34" charset="0"/>
              <a:buChar char="•"/>
            </a:pPr>
            <a:r>
              <a:rPr lang="en-US" dirty="0" smtClean="0"/>
              <a:t>Do not shorten slings with knots or bolts or other makeshift devices. </a:t>
            </a:r>
          </a:p>
          <a:p>
            <a:pPr marL="163958" indent="-163958">
              <a:buFont typeface="Arial" panose="020B0604020202020204" pitchFamily="34" charset="0"/>
              <a:buChar char="•"/>
            </a:pPr>
            <a:r>
              <a:rPr lang="en-US" dirty="0" smtClean="0"/>
              <a:t>Do not kink sling legs. </a:t>
            </a:r>
          </a:p>
          <a:p>
            <a:pPr marL="163958" indent="-163958">
              <a:buFont typeface="Arial" panose="020B0604020202020204" pitchFamily="34" charset="0"/>
              <a:buChar char="•"/>
            </a:pPr>
            <a:r>
              <a:rPr lang="en-US" dirty="0" smtClean="0"/>
              <a:t>Do not load slings beyond their rated capacity. </a:t>
            </a:r>
          </a:p>
          <a:p>
            <a:pPr marL="163958" indent="-163958">
              <a:buFont typeface="Arial" panose="020B0604020202020204" pitchFamily="34" charset="0"/>
              <a:buChar char="•"/>
            </a:pPr>
            <a:r>
              <a:rPr lang="en-US" dirty="0" smtClean="0"/>
              <a:t>Keep suspended loads clear of all obstructions. </a:t>
            </a:r>
          </a:p>
          <a:p>
            <a:pPr marL="163958" indent="-163958">
              <a:buFont typeface="Arial" panose="020B0604020202020204" pitchFamily="34" charset="0"/>
              <a:buChar char="•"/>
            </a:pPr>
            <a:r>
              <a:rPr lang="en-US" dirty="0" smtClean="0"/>
              <a:t>Remain clear of loads about to be lifted and suspended. </a:t>
            </a:r>
          </a:p>
          <a:p>
            <a:pPr marL="163958" indent="-163958">
              <a:buFont typeface="Arial" panose="020B0604020202020204" pitchFamily="34" charset="0"/>
              <a:buChar char="•"/>
            </a:pPr>
            <a:r>
              <a:rPr lang="en-US" dirty="0" smtClean="0"/>
              <a:t>Do not engage in shock loading. </a:t>
            </a:r>
          </a:p>
          <a:p>
            <a:pPr marL="163958" indent="-163958">
              <a:buFont typeface="Arial" panose="020B0604020202020204" pitchFamily="34" charset="0"/>
              <a:buChar char="•"/>
            </a:pPr>
            <a:r>
              <a:rPr lang="en-US" dirty="0" smtClean="0"/>
              <a:t>Avoid sudden crane acceleration and deceleration when moving suspended loads.” </a:t>
            </a:r>
          </a:p>
          <a:p>
            <a:pPr marL="163958" indent="-163958">
              <a:buFont typeface="Arial" panose="020B0604020202020204" pitchFamily="34" charset="0"/>
              <a:buChar char="•"/>
            </a:pPr>
            <a:endParaRPr lang="en-US" baseline="0" dirty="0" smtClean="0"/>
          </a:p>
          <a:p>
            <a:pPr marL="163958" indent="-16395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21</a:t>
            </a:fld>
            <a:endParaRPr lang="en-US"/>
          </a:p>
        </p:txBody>
      </p:sp>
    </p:spTree>
    <p:extLst>
      <p:ext uri="{BB962C8B-B14F-4D97-AF65-F5344CB8AC3E}">
        <p14:creationId xmlns:p14="http://schemas.microsoft.com/office/powerpoint/2010/main" val="871021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9900" y="468313"/>
            <a:ext cx="3811588" cy="2860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22</a:t>
            </a:fld>
            <a:endParaRPr lang="en-US"/>
          </a:p>
        </p:txBody>
      </p:sp>
    </p:spTree>
    <p:extLst>
      <p:ext uri="{BB962C8B-B14F-4D97-AF65-F5344CB8AC3E}">
        <p14:creationId xmlns:p14="http://schemas.microsoft.com/office/powerpoint/2010/main" val="7248798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9900" y="468313"/>
            <a:ext cx="3811588" cy="2860675"/>
          </a:xfrm>
        </p:spPr>
      </p:sp>
      <p:sp>
        <p:nvSpPr>
          <p:cNvPr id="3" name="Notes Placeholder 2"/>
          <p:cNvSpPr>
            <a:spLocks noGrp="1"/>
          </p:cNvSpPr>
          <p:nvPr>
            <p:ph type="body" idx="1"/>
          </p:nvPr>
        </p:nvSpPr>
        <p:spPr/>
        <p:txBody>
          <a:bodyPr/>
          <a:lstStyle/>
          <a:p>
            <a:pPr defTabSz="874441" eaLnBrk="0" fontAlgn="base" hangingPunct="0">
              <a:lnSpc>
                <a:spcPct val="80000"/>
              </a:lnSpc>
              <a:spcBef>
                <a:spcPct val="20000"/>
              </a:spcBef>
              <a:spcAft>
                <a:spcPct val="0"/>
              </a:spcAft>
              <a:defRPr/>
            </a:pPr>
            <a:r>
              <a:rPr lang="en-US" altLang="en-US" sz="1100" dirty="0">
                <a:solidFill>
                  <a:srgbClr val="000000"/>
                </a:solidFill>
                <a:latin typeface="Arial" panose="020B0604020202020204" pitchFamily="34" charset="0"/>
                <a:ea typeface="+mn-ea"/>
                <a:cs typeface="+mn-cs"/>
              </a:rPr>
              <a:t>https://www.osha.gov/SLTC/etools/pit/assistance/index.html </a:t>
            </a:r>
          </a:p>
          <a:p>
            <a:pPr defTabSz="874441" eaLnBrk="0" fontAlgn="base" hangingPunct="0">
              <a:lnSpc>
                <a:spcPct val="80000"/>
              </a:lnSpc>
              <a:spcBef>
                <a:spcPct val="20000"/>
              </a:spcBef>
              <a:spcAft>
                <a:spcPct val="0"/>
              </a:spcAft>
              <a:defRPr/>
            </a:pPr>
            <a:endParaRPr lang="en-US" altLang="en-US" sz="1100" dirty="0">
              <a:solidFill>
                <a:srgbClr val="000000"/>
              </a:solidFill>
              <a:latin typeface="Arial" panose="020B0604020202020204" pitchFamily="34" charset="0"/>
              <a:ea typeface="+mn-ea"/>
              <a:cs typeface="+mn-cs"/>
            </a:endParaRPr>
          </a:p>
          <a:p>
            <a:pPr defTabSz="874441" eaLnBrk="0" fontAlgn="base" hangingPunct="0">
              <a:lnSpc>
                <a:spcPct val="80000"/>
              </a:lnSpc>
              <a:spcBef>
                <a:spcPct val="20000"/>
              </a:spcBef>
              <a:spcAft>
                <a:spcPct val="0"/>
              </a:spcAft>
              <a:defRPr/>
            </a:pPr>
            <a:r>
              <a:rPr lang="en-US" altLang="en-US" sz="1100" dirty="0">
                <a:solidFill>
                  <a:srgbClr val="000000"/>
                </a:solidFill>
                <a:latin typeface="Arial" panose="020B0604020202020204" pitchFamily="34" charset="0"/>
                <a:ea typeface="+mn-ea"/>
                <a:cs typeface="+mn-cs"/>
              </a:rPr>
              <a:t>The training provided must be applicable to the work site and working conditions.  Trainees must be supervised by a competent persons and may not operate trucks where they would endanger anyone.</a:t>
            </a:r>
          </a:p>
          <a:p>
            <a:pPr defTabSz="874441" eaLnBrk="0" fontAlgn="base" hangingPunct="0">
              <a:lnSpc>
                <a:spcPct val="80000"/>
              </a:lnSpc>
              <a:spcBef>
                <a:spcPct val="20000"/>
              </a:spcBef>
              <a:spcAft>
                <a:spcPct val="0"/>
              </a:spcAft>
              <a:defRPr/>
            </a:pPr>
            <a:endParaRPr lang="en-US" altLang="en-US" sz="1100" dirty="0">
              <a:solidFill>
                <a:srgbClr val="000000"/>
              </a:solidFill>
              <a:latin typeface="Arial" panose="020B0604020202020204" pitchFamily="34" charset="0"/>
              <a:ea typeface="+mn-ea"/>
              <a:cs typeface="+mn-cs"/>
            </a:endParaRPr>
          </a:p>
          <a:p>
            <a:pPr defTabSz="874441" eaLnBrk="0" fontAlgn="base" hangingPunct="0">
              <a:lnSpc>
                <a:spcPct val="80000"/>
              </a:lnSpc>
              <a:spcBef>
                <a:spcPct val="20000"/>
              </a:spcBef>
              <a:spcAft>
                <a:spcPct val="0"/>
              </a:spcAft>
              <a:defRPr/>
            </a:pPr>
            <a:r>
              <a:rPr lang="en-US" altLang="en-US" sz="1100" dirty="0">
                <a:solidFill>
                  <a:srgbClr val="000000"/>
                </a:solidFill>
                <a:latin typeface="Arial" panose="020B0604020202020204" pitchFamily="34" charset="0"/>
                <a:ea typeface="+mn-ea"/>
                <a:cs typeface="+mn-cs"/>
              </a:rPr>
              <a:t>The requirements of the standards must be taught, as well as truck-related and workplace-related topics.</a:t>
            </a:r>
          </a:p>
          <a:p>
            <a:pPr defTabSz="874441" eaLnBrk="0" fontAlgn="base" hangingPunct="0">
              <a:lnSpc>
                <a:spcPct val="80000"/>
              </a:lnSpc>
              <a:spcBef>
                <a:spcPct val="20000"/>
              </a:spcBef>
              <a:spcAft>
                <a:spcPct val="0"/>
              </a:spcAft>
              <a:defRPr/>
            </a:pPr>
            <a:endParaRPr lang="en-US" altLang="en-US" sz="1100" dirty="0">
              <a:solidFill>
                <a:srgbClr val="000000"/>
              </a:solidFill>
              <a:latin typeface="Arial" panose="020B0604020202020204" pitchFamily="34" charset="0"/>
              <a:ea typeface="+mn-ea"/>
              <a:cs typeface="+mn-cs"/>
            </a:endParaRPr>
          </a:p>
          <a:p>
            <a:pPr defTabSz="874441" eaLnBrk="0" fontAlgn="base" hangingPunct="0">
              <a:lnSpc>
                <a:spcPct val="80000"/>
              </a:lnSpc>
              <a:spcBef>
                <a:spcPct val="20000"/>
              </a:spcBef>
              <a:spcAft>
                <a:spcPct val="0"/>
              </a:spcAft>
              <a:defRPr/>
            </a:pPr>
            <a:r>
              <a:rPr lang="en-US" altLang="en-US" sz="1100" dirty="0">
                <a:solidFill>
                  <a:srgbClr val="000000"/>
                </a:solidFill>
                <a:latin typeface="Arial" panose="020B0604020202020204" pitchFamily="34" charset="0"/>
                <a:ea typeface="+mn-ea"/>
                <a:cs typeface="+mn-cs"/>
              </a:rPr>
              <a:t>Three separate aspects of powered industrial truck training must be completed:</a:t>
            </a:r>
          </a:p>
          <a:p>
            <a:pPr defTabSz="874441" eaLnBrk="0" fontAlgn="base" hangingPunct="0">
              <a:lnSpc>
                <a:spcPct val="80000"/>
              </a:lnSpc>
              <a:spcBef>
                <a:spcPct val="20000"/>
              </a:spcBef>
              <a:spcAft>
                <a:spcPct val="0"/>
              </a:spcAft>
              <a:defRPr/>
            </a:pPr>
            <a:r>
              <a:rPr lang="en-US" altLang="en-US" sz="1100" dirty="0">
                <a:solidFill>
                  <a:srgbClr val="000000"/>
                </a:solidFill>
                <a:latin typeface="Arial" panose="020B0604020202020204" pitchFamily="34" charset="0"/>
                <a:ea typeface="+mn-ea"/>
                <a:cs typeface="+mn-cs"/>
              </a:rPr>
              <a:t>1.  Formal training – lecture, discussion, interactive computer learning, written materials</a:t>
            </a:r>
          </a:p>
          <a:p>
            <a:pPr defTabSz="874441" eaLnBrk="0" fontAlgn="base" hangingPunct="0">
              <a:lnSpc>
                <a:spcPct val="80000"/>
              </a:lnSpc>
              <a:spcBef>
                <a:spcPct val="20000"/>
              </a:spcBef>
              <a:spcAft>
                <a:spcPct val="0"/>
              </a:spcAft>
              <a:defRPr/>
            </a:pPr>
            <a:r>
              <a:rPr lang="en-US" altLang="en-US" sz="1100" dirty="0">
                <a:solidFill>
                  <a:srgbClr val="000000"/>
                </a:solidFill>
                <a:latin typeface="Arial" panose="020B0604020202020204" pitchFamily="34" charset="0"/>
                <a:ea typeface="+mn-ea"/>
                <a:cs typeface="+mn-cs"/>
              </a:rPr>
              <a:t>2. Practical training – demonstrations and exercises performed by the trainee</a:t>
            </a:r>
          </a:p>
          <a:p>
            <a:pPr defTabSz="874441" eaLnBrk="0" fontAlgn="base" hangingPunct="0">
              <a:lnSpc>
                <a:spcPct val="80000"/>
              </a:lnSpc>
              <a:spcBef>
                <a:spcPct val="20000"/>
              </a:spcBef>
              <a:spcAft>
                <a:spcPct val="0"/>
              </a:spcAft>
              <a:defRPr/>
            </a:pPr>
            <a:r>
              <a:rPr lang="en-US" altLang="en-US" sz="1100" dirty="0">
                <a:solidFill>
                  <a:srgbClr val="000000"/>
                </a:solidFill>
                <a:latin typeface="Arial" panose="020B0604020202020204" pitchFamily="34" charset="0"/>
                <a:ea typeface="+mn-ea"/>
                <a:cs typeface="+mn-cs"/>
              </a:rPr>
              <a:t>3. Evaluation – practical observance and determination of the trainees’ competence and capability </a:t>
            </a:r>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23</a:t>
            </a:fld>
            <a:endParaRPr lang="en-US"/>
          </a:p>
        </p:txBody>
      </p:sp>
    </p:spTree>
    <p:extLst>
      <p:ext uri="{BB962C8B-B14F-4D97-AF65-F5344CB8AC3E}">
        <p14:creationId xmlns:p14="http://schemas.microsoft.com/office/powerpoint/2010/main" val="16801543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9900" y="468313"/>
            <a:ext cx="3811588" cy="2860675"/>
          </a:xfrm>
        </p:spPr>
      </p:sp>
      <p:sp>
        <p:nvSpPr>
          <p:cNvPr id="3" name="Notes Placeholder 2"/>
          <p:cNvSpPr>
            <a:spLocks noGrp="1"/>
          </p:cNvSpPr>
          <p:nvPr>
            <p:ph type="body" idx="1"/>
          </p:nvPr>
        </p:nvSpPr>
        <p:spPr/>
        <p:txBody>
          <a:bodyPr/>
          <a:lstStyle/>
          <a:p>
            <a:pPr defTabSz="874441">
              <a:defRPr/>
            </a:pPr>
            <a:r>
              <a:rPr lang="en-US" b="1" dirty="0" smtClean="0"/>
              <a:t>OSHA </a:t>
            </a:r>
            <a:r>
              <a:rPr lang="en-US" b="1" dirty="0" err="1" smtClean="0"/>
              <a:t>n.d.</a:t>
            </a:r>
            <a:r>
              <a:rPr lang="en-US" b="1" dirty="0" smtClean="0"/>
              <a:t>,</a:t>
            </a:r>
            <a:r>
              <a:rPr lang="en-US" b="1" baseline="0" dirty="0" smtClean="0"/>
              <a:t> https://www.osha.gov/SLTC/etools/pit/operations/index.html </a:t>
            </a:r>
            <a:endParaRPr lang="en-US" b="1" dirty="0" smtClean="0"/>
          </a:p>
          <a:p>
            <a:endParaRPr lang="en-US" dirty="0" smtClean="0"/>
          </a:p>
          <a:p>
            <a:pPr marL="163958" indent="-163958">
              <a:buFont typeface="Arial" panose="020B0604020202020204" pitchFamily="34" charset="0"/>
              <a:buChar char="•"/>
            </a:pPr>
            <a:r>
              <a:rPr lang="en-US" dirty="0" smtClean="0"/>
              <a:t>Slow down and sound the horn at locations where vision is obstructed.</a:t>
            </a:r>
          </a:p>
          <a:p>
            <a:pPr marL="163958" indent="-163958">
              <a:buFont typeface="Arial" panose="020B0604020202020204" pitchFamily="34" charset="0"/>
              <a:buChar char="•"/>
            </a:pPr>
            <a:r>
              <a:rPr lang="en-US" dirty="0" smtClean="0"/>
              <a:t>Look toward the travel path and keep a clear view of it.</a:t>
            </a:r>
          </a:p>
          <a:p>
            <a:pPr marL="163958" indent="-163958">
              <a:buFont typeface="Arial" panose="020B0604020202020204" pitchFamily="34" charset="0"/>
              <a:buChar char="•"/>
            </a:pPr>
            <a:r>
              <a:rPr lang="en-US" dirty="0" smtClean="0"/>
              <a:t>Don’t drive up to anyone standing in front of a bench or other fixed object.</a:t>
            </a:r>
          </a:p>
          <a:p>
            <a:pPr marL="163958" indent="-163958">
              <a:buFont typeface="Arial" panose="020B0604020202020204" pitchFamily="34" charset="0"/>
              <a:buChar char="•"/>
            </a:pPr>
            <a:r>
              <a:rPr lang="en-US" dirty="0" smtClean="0"/>
              <a:t>Don’t drive with the work platform elevated.</a:t>
            </a:r>
          </a:p>
          <a:p>
            <a:pPr marL="163958" indent="-163958">
              <a:buFont typeface="Arial" panose="020B0604020202020204" pitchFamily="34" charset="0"/>
              <a:buChar char="•"/>
            </a:pPr>
            <a:r>
              <a:rPr lang="en-US" dirty="0" smtClean="0"/>
              <a:t>Use seatbelts with ROPS.</a:t>
            </a:r>
          </a:p>
          <a:p>
            <a:pPr marL="163958" indent="-163958">
              <a:buFont typeface="Arial" panose="020B0604020202020204" pitchFamily="34" charset="0"/>
              <a:buChar char="•"/>
            </a:pPr>
            <a:r>
              <a:rPr lang="en-US" dirty="0" smtClean="0"/>
              <a:t>Don’t raise or lower the forks while the forklift is moving.</a:t>
            </a:r>
          </a:p>
          <a:p>
            <a:pPr marL="163958" indent="-163958">
              <a:buFont typeface="Arial" panose="020B0604020202020204" pitchFamily="34" charset="0"/>
              <a:buChar char="•"/>
            </a:pPr>
            <a:r>
              <a:rPr lang="en-US" dirty="0" smtClean="0"/>
              <a:t>Maintain safe distance approximately three truck lengths from the truck ahead.</a:t>
            </a:r>
          </a:p>
          <a:p>
            <a:endParaRPr lang="en-US" dirty="0" smtClean="0"/>
          </a:p>
          <a:p>
            <a:endParaRPr lang="en-US" dirty="0" smtClean="0"/>
          </a:p>
          <a:p>
            <a:pPr>
              <a:buFontTx/>
              <a:buNone/>
            </a:pP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24</a:t>
            </a:fld>
            <a:endParaRPr lang="en-US"/>
          </a:p>
        </p:txBody>
      </p:sp>
    </p:spTree>
    <p:extLst>
      <p:ext uri="{BB962C8B-B14F-4D97-AF65-F5344CB8AC3E}">
        <p14:creationId xmlns:p14="http://schemas.microsoft.com/office/powerpoint/2010/main" val="20416002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9900" y="468313"/>
            <a:ext cx="3811588" cy="2860675"/>
          </a:xfrm>
        </p:spPr>
      </p:sp>
      <p:sp>
        <p:nvSpPr>
          <p:cNvPr id="3" name="Notes Placeholder 2"/>
          <p:cNvSpPr>
            <a:spLocks noGrp="1"/>
          </p:cNvSpPr>
          <p:nvPr>
            <p:ph type="body" idx="1"/>
          </p:nvPr>
        </p:nvSpPr>
        <p:spPr/>
        <p:txBody>
          <a:bodyPr/>
          <a:lstStyle/>
          <a:p>
            <a:pPr defTabSz="874441">
              <a:defRPr/>
            </a:pPr>
            <a:r>
              <a:rPr lang="en-US" b="1" dirty="0" smtClean="0"/>
              <a:t>OSHA </a:t>
            </a:r>
            <a:r>
              <a:rPr lang="en-US" b="1" dirty="0" err="1" smtClean="0"/>
              <a:t>n.d.</a:t>
            </a:r>
            <a:r>
              <a:rPr lang="en-US" b="1" dirty="0" smtClean="0"/>
              <a:t>,</a:t>
            </a:r>
            <a:r>
              <a:rPr lang="en-US" b="1" baseline="0" dirty="0" smtClean="0"/>
              <a:t> https://www.osha.gov/SLTC/etools/pit/operations/index.html </a:t>
            </a:r>
            <a:endParaRPr lang="en-US" b="1" dirty="0" smtClean="0"/>
          </a:p>
          <a:p>
            <a:endParaRPr lang="en-US" dirty="0" smtClean="0"/>
          </a:p>
          <a:p>
            <a:pPr marL="163958" indent="-163958">
              <a:buFont typeface="Arial" panose="020B0604020202020204" pitchFamily="34" charset="0"/>
              <a:buChar char="•"/>
            </a:pPr>
            <a:r>
              <a:rPr lang="en-US" dirty="0" smtClean="0"/>
              <a:t>Don’t use a forklift to elevate workers who are standing on the forks.</a:t>
            </a:r>
          </a:p>
          <a:p>
            <a:pPr marL="163958" indent="-163958">
              <a:buFont typeface="Arial" panose="020B0604020202020204" pitchFamily="34" charset="0"/>
              <a:buChar char="•"/>
            </a:pPr>
            <a:r>
              <a:rPr lang="en-US" dirty="0" smtClean="0"/>
              <a:t>Only lift personnel with approved lift platform;</a:t>
            </a:r>
            <a:r>
              <a:rPr lang="en-US" baseline="0" dirty="0" smtClean="0"/>
              <a:t> </a:t>
            </a:r>
            <a:r>
              <a:rPr lang="en-US" dirty="0" smtClean="0"/>
              <a:t>elevate a worker on an approved lift platform only</a:t>
            </a:r>
            <a:r>
              <a:rPr lang="en-US" baseline="0" dirty="0" smtClean="0"/>
              <a:t> </a:t>
            </a:r>
            <a:r>
              <a:rPr lang="en-US" dirty="0" smtClean="0"/>
              <a:t>when the vehicle is directly below the work area.</a:t>
            </a:r>
          </a:p>
          <a:p>
            <a:pPr marL="163958" indent="-163958">
              <a:buFont typeface="Arial" panose="020B0604020202020204" pitchFamily="34" charset="0"/>
              <a:buChar char="•"/>
            </a:pPr>
            <a:r>
              <a:rPr lang="en-US" dirty="0" smtClean="0"/>
              <a:t>Whenever a truck is used to elevate personnel, secure the elevating platform to the lifting carriage or forks of the forklift.</a:t>
            </a:r>
          </a:p>
          <a:p>
            <a:pPr marL="163958" indent="-163958">
              <a:buFont typeface="Arial" panose="020B0604020202020204" pitchFamily="34" charset="0"/>
              <a:buChar char="•"/>
            </a:pPr>
            <a:r>
              <a:rPr lang="en-US" dirty="0" smtClean="0"/>
              <a:t>Use a restraining means, such as rails, chains, or a body belt with a lanyard for the worker(s) on the platform.</a:t>
            </a:r>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25</a:t>
            </a:fld>
            <a:endParaRPr lang="en-US"/>
          </a:p>
        </p:txBody>
      </p:sp>
    </p:spTree>
    <p:extLst>
      <p:ext uri="{BB962C8B-B14F-4D97-AF65-F5344CB8AC3E}">
        <p14:creationId xmlns:p14="http://schemas.microsoft.com/office/powerpoint/2010/main" val="17536628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9900" y="468313"/>
            <a:ext cx="3811588" cy="2860675"/>
          </a:xfrm>
        </p:spPr>
      </p:sp>
      <p:sp>
        <p:nvSpPr>
          <p:cNvPr id="3" name="Notes Placeholder 2"/>
          <p:cNvSpPr>
            <a:spLocks noGrp="1"/>
          </p:cNvSpPr>
          <p:nvPr>
            <p:ph type="body" idx="1"/>
          </p:nvPr>
        </p:nvSpPr>
        <p:spPr/>
        <p:txBody>
          <a:bodyPr/>
          <a:lstStyle/>
          <a:p>
            <a:pPr marL="163958" indent="-163958">
              <a:buFont typeface="Arial" panose="020B0604020202020204" pitchFamily="34" charset="0"/>
              <a:buChar char="•"/>
            </a:pPr>
            <a:r>
              <a:rPr lang="en-US" b="0" dirty="0" smtClean="0"/>
              <a:t>Use extreme caution when driving on grades or ramps.</a:t>
            </a:r>
          </a:p>
          <a:p>
            <a:pPr marL="163958" indent="-163958">
              <a:buFont typeface="Arial" panose="020B0604020202020204" pitchFamily="34" charset="0"/>
              <a:buChar char="•"/>
            </a:pPr>
            <a:r>
              <a:rPr lang="en-US" b="0" dirty="0" smtClean="0"/>
              <a:t>Do not turn on grades or ramps.</a:t>
            </a:r>
          </a:p>
          <a:p>
            <a:pPr marL="163958" indent="-163958">
              <a:buFont typeface="Arial" panose="020B0604020202020204" pitchFamily="34" charset="0"/>
              <a:buChar char="•"/>
            </a:pPr>
            <a:r>
              <a:rPr lang="en-US" b="0" dirty="0" smtClean="0"/>
              <a:t>On grades, tilt the load back and raise it only as far as needed to clear the road surface.</a:t>
            </a:r>
          </a:p>
          <a:p>
            <a:pPr marL="163958" indent="-163958">
              <a:buFont typeface="Arial" panose="020B0604020202020204" pitchFamily="34" charset="0"/>
              <a:buChar char="•"/>
            </a:pPr>
            <a:r>
              <a:rPr lang="en-US" b="0" dirty="0" smtClean="0"/>
              <a:t>When ascending or descending grades are greater than 10%, drive loaded trucks with the load upgrade </a:t>
            </a:r>
          </a:p>
          <a:p>
            <a:pPr marL="163958" indent="-163958">
              <a:buFont typeface="Arial" panose="020B0604020202020204" pitchFamily="34" charset="0"/>
              <a:buChar char="•"/>
            </a:pPr>
            <a:endParaRPr lang="en-US" b="0" dirty="0" smtClean="0"/>
          </a:p>
          <a:p>
            <a:r>
              <a:rPr lang="en-US" b="1" dirty="0" smtClean="0"/>
              <a:t>OSHA</a:t>
            </a:r>
            <a:r>
              <a:rPr lang="en-US" b="1" baseline="0" dirty="0" smtClean="0"/>
              <a:t> </a:t>
            </a:r>
            <a:r>
              <a:rPr lang="en-US" b="1" baseline="0" dirty="0" err="1" smtClean="0"/>
              <a:t>n.d.</a:t>
            </a:r>
            <a:r>
              <a:rPr lang="en-US" b="1" baseline="0" dirty="0" smtClean="0"/>
              <a:t>, </a:t>
            </a:r>
            <a:r>
              <a:rPr lang="en-US" b="1" dirty="0" smtClean="0"/>
              <a:t>https://www.osha.gov/SLTC/etools/pit/workplacehazards/ramps.html</a:t>
            </a:r>
          </a:p>
          <a:p>
            <a:endParaRPr lang="en-US" sz="800" b="1" dirty="0"/>
          </a:p>
          <a:p>
            <a:r>
              <a:rPr lang="en-US" dirty="0" smtClean="0"/>
              <a:t>“When traveling with a load, the load should point up the incline, regardless of direction of travel. </a:t>
            </a:r>
          </a:p>
          <a:p>
            <a:pPr marL="163958" indent="-163958">
              <a:buFont typeface="Arial" panose="020B0604020202020204" pitchFamily="34" charset="0"/>
              <a:buChar char="•"/>
            </a:pPr>
            <a:r>
              <a:rPr lang="en-US" dirty="0" smtClean="0"/>
              <a:t>Going up the incline: </a:t>
            </a:r>
          </a:p>
          <a:p>
            <a:pPr marL="601178" lvl="1" indent="-163958">
              <a:buFont typeface="Arial" panose="020B0604020202020204" pitchFamily="34" charset="0"/>
              <a:buChar char="•"/>
            </a:pPr>
            <a:r>
              <a:rPr lang="en-US" dirty="0" smtClean="0"/>
              <a:t>Drive forward. </a:t>
            </a:r>
          </a:p>
          <a:p>
            <a:pPr marL="601178" lvl="1" indent="-163958">
              <a:buFont typeface="Arial" panose="020B0604020202020204" pitchFamily="34" charset="0"/>
              <a:buChar char="•"/>
            </a:pPr>
            <a:r>
              <a:rPr lang="en-US" dirty="0" smtClean="0"/>
              <a:t>Forks pointed upgrade. </a:t>
            </a:r>
          </a:p>
          <a:p>
            <a:pPr marL="601178" lvl="1" indent="-163958">
              <a:buFont typeface="Arial" panose="020B0604020202020204" pitchFamily="34" charset="0"/>
              <a:buChar char="•"/>
            </a:pPr>
            <a:r>
              <a:rPr lang="en-US" dirty="0" smtClean="0"/>
              <a:t>Use a spotter if load blocks the driver's view.</a:t>
            </a:r>
          </a:p>
          <a:p>
            <a:pPr marL="163958" indent="-163958">
              <a:buFont typeface="Arial" panose="020B0604020202020204" pitchFamily="34" charset="0"/>
              <a:buChar char="•"/>
            </a:pPr>
            <a:r>
              <a:rPr lang="en-US" dirty="0" smtClean="0"/>
              <a:t>Going down the incline: </a:t>
            </a:r>
          </a:p>
          <a:p>
            <a:pPr marL="601178" lvl="1" indent="-163958">
              <a:buFont typeface="Arial" panose="020B0604020202020204" pitchFamily="34" charset="0"/>
              <a:buChar char="•"/>
            </a:pPr>
            <a:r>
              <a:rPr lang="en-US" dirty="0" smtClean="0"/>
              <a:t>Drive in reverse.</a:t>
            </a:r>
          </a:p>
          <a:p>
            <a:pPr marL="601178" lvl="1" indent="-163958">
              <a:buFont typeface="Arial" panose="020B0604020202020204" pitchFamily="34" charset="0"/>
              <a:buChar char="•"/>
            </a:pPr>
            <a:r>
              <a:rPr lang="en-US" dirty="0" smtClean="0"/>
              <a:t>Turn head and face downgrade.</a:t>
            </a:r>
          </a:p>
          <a:p>
            <a:pPr marL="601178" lvl="1" indent="-163958">
              <a:buFont typeface="Arial" panose="020B0604020202020204" pitchFamily="34" charset="0"/>
              <a:buChar char="•"/>
            </a:pPr>
            <a:r>
              <a:rPr lang="en-US" dirty="0" smtClean="0"/>
              <a:t>Forks pointed up the grade. </a:t>
            </a:r>
          </a:p>
          <a:p>
            <a:r>
              <a:rPr lang="en-US" dirty="0" smtClean="0"/>
              <a:t>NOTE: When walking with a pallet truck with or without a load, the forks should be pointed downgrade, regardless of direction of travel.”</a:t>
            </a:r>
            <a:br>
              <a:rPr lang="en-US" dirty="0" smtClean="0"/>
            </a:b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26</a:t>
            </a:fld>
            <a:endParaRPr lang="en-US"/>
          </a:p>
        </p:txBody>
      </p:sp>
    </p:spTree>
    <p:extLst>
      <p:ext uri="{BB962C8B-B14F-4D97-AF65-F5344CB8AC3E}">
        <p14:creationId xmlns:p14="http://schemas.microsoft.com/office/powerpoint/2010/main" val="37180802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9900" y="468313"/>
            <a:ext cx="3811588" cy="2860675"/>
          </a:xfrm>
        </p:spPr>
      </p:sp>
      <p:sp>
        <p:nvSpPr>
          <p:cNvPr id="3" name="Notes Placeholder 2"/>
          <p:cNvSpPr>
            <a:spLocks noGrp="1"/>
          </p:cNvSpPr>
          <p:nvPr>
            <p:ph type="body" idx="1"/>
          </p:nvPr>
        </p:nvSpPr>
        <p:spPr/>
        <p:txBody>
          <a:bodyPr/>
          <a:lstStyle/>
          <a:p>
            <a:r>
              <a:rPr lang="en-US" b="1" dirty="0" smtClean="0"/>
              <a:t>OSHA </a:t>
            </a:r>
            <a:r>
              <a:rPr lang="en-US" b="1" dirty="0" err="1" smtClean="0"/>
              <a:t>n.d.</a:t>
            </a:r>
            <a:r>
              <a:rPr lang="en-US" b="1" dirty="0" smtClean="0"/>
              <a:t>, https://www.osha.gov/SLTC/etools/operations/manueuvering.html#operating</a:t>
            </a:r>
          </a:p>
          <a:p>
            <a:endParaRPr lang="en-US" dirty="0" smtClean="0"/>
          </a:p>
          <a:p>
            <a:pPr marL="163958" indent="-163958">
              <a:buFont typeface="Arial" panose="020B0604020202020204" pitchFamily="34" charset="0"/>
              <a:buChar char="•"/>
            </a:pPr>
            <a:r>
              <a:rPr lang="en-US" dirty="0" smtClean="0"/>
              <a:t>Driving too fast can cause tip-overs. Slow down when turning.</a:t>
            </a:r>
          </a:p>
          <a:p>
            <a:pPr marL="163958" indent="-163958">
              <a:buFont typeface="Arial" panose="020B0604020202020204" pitchFamily="34" charset="0"/>
              <a:buChar char="•"/>
            </a:pPr>
            <a:r>
              <a:rPr lang="en-US" dirty="0" smtClean="0"/>
              <a:t>Forklifts cannot stop quickly; avoid collisions with pedestrians and</a:t>
            </a:r>
            <a:r>
              <a:rPr lang="en-US" baseline="0" dirty="0" smtClean="0"/>
              <a:t> obstacles by controlling speed so that forklift can be stopped in time.</a:t>
            </a:r>
          </a:p>
          <a:p>
            <a:pPr marL="163958" indent="-163958">
              <a:buFont typeface="Arial" panose="020B0604020202020204" pitchFamily="34" charset="0"/>
              <a:buChar char="•"/>
            </a:pPr>
            <a:r>
              <a:rPr lang="en-US" baseline="0" dirty="0" smtClean="0"/>
              <a:t>Slow down on wet and slippery floors, and when ascending or descending grades.</a:t>
            </a:r>
          </a:p>
          <a:p>
            <a:pPr marL="163958" indent="-163958">
              <a:buFont typeface="Arial" panose="020B0604020202020204" pitchFamily="34" charset="0"/>
              <a:buChar char="•"/>
            </a:pPr>
            <a:r>
              <a:rPr lang="en-US" baseline="0" dirty="0" smtClean="0"/>
              <a:t>Where vision is obstructed, such as cross aisles or around corners, slow down and sound horn.</a:t>
            </a:r>
          </a:p>
          <a:p>
            <a:pPr marL="163958" indent="-163958">
              <a:buFont typeface="Arial" panose="020B0604020202020204" pitchFamily="34" charset="0"/>
              <a:buChar char="•"/>
            </a:pPr>
            <a:endParaRPr lang="en-US" baseline="0" dirty="0" smtClean="0"/>
          </a:p>
          <a:p>
            <a:pPr marL="163958" indent="-163958">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F5D18354-FAF5-4E98-B57F-F6182A7992A0}" type="slidenum">
              <a:rPr lang="en-US" smtClean="0"/>
              <a:t>27</a:t>
            </a:fld>
            <a:endParaRPr lang="en-US"/>
          </a:p>
        </p:txBody>
      </p:sp>
    </p:spTree>
    <p:extLst>
      <p:ext uri="{BB962C8B-B14F-4D97-AF65-F5344CB8AC3E}">
        <p14:creationId xmlns:p14="http://schemas.microsoft.com/office/powerpoint/2010/main" val="42517987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9900" y="468313"/>
            <a:ext cx="3811588" cy="2860675"/>
          </a:xfrm>
        </p:spPr>
      </p:sp>
      <p:sp>
        <p:nvSpPr>
          <p:cNvPr id="3" name="Notes Placeholder 2"/>
          <p:cNvSpPr>
            <a:spLocks noGrp="1"/>
          </p:cNvSpPr>
          <p:nvPr>
            <p:ph type="body" idx="1"/>
          </p:nvPr>
        </p:nvSpPr>
        <p:spPr/>
        <p:txBody>
          <a:bodyPr/>
          <a:lstStyle/>
          <a:p>
            <a:endParaRPr lang="en-US" dirty="0" smtClean="0"/>
          </a:p>
          <a:p>
            <a:pPr marL="163958" indent="-163958">
              <a:buFont typeface="Arial" panose="020B0604020202020204" pitchFamily="34" charset="0"/>
              <a:buChar char="•"/>
            </a:pPr>
            <a:r>
              <a:rPr lang="en-US" b="0" dirty="0" smtClean="0"/>
              <a:t>Do not exceed weight capacity of forklift.</a:t>
            </a:r>
          </a:p>
          <a:p>
            <a:pPr marL="163958" indent="-163958">
              <a:buFont typeface="Arial" panose="020B0604020202020204" pitchFamily="34" charset="0"/>
              <a:buChar char="•"/>
            </a:pPr>
            <a:r>
              <a:rPr lang="en-US" b="0" dirty="0" smtClean="0"/>
              <a:t>Center loads and secure to keep from shifting to maintain balance of weight</a:t>
            </a:r>
          </a:p>
          <a:p>
            <a:endParaRPr lang="en-US" b="0" dirty="0" smtClean="0"/>
          </a:p>
          <a:p>
            <a:r>
              <a:rPr lang="en-US" b="1" dirty="0" smtClean="0"/>
              <a:t>OSHA </a:t>
            </a:r>
            <a:r>
              <a:rPr lang="en-US" b="1" dirty="0" err="1" smtClean="0"/>
              <a:t>n.d.</a:t>
            </a:r>
            <a:r>
              <a:rPr lang="en-US" b="1" dirty="0" smtClean="0"/>
              <a:t>, https://www.osha.gov/SLTC/etools/pit/operations/loadhandling.html</a:t>
            </a:r>
          </a:p>
          <a:p>
            <a:endParaRPr lang="en-US" dirty="0" smtClean="0"/>
          </a:p>
          <a:p>
            <a:pPr marL="163958" indent="-163958">
              <a:buFont typeface="Arial" panose="020B0604020202020204" pitchFamily="34" charset="0"/>
              <a:buChar char="•"/>
            </a:pPr>
            <a:r>
              <a:rPr lang="en-US" dirty="0" smtClean="0"/>
              <a:t>Center</a:t>
            </a:r>
            <a:r>
              <a:rPr lang="en-US" baseline="0" dirty="0" smtClean="0"/>
              <a:t> load and secure.</a:t>
            </a:r>
          </a:p>
          <a:p>
            <a:pPr marL="163958" indent="-163958">
              <a:buFont typeface="Arial" panose="020B0604020202020204" pitchFamily="34" charset="0"/>
              <a:buChar char="•"/>
            </a:pPr>
            <a:r>
              <a:rPr lang="en-US" baseline="0" dirty="0" smtClean="0"/>
              <a:t>Heaviest part of load should be placed nearest the front wheels.</a:t>
            </a:r>
          </a:p>
          <a:p>
            <a:pPr marL="163958" indent="-163958">
              <a:buFont typeface="Arial" panose="020B0604020202020204" pitchFamily="34" charset="0"/>
              <a:buChar char="•"/>
            </a:pPr>
            <a:r>
              <a:rPr lang="en-US" baseline="0" dirty="0" smtClean="0"/>
              <a:t>“Do not overload. Know the stated capacity of your forklift and do not exceed it. Only by keeping within the weight limit can you operate the forklift safely.”</a:t>
            </a:r>
          </a:p>
          <a:p>
            <a:pPr marL="163958" indent="-163958">
              <a:buFont typeface="Arial" panose="020B0604020202020204" pitchFamily="34" charset="0"/>
              <a:buChar char="•"/>
            </a:pPr>
            <a:r>
              <a:rPr lang="en-US" baseline="0" dirty="0" smtClean="0"/>
              <a:t>“A forklift’s capacity is rated for a specified load center. If the load is off-center, improperly distributed, or oversized, it may exceed capacity and unbalance the forklift.”</a:t>
            </a:r>
            <a:endParaRPr lang="en-US" dirty="0" smtClean="0"/>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28</a:t>
            </a:fld>
            <a:endParaRPr lang="en-US"/>
          </a:p>
        </p:txBody>
      </p:sp>
    </p:spTree>
    <p:extLst>
      <p:ext uri="{BB962C8B-B14F-4D97-AF65-F5344CB8AC3E}">
        <p14:creationId xmlns:p14="http://schemas.microsoft.com/office/powerpoint/2010/main" val="16232820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9900" y="468313"/>
            <a:ext cx="3811588" cy="2860675"/>
          </a:xfrm>
        </p:spPr>
      </p:sp>
      <p:sp>
        <p:nvSpPr>
          <p:cNvPr id="3" name="Notes Placeholder 2"/>
          <p:cNvSpPr>
            <a:spLocks noGrp="1"/>
          </p:cNvSpPr>
          <p:nvPr>
            <p:ph type="body" idx="1"/>
          </p:nvPr>
        </p:nvSpPr>
        <p:spPr/>
        <p:txBody>
          <a:bodyPr/>
          <a:lstStyle/>
          <a:p>
            <a:pPr marL="163958" indent="-163958">
              <a:buFont typeface="Arial" panose="020B0604020202020204" pitchFamily="34" charset="0"/>
              <a:buChar char="•"/>
            </a:pPr>
            <a:r>
              <a:rPr lang="en-US" dirty="0" smtClean="0"/>
              <a:t>Use appropriate weight-rated platform to bridge space.</a:t>
            </a:r>
          </a:p>
          <a:p>
            <a:pPr marL="163958" indent="-163958">
              <a:buFont typeface="Arial" panose="020B0604020202020204" pitchFamily="34" charset="0"/>
              <a:buChar char="•"/>
            </a:pPr>
            <a:r>
              <a:rPr lang="en-US" dirty="0" smtClean="0"/>
              <a:t>Secure portable dock boards so that they will not move.</a:t>
            </a:r>
          </a:p>
          <a:p>
            <a:pPr marL="163958" indent="-163958">
              <a:buFont typeface="Arial" panose="020B0604020202020204" pitchFamily="34" charset="0"/>
              <a:buChar char="•"/>
            </a:pPr>
            <a:r>
              <a:rPr lang="en-US" dirty="0" smtClean="0"/>
              <a:t>Ensure that dock boards have handholds or some other effective way to lift, manage, or move them safely.</a:t>
            </a:r>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29</a:t>
            </a:fld>
            <a:endParaRPr lang="en-US"/>
          </a:p>
        </p:txBody>
      </p:sp>
    </p:spTree>
    <p:extLst>
      <p:ext uri="{BB962C8B-B14F-4D97-AF65-F5344CB8AC3E}">
        <p14:creationId xmlns:p14="http://schemas.microsoft.com/office/powerpoint/2010/main" val="127111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9900" y="468313"/>
            <a:ext cx="3811588" cy="2860675"/>
          </a:xfrm>
        </p:spPr>
      </p:sp>
      <p:sp>
        <p:nvSpPr>
          <p:cNvPr id="3" name="Notes Placeholder 2"/>
          <p:cNvSpPr>
            <a:spLocks noGrp="1"/>
          </p:cNvSpPr>
          <p:nvPr>
            <p:ph type="body" idx="1"/>
          </p:nvPr>
        </p:nvSpPr>
        <p:spPr/>
        <p:txBody>
          <a:bodyPr/>
          <a:lstStyle/>
          <a:p>
            <a:r>
              <a:rPr lang="en-US" b="1" dirty="0" smtClean="0"/>
              <a:t>OSHA 1996, https://www.osha.gov/doc/outreachtraininghtmlfiles/mathan.html</a:t>
            </a:r>
            <a:r>
              <a:rPr lang="en-US" b="1" baseline="0" dirty="0" smtClean="0"/>
              <a:t> </a:t>
            </a:r>
          </a:p>
          <a:p>
            <a:r>
              <a:rPr lang="en-US" baseline="0" dirty="0" smtClean="0"/>
              <a:t> </a:t>
            </a:r>
            <a:endParaRPr lang="en-US" dirty="0" smtClean="0"/>
          </a:p>
          <a:p>
            <a:r>
              <a:rPr lang="en-US" dirty="0" smtClean="0"/>
              <a:t>Many</a:t>
            </a:r>
            <a:r>
              <a:rPr lang="en-US" baseline="0" dirty="0" smtClean="0"/>
              <a:t> industries rely on efficient handling and storage of materials through diverse operations to function properly. A variety of tools/equipment is used to move, store, use, and dispose of materials. For example, in general industry workplaces, the following operations may exist: hoisting materials with a crane, driving a truck loaded with products that may be hazardous due to physical or chemical characteristics, manually carrying bags or other types of containers filled with materials, and stacking drums, barrels, kegs, boxes, or loose items/products.</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3</a:t>
            </a:fld>
            <a:endParaRPr lang="en-US"/>
          </a:p>
        </p:txBody>
      </p:sp>
    </p:spTree>
    <p:extLst>
      <p:ext uri="{BB962C8B-B14F-4D97-AF65-F5344CB8AC3E}">
        <p14:creationId xmlns:p14="http://schemas.microsoft.com/office/powerpoint/2010/main" val="12601117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9900" y="468313"/>
            <a:ext cx="3811588" cy="2860675"/>
          </a:xfrm>
        </p:spPr>
      </p:sp>
      <p:sp>
        <p:nvSpPr>
          <p:cNvPr id="3" name="Notes Placeholder 2"/>
          <p:cNvSpPr>
            <a:spLocks noGrp="1"/>
          </p:cNvSpPr>
          <p:nvPr>
            <p:ph type="body" idx="1"/>
          </p:nvPr>
        </p:nvSpPr>
        <p:spPr/>
        <p:txBody>
          <a:bodyPr/>
          <a:lstStyle/>
          <a:p>
            <a:r>
              <a:rPr lang="en-US" b="1" dirty="0" smtClean="0">
                <a:solidFill>
                  <a:schemeClr val="tx1"/>
                </a:solidFill>
              </a:rPr>
              <a:t>OSHA </a:t>
            </a:r>
            <a:r>
              <a:rPr lang="en-US" b="1" dirty="0" err="1" smtClean="0">
                <a:solidFill>
                  <a:schemeClr val="tx1"/>
                </a:solidFill>
              </a:rPr>
              <a:t>n.d.</a:t>
            </a:r>
            <a:r>
              <a:rPr lang="en-US" b="1" dirty="0" smtClean="0">
                <a:solidFill>
                  <a:schemeClr val="tx1"/>
                </a:solidFill>
              </a:rPr>
              <a:t>, https://www.osha.gov/SLTC/etools/pit/operations/maneuvering.html#mounting</a:t>
            </a:r>
          </a:p>
          <a:p>
            <a:r>
              <a:rPr lang="en-US" dirty="0" smtClean="0"/>
              <a:t>Exiting the forklift:</a:t>
            </a:r>
          </a:p>
          <a:p>
            <a:pPr marL="163958" indent="-163958">
              <a:buFont typeface="Arial" panose="020B0604020202020204" pitchFamily="34" charset="0"/>
              <a:buChar char="•"/>
            </a:pPr>
            <a:r>
              <a:rPr lang="en-US" dirty="0" smtClean="0"/>
              <a:t>Hands need to be clean and dry to prevent</a:t>
            </a:r>
            <a:r>
              <a:rPr lang="en-US" baseline="0" dirty="0" smtClean="0"/>
              <a:t> slipping when grabbing handhold.</a:t>
            </a:r>
          </a:p>
          <a:p>
            <a:pPr marL="163958" indent="-163958">
              <a:buFont typeface="Arial" panose="020B0604020202020204" pitchFamily="34" charset="0"/>
              <a:buChar char="•"/>
            </a:pPr>
            <a:r>
              <a:rPr lang="en-US" baseline="0" dirty="0" smtClean="0"/>
              <a:t>Get a good grip on handhold; do not grab steering wheel.</a:t>
            </a:r>
          </a:p>
          <a:p>
            <a:pPr marL="163958" indent="-163958">
              <a:buFont typeface="Arial" panose="020B0604020202020204" pitchFamily="34" charset="0"/>
              <a:buChar char="•"/>
            </a:pPr>
            <a:r>
              <a:rPr lang="en-US" baseline="0" dirty="0" smtClean="0"/>
              <a:t>Be careful with footing when mounting or dismounting forklift to avoid slipping; wear appropriate footwear and keep shoes clean and free from grease.</a:t>
            </a:r>
          </a:p>
          <a:p>
            <a:pPr marL="163958" indent="-163958">
              <a:buFont typeface="Arial" panose="020B0604020202020204" pitchFamily="34" charset="0"/>
              <a:buChar char="•"/>
            </a:pPr>
            <a:r>
              <a:rPr lang="en-US" baseline="0" dirty="0" smtClean="0"/>
              <a:t>When getting into or out of cab, pull/lower your body; do not jump out of forklift.</a:t>
            </a:r>
          </a:p>
          <a:p>
            <a:endParaRPr lang="en-US" baseline="0" dirty="0" smtClean="0"/>
          </a:p>
          <a:p>
            <a:r>
              <a:rPr lang="en-US" b="1" dirty="0" smtClean="0"/>
              <a:t>OSHA </a:t>
            </a:r>
            <a:r>
              <a:rPr lang="en-US" b="1" dirty="0" err="1" smtClean="0"/>
              <a:t>n.d.</a:t>
            </a:r>
            <a:r>
              <a:rPr lang="en-US" b="1" dirty="0" smtClean="0"/>
              <a:t>, https://www.osha.gov/SLTC/etools/pit/workplacehazards/pedestriantraffic.html</a:t>
            </a:r>
          </a:p>
          <a:p>
            <a:r>
              <a:rPr lang="en-US" dirty="0" smtClean="0"/>
              <a:t>Riding</a:t>
            </a:r>
            <a:r>
              <a:rPr lang="en-US" baseline="0" dirty="0" smtClean="0"/>
              <a:t> the forklift:</a:t>
            </a:r>
            <a:endParaRPr lang="en-US" dirty="0" smtClean="0"/>
          </a:p>
          <a:p>
            <a:pPr marL="163958" indent="-163958">
              <a:buFont typeface="Arial" panose="020B0604020202020204" pitchFamily="34" charset="0"/>
              <a:buChar char="•"/>
            </a:pPr>
            <a:r>
              <a:rPr lang="en-US" dirty="0" smtClean="0"/>
              <a:t>“The OSHA standard [</a:t>
            </a:r>
            <a:r>
              <a:rPr lang="en-US" dirty="0" smtClean="0">
                <a:hlinkClick r:id="rId3" tooltip="29 CFR 1910.178(m)(3)"/>
              </a:rPr>
              <a:t>29 CFR 1910.178(m)(3)</a:t>
            </a:r>
            <a:r>
              <a:rPr lang="en-US" dirty="0" smtClean="0"/>
              <a:t>] states that unauthorized personnel are prohibited from riding on a forklift. If riders are authorized, a safe place must be provided.</a:t>
            </a:r>
          </a:p>
          <a:p>
            <a:pPr marL="163958" indent="-163958">
              <a:buFont typeface="Arial" panose="020B0604020202020204" pitchFamily="34" charset="0"/>
              <a:buChar char="•"/>
            </a:pPr>
            <a:r>
              <a:rPr lang="en-US" dirty="0" smtClean="0"/>
              <a:t>Unless authorized, never carry passengers -- NO RIDERS. </a:t>
            </a:r>
          </a:p>
          <a:p>
            <a:pPr marL="163958" indent="-163958">
              <a:buFont typeface="Arial" panose="020B0604020202020204" pitchFamily="34" charset="0"/>
              <a:buChar char="•"/>
            </a:pPr>
            <a:r>
              <a:rPr lang="en-US" dirty="0" smtClean="0"/>
              <a:t>Use only specialized equipment designed to raise personnel. </a:t>
            </a:r>
          </a:p>
          <a:p>
            <a:pPr marL="163958" indent="-163958">
              <a:buFont typeface="Arial" panose="020B0604020202020204" pitchFamily="34" charset="0"/>
              <a:buChar char="•"/>
            </a:pPr>
            <a:r>
              <a:rPr lang="en-US" dirty="0" smtClean="0"/>
              <a:t>Never transport employees on a platform. Employees can only be hoisted up and down.</a:t>
            </a:r>
          </a:p>
          <a:p>
            <a:pPr marL="163958" indent="-163958">
              <a:buFont typeface="Arial" panose="020B0604020202020204" pitchFamily="34" charset="0"/>
              <a:buChar char="•"/>
            </a:pPr>
            <a:r>
              <a:rPr lang="en-US" dirty="0" smtClean="0"/>
              <a:t>Never transport employees on the forks.” </a:t>
            </a:r>
          </a:p>
          <a:p>
            <a:endParaRPr lang="en-US" baseline="0" dirty="0" smtClean="0"/>
          </a:p>
          <a:p>
            <a:pPr marL="163958" indent="-16395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30</a:t>
            </a:fld>
            <a:endParaRPr lang="en-US"/>
          </a:p>
        </p:txBody>
      </p:sp>
    </p:spTree>
    <p:extLst>
      <p:ext uri="{BB962C8B-B14F-4D97-AF65-F5344CB8AC3E}">
        <p14:creationId xmlns:p14="http://schemas.microsoft.com/office/powerpoint/2010/main" val="27038952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9900" y="468313"/>
            <a:ext cx="3811588" cy="2860675"/>
          </a:xfrm>
        </p:spPr>
      </p:sp>
      <p:sp>
        <p:nvSpPr>
          <p:cNvPr id="3" name="Notes Placeholder 2"/>
          <p:cNvSpPr>
            <a:spLocks noGrp="1"/>
          </p:cNvSpPr>
          <p:nvPr>
            <p:ph type="body" idx="1"/>
          </p:nvPr>
        </p:nvSpPr>
        <p:spPr/>
        <p:txBody>
          <a:bodyPr/>
          <a:lstStyle/>
          <a:p>
            <a:r>
              <a:rPr lang="en-US" b="1" dirty="0" smtClean="0"/>
              <a:t>OSHA </a:t>
            </a:r>
            <a:r>
              <a:rPr lang="en-US" b="1" dirty="0" err="1" smtClean="0"/>
              <a:t>n.d.</a:t>
            </a:r>
            <a:r>
              <a:rPr lang="en-US" b="1" dirty="0" smtClean="0"/>
              <a:t>, https://www.osha.gov/SLTC/etools/pit/operations/maneuvering.html</a:t>
            </a:r>
            <a:r>
              <a:rPr lang="en-US" dirty="0" smtClean="0"/>
              <a:t>.</a:t>
            </a:r>
          </a:p>
          <a:p>
            <a:endParaRPr lang="en-US" dirty="0" smtClean="0"/>
          </a:p>
          <a:p>
            <a:r>
              <a:rPr lang="en-US" dirty="0" smtClean="0"/>
              <a:t>“For tip-overs on sit-down counterbalanced trucks: </a:t>
            </a:r>
          </a:p>
          <a:p>
            <a:pPr marL="163958" indent="-163958">
              <a:buFont typeface="Arial" panose="020B0604020202020204" pitchFamily="34" charset="0"/>
              <a:buChar char="•"/>
            </a:pPr>
            <a:r>
              <a:rPr lang="en-US" dirty="0" smtClean="0"/>
              <a:t>Don't jump. Stay in the forklift.</a:t>
            </a:r>
          </a:p>
          <a:p>
            <a:pPr marL="163958" indent="-163958">
              <a:buFont typeface="Arial" panose="020B0604020202020204" pitchFamily="34" charset="0"/>
              <a:buChar char="•"/>
            </a:pPr>
            <a:r>
              <a:rPr lang="en-US" dirty="0" smtClean="0"/>
              <a:t>Hold tight to the steering wheel.</a:t>
            </a:r>
          </a:p>
          <a:p>
            <a:pPr marL="163958" indent="-163958">
              <a:buFont typeface="Arial" panose="020B0604020202020204" pitchFamily="34" charset="0"/>
              <a:buChar char="•"/>
            </a:pPr>
            <a:r>
              <a:rPr lang="en-US" dirty="0" smtClean="0"/>
              <a:t>Brace feet.</a:t>
            </a:r>
          </a:p>
          <a:p>
            <a:pPr marL="163958" indent="-163958">
              <a:buFont typeface="Arial" panose="020B0604020202020204" pitchFamily="34" charset="0"/>
              <a:buChar char="•"/>
            </a:pPr>
            <a:r>
              <a:rPr lang="en-US" dirty="0" smtClean="0"/>
              <a:t>Lean AWAY from the impact.</a:t>
            </a:r>
          </a:p>
          <a:p>
            <a:pPr marL="163958" indent="-163958">
              <a:buFont typeface="Arial" panose="020B0604020202020204" pitchFamily="34" charset="0"/>
              <a:buChar char="•"/>
            </a:pPr>
            <a:r>
              <a:rPr lang="en-US" dirty="0" smtClean="0"/>
              <a:t>Lean forward.</a:t>
            </a:r>
          </a:p>
          <a:p>
            <a:r>
              <a:rPr lang="en-US" dirty="0" smtClean="0"/>
              <a:t>Note: Tip-over procedures for other types of forklifts may vary. For example operators of stand-up forklifts with rear-entry access should step backwards off the forklift if a tip-over occurs.”</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31</a:t>
            </a:fld>
            <a:endParaRPr lang="en-US"/>
          </a:p>
        </p:txBody>
      </p:sp>
    </p:spTree>
    <p:extLst>
      <p:ext uri="{BB962C8B-B14F-4D97-AF65-F5344CB8AC3E}">
        <p14:creationId xmlns:p14="http://schemas.microsoft.com/office/powerpoint/2010/main" val="18775068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9900" y="468313"/>
            <a:ext cx="3811588" cy="28606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CC418A-57C6-4B2F-979F-B2F731CD8869}" type="slidenum">
              <a:rPr lang="en-US" smtClean="0"/>
              <a:pPr/>
              <a:t>32</a:t>
            </a:fld>
            <a:endParaRPr lang="en-US"/>
          </a:p>
        </p:txBody>
      </p:sp>
    </p:spTree>
    <p:extLst>
      <p:ext uri="{BB962C8B-B14F-4D97-AF65-F5344CB8AC3E}">
        <p14:creationId xmlns:p14="http://schemas.microsoft.com/office/powerpoint/2010/main" val="11101260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9900" y="468313"/>
            <a:ext cx="3811588" cy="2860675"/>
          </a:xfrm>
        </p:spPr>
      </p:sp>
      <p:sp>
        <p:nvSpPr>
          <p:cNvPr id="3" name="Notes Placeholder 2"/>
          <p:cNvSpPr>
            <a:spLocks noGrp="1"/>
          </p:cNvSpPr>
          <p:nvPr>
            <p:ph type="body" idx="1"/>
          </p:nvPr>
        </p:nvSpPr>
        <p:spPr/>
        <p:txBody>
          <a:bodyPr/>
          <a:lstStyle/>
          <a:p>
            <a:r>
              <a:rPr lang="en-US" dirty="0" smtClean="0"/>
              <a:t>29 CFR 1926.602</a:t>
            </a:r>
          </a:p>
          <a:p>
            <a:endParaRPr lang="en-US" dirty="0" smtClean="0"/>
          </a:p>
          <a:p>
            <a:r>
              <a:rPr lang="en-US" dirty="0" smtClean="0"/>
              <a:t>Training</a:t>
            </a:r>
            <a:r>
              <a:rPr lang="en-US" baseline="0" dirty="0" smtClean="0"/>
              <a:t> requirements for operators of powered industrial trucks are located in 1910.178(l). </a:t>
            </a:r>
          </a:p>
          <a:p>
            <a:r>
              <a:rPr lang="en-US" baseline="0" dirty="0" smtClean="0"/>
              <a:t>Per 1910.178(l)(2)(ii), “training shall consist of a combination of formal instruction…, practical training…, and evaluation of the operator’s performance in the workplace.”</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33</a:t>
            </a:fld>
            <a:endParaRPr lang="en-US"/>
          </a:p>
        </p:txBody>
      </p:sp>
    </p:spTree>
    <p:extLst>
      <p:ext uri="{BB962C8B-B14F-4D97-AF65-F5344CB8AC3E}">
        <p14:creationId xmlns:p14="http://schemas.microsoft.com/office/powerpoint/2010/main" val="11560183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9900" y="468313"/>
            <a:ext cx="3811588" cy="2860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34</a:t>
            </a:fld>
            <a:endParaRPr lang="en-US"/>
          </a:p>
        </p:txBody>
      </p:sp>
    </p:spTree>
    <p:extLst>
      <p:ext uri="{BB962C8B-B14F-4D97-AF65-F5344CB8AC3E}">
        <p14:creationId xmlns:p14="http://schemas.microsoft.com/office/powerpoint/2010/main" val="30309760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9900" y="468313"/>
            <a:ext cx="3811588" cy="2860675"/>
          </a:xfrm>
        </p:spPr>
      </p:sp>
      <p:sp>
        <p:nvSpPr>
          <p:cNvPr id="3" name="Notes Placeholder 2"/>
          <p:cNvSpPr>
            <a:spLocks noGrp="1"/>
          </p:cNvSpPr>
          <p:nvPr>
            <p:ph type="body" idx="1"/>
          </p:nvPr>
        </p:nvSpPr>
        <p:spPr/>
        <p:txBody>
          <a:bodyPr/>
          <a:lstStyle/>
          <a:p>
            <a:endParaRPr lang="en-US" baseline="0" dirty="0" smtClean="0"/>
          </a:p>
          <a:p>
            <a:pPr eaLnBrk="1" hangingPunct="1">
              <a:spcAft>
                <a:spcPts val="600"/>
              </a:spcAft>
              <a:defRPr/>
            </a:pPr>
            <a:r>
              <a:rPr lang="en-US" baseline="0" dirty="0" smtClean="0"/>
              <a:t>Photo:  Hazard – </a:t>
            </a:r>
            <a:r>
              <a:rPr lang="en-US" sz="1200" dirty="0" smtClean="0"/>
              <a:t>Covers and/or guard- rails shall be provided to protect personnel from the hazards of open pits, tanks, vats, ditches, etc..</a:t>
            </a:r>
            <a:endParaRPr lang="en-US" sz="1200" dirty="0"/>
          </a:p>
        </p:txBody>
      </p:sp>
      <p:sp>
        <p:nvSpPr>
          <p:cNvPr id="4" name="Slide Number Placeholder 3"/>
          <p:cNvSpPr>
            <a:spLocks noGrp="1"/>
          </p:cNvSpPr>
          <p:nvPr>
            <p:ph type="sldNum" sz="quarter" idx="10"/>
          </p:nvPr>
        </p:nvSpPr>
        <p:spPr/>
        <p:txBody>
          <a:bodyPr/>
          <a:lstStyle/>
          <a:p>
            <a:fld id="{F5D18354-FAF5-4E98-B57F-F6182A7992A0}" type="slidenum">
              <a:rPr lang="en-US" smtClean="0"/>
              <a:t>35</a:t>
            </a:fld>
            <a:endParaRPr lang="en-US"/>
          </a:p>
        </p:txBody>
      </p:sp>
    </p:spTree>
    <p:extLst>
      <p:ext uri="{BB962C8B-B14F-4D97-AF65-F5344CB8AC3E}">
        <p14:creationId xmlns:p14="http://schemas.microsoft.com/office/powerpoint/2010/main" val="22861555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9900" y="468313"/>
            <a:ext cx="3811588" cy="2860675"/>
          </a:xfrm>
        </p:spPr>
      </p:sp>
      <p:sp>
        <p:nvSpPr>
          <p:cNvPr id="3" name="Notes Placeholder 2"/>
          <p:cNvSpPr>
            <a:spLocks noGrp="1"/>
          </p:cNvSpPr>
          <p:nvPr>
            <p:ph type="body" idx="1"/>
          </p:nvPr>
        </p:nvSpPr>
        <p:spPr/>
        <p:txBody>
          <a:bodyPr/>
          <a:lstStyle/>
          <a:p>
            <a:r>
              <a:rPr lang="en-US" dirty="0" smtClean="0"/>
              <a:t>Left photo:  Hazard - Unstable stacked materials; Solution – stack bricks</a:t>
            </a:r>
            <a:r>
              <a:rPr lang="en-US" baseline="0" dirty="0" smtClean="0"/>
              <a:t> in a manner that will keep them from falling, do not stack them more than 7 feet high, and taper back a loose brick stack after it is 4 feet high.</a:t>
            </a:r>
            <a:endParaRPr lang="en-US" dirty="0" smtClean="0"/>
          </a:p>
          <a:p>
            <a:endParaRPr lang="en-US" dirty="0" smtClean="0"/>
          </a:p>
          <a:p>
            <a:r>
              <a:rPr lang="en-US" dirty="0" smtClean="0"/>
              <a:t>Right photo: Hazard</a:t>
            </a:r>
            <a:r>
              <a:rPr lang="en-US" baseline="0" dirty="0" smtClean="0"/>
              <a:t> – poor housekeeping, using work area for storage of materials; Solution – keep work areas free from accumulated materials that cause tripping, fires, or explosion hazards, or may contribute to harboring of pests.</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36</a:t>
            </a:fld>
            <a:endParaRPr lang="en-US"/>
          </a:p>
        </p:txBody>
      </p:sp>
    </p:spTree>
    <p:extLst>
      <p:ext uri="{BB962C8B-B14F-4D97-AF65-F5344CB8AC3E}">
        <p14:creationId xmlns:p14="http://schemas.microsoft.com/office/powerpoint/2010/main" val="18558509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9900" y="468313"/>
            <a:ext cx="3811588" cy="2860675"/>
          </a:xfrm>
        </p:spPr>
      </p:sp>
      <p:sp>
        <p:nvSpPr>
          <p:cNvPr id="3" name="Notes Placeholder 2"/>
          <p:cNvSpPr>
            <a:spLocks noGrp="1"/>
          </p:cNvSpPr>
          <p:nvPr>
            <p:ph type="body" idx="1"/>
          </p:nvPr>
        </p:nvSpPr>
        <p:spPr/>
        <p:txBody>
          <a:bodyPr/>
          <a:lstStyle/>
          <a:p>
            <a:r>
              <a:rPr lang="en-US" dirty="0" smtClean="0"/>
              <a:t>Left photo:  Hazard – lifting strap is damaged; Solution – replace lifting strap</a:t>
            </a:r>
          </a:p>
          <a:p>
            <a:endParaRPr lang="en-US" dirty="0" smtClean="0"/>
          </a:p>
          <a:p>
            <a:pPr eaLnBrk="1" hangingPunct="1"/>
            <a:r>
              <a:rPr lang="en-US" dirty="0" smtClean="0"/>
              <a:t>Right photo:  Has this truck been repaired?</a:t>
            </a:r>
          </a:p>
          <a:p>
            <a:pPr eaLnBrk="1" hangingPunct="1"/>
            <a:r>
              <a:rPr lang="en-US" dirty="0" smtClean="0"/>
              <a:t>Is it safe to operate?</a:t>
            </a:r>
          </a:p>
          <a:p>
            <a:pPr eaLnBrk="1" hangingPunct="1"/>
            <a:r>
              <a:rPr lang="en-US" dirty="0" smtClean="0"/>
              <a:t>Would you remove this truck from service?</a:t>
            </a:r>
          </a:p>
          <a:p>
            <a:pPr eaLnBrk="1" hangingPunct="1"/>
            <a:r>
              <a:rPr lang="en-US" dirty="0" smtClean="0"/>
              <a:t>If you would remove this truck, how would you describe the hazard?</a:t>
            </a:r>
          </a:p>
          <a:p>
            <a:pPr eaLnBrk="1" hangingPunct="1"/>
            <a:endParaRPr lang="en-US" dirty="0" smtClean="0"/>
          </a:p>
          <a:p>
            <a:pPr eaLnBrk="1" hangingPunct="1"/>
            <a:r>
              <a:rPr lang="en-US" dirty="0" smtClean="0"/>
              <a:t>Sometimes OSHA provides clarification of their standards through Letters of Interpretation. </a:t>
            </a:r>
          </a:p>
          <a:p>
            <a:pPr eaLnBrk="1" hangingPunct="1"/>
            <a:r>
              <a:rPr lang="en-US" dirty="0" smtClean="0"/>
              <a:t>One way to find out if there are Letters of Interpretation is by referring to the standard on-line.</a:t>
            </a:r>
          </a:p>
          <a:p>
            <a:pPr eaLnBrk="1" hangingPunct="1"/>
            <a:r>
              <a:rPr lang="en-US" dirty="0" smtClean="0"/>
              <a:t>Go to OSHA web site 1910.178(p) &amp; look at </a:t>
            </a:r>
            <a:r>
              <a:rPr lang="en-US" dirty="0" err="1" smtClean="0"/>
              <a:t>interp</a:t>
            </a:r>
            <a:r>
              <a:rPr lang="en-US" dirty="0" smtClean="0"/>
              <a:t> 6/17/04</a:t>
            </a:r>
          </a:p>
          <a:p>
            <a:pPr eaLnBrk="1" hangingPunct="1"/>
            <a:r>
              <a:rPr lang="en-US" dirty="0" smtClean="0"/>
              <a:t>If there is any question or dispute about the need to remove an unsafe truck from service, one way to resolve the issue could be to offer to call the local OSHA office and ask how they would respond to the specific situation. </a:t>
            </a:r>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37</a:t>
            </a:fld>
            <a:endParaRPr lang="en-US"/>
          </a:p>
        </p:txBody>
      </p:sp>
    </p:spTree>
    <p:extLst>
      <p:ext uri="{BB962C8B-B14F-4D97-AF65-F5344CB8AC3E}">
        <p14:creationId xmlns:p14="http://schemas.microsoft.com/office/powerpoint/2010/main" val="29668861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9900" y="468313"/>
            <a:ext cx="3811588" cy="2860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38</a:t>
            </a:fld>
            <a:endParaRPr lang="en-US"/>
          </a:p>
        </p:txBody>
      </p:sp>
    </p:spTree>
    <p:extLst>
      <p:ext uri="{BB962C8B-B14F-4D97-AF65-F5344CB8AC3E}">
        <p14:creationId xmlns:p14="http://schemas.microsoft.com/office/powerpoint/2010/main" val="29446009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9900" y="468313"/>
            <a:ext cx="3811588" cy="28606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CC418A-57C6-4B2F-979F-B2F731CD8869}" type="slidenum">
              <a:rPr lang="en-US" smtClean="0"/>
              <a:pPr/>
              <a:t>39</a:t>
            </a:fld>
            <a:endParaRPr lang="en-US"/>
          </a:p>
        </p:txBody>
      </p:sp>
    </p:spTree>
    <p:extLst>
      <p:ext uri="{BB962C8B-B14F-4D97-AF65-F5344CB8AC3E}">
        <p14:creationId xmlns:p14="http://schemas.microsoft.com/office/powerpoint/2010/main" val="782404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9900" y="468313"/>
            <a:ext cx="3811588" cy="2860675"/>
          </a:xfrm>
        </p:spPr>
      </p:sp>
      <p:sp>
        <p:nvSpPr>
          <p:cNvPr id="3" name="Notes Placeholder 2"/>
          <p:cNvSpPr>
            <a:spLocks noGrp="1"/>
          </p:cNvSpPr>
          <p:nvPr>
            <p:ph type="body" idx="1"/>
          </p:nvPr>
        </p:nvSpPr>
        <p:spPr/>
        <p:txBody>
          <a:bodyPr/>
          <a:lstStyle/>
          <a:p>
            <a:r>
              <a:rPr lang="en-US" b="1" dirty="0" smtClean="0"/>
              <a:t>OSHA 1996, https://www.osha.gov/doc/outreachtraininghtmlfiles/mathan.html</a:t>
            </a:r>
            <a:r>
              <a:rPr lang="en-US" b="1" baseline="0" dirty="0" smtClean="0"/>
              <a:t> </a:t>
            </a:r>
          </a:p>
          <a:p>
            <a:r>
              <a:rPr lang="en-US" baseline="0" dirty="0" smtClean="0"/>
              <a:t> </a:t>
            </a:r>
            <a:endParaRPr lang="en-US" dirty="0" smtClean="0"/>
          </a:p>
          <a:p>
            <a:r>
              <a:rPr lang="en-US" dirty="0" smtClean="0"/>
              <a:t>“To help reduce potential accidents</a:t>
            </a:r>
            <a:r>
              <a:rPr lang="en-US" baseline="0" dirty="0" smtClean="0"/>
              <a:t> associated with workplace equipment, employees need to be trained in the proper use and limitations of the equipment they operate.” Employers and their employees need to know how to effectively use equipment such as conveyors, powered industrial trucks or forklifts, cranes, slings, and other materials handling equipment and how to identify and correct unsafe conditions, practices, and equipment to create a safer workplace.</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4</a:t>
            </a:fld>
            <a:endParaRPr lang="en-US"/>
          </a:p>
        </p:txBody>
      </p:sp>
    </p:spTree>
    <p:extLst>
      <p:ext uri="{BB962C8B-B14F-4D97-AF65-F5344CB8AC3E}">
        <p14:creationId xmlns:p14="http://schemas.microsoft.com/office/powerpoint/2010/main" val="35867508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9900" y="468313"/>
            <a:ext cx="3811588" cy="28606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CC418A-57C6-4B2F-979F-B2F731CD8869}" type="slidenum">
              <a:rPr lang="en-US" smtClean="0"/>
              <a:pPr/>
              <a:t>40</a:t>
            </a:fld>
            <a:endParaRPr lang="en-US"/>
          </a:p>
        </p:txBody>
      </p:sp>
    </p:spTree>
    <p:extLst>
      <p:ext uri="{BB962C8B-B14F-4D97-AF65-F5344CB8AC3E}">
        <p14:creationId xmlns:p14="http://schemas.microsoft.com/office/powerpoint/2010/main" val="12191446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9900" y="468313"/>
            <a:ext cx="3811588" cy="28606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CC418A-57C6-4B2F-979F-B2F731CD8869}" type="slidenum">
              <a:rPr lang="en-US" smtClean="0"/>
              <a:pPr/>
              <a:t>41</a:t>
            </a:fld>
            <a:endParaRPr lang="en-US"/>
          </a:p>
        </p:txBody>
      </p:sp>
    </p:spTree>
    <p:extLst>
      <p:ext uri="{BB962C8B-B14F-4D97-AF65-F5344CB8AC3E}">
        <p14:creationId xmlns:p14="http://schemas.microsoft.com/office/powerpoint/2010/main" val="2502123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9900" y="468313"/>
            <a:ext cx="3811588" cy="2860675"/>
          </a:xfrm>
        </p:spPr>
      </p:sp>
      <p:sp>
        <p:nvSpPr>
          <p:cNvPr id="3" name="Notes Placeholder 2"/>
          <p:cNvSpPr>
            <a:spLocks noGrp="1"/>
          </p:cNvSpPr>
          <p:nvPr>
            <p:ph type="body" idx="1"/>
          </p:nvPr>
        </p:nvSpPr>
        <p:spPr/>
        <p:txBody>
          <a:bodyPr/>
          <a:lstStyle/>
          <a:p>
            <a:r>
              <a:rPr lang="en-US" b="1" dirty="0" smtClean="0"/>
              <a:t>OSHA 2002, https://www.osha.gov/Publications/osha2236/pdf</a:t>
            </a:r>
          </a:p>
          <a:p>
            <a:endParaRPr lang="en-US" dirty="0" smtClean="0"/>
          </a:p>
          <a:p>
            <a:r>
              <a:rPr lang="en-US" dirty="0" smtClean="0"/>
              <a:t>“Workers frequently cite the weight and bulkiness of objects that they lift as major contributing factors to their injuries.” A</a:t>
            </a:r>
            <a:r>
              <a:rPr lang="en-US" baseline="0" dirty="0" smtClean="0"/>
              <a:t> study from 1999 found that 420,000 back injuries occurred from workplace accidents. Causes of the injuries included lifting heavy or bulky items and bending, twisting, or turning movements.</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5</a:t>
            </a:fld>
            <a:endParaRPr lang="en-US"/>
          </a:p>
        </p:txBody>
      </p:sp>
    </p:spTree>
    <p:extLst>
      <p:ext uri="{BB962C8B-B14F-4D97-AF65-F5344CB8AC3E}">
        <p14:creationId xmlns:p14="http://schemas.microsoft.com/office/powerpoint/2010/main" val="630973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9900" y="468313"/>
            <a:ext cx="3811588" cy="2860675"/>
          </a:xfrm>
        </p:spPr>
      </p:sp>
      <p:sp>
        <p:nvSpPr>
          <p:cNvPr id="3" name="Notes Placeholder 2"/>
          <p:cNvSpPr>
            <a:spLocks noGrp="1"/>
          </p:cNvSpPr>
          <p:nvPr>
            <p:ph type="body" idx="1"/>
          </p:nvPr>
        </p:nvSpPr>
        <p:spPr/>
        <p:txBody>
          <a:bodyPr/>
          <a:lstStyle/>
          <a:p>
            <a:pPr marL="163958" indent="-163958">
              <a:buFont typeface="Arial" panose="020B0604020202020204" pitchFamily="34" charset="0"/>
              <a:buChar char="•"/>
            </a:pPr>
            <a:r>
              <a:rPr lang="en-US" dirty="0" smtClean="0"/>
              <a:t>Examples of improper</a:t>
            </a:r>
            <a:r>
              <a:rPr lang="en-US" baseline="0" dirty="0" smtClean="0"/>
              <a:t> operation of equipment – overloads, unsafe speeds, </a:t>
            </a:r>
          </a:p>
          <a:p>
            <a:pPr marL="163958" indent="-163958">
              <a:buFont typeface="Arial" panose="020B0604020202020204" pitchFamily="34" charset="0"/>
              <a:buChar char="•"/>
            </a:pPr>
            <a:r>
              <a:rPr lang="en-US" baseline="0" dirty="0" smtClean="0"/>
              <a:t>Poor housekeeping presents tripping hazards, fire/explosion hazards, or hazards associated with harboring pests (rats, mice, etc.)</a:t>
            </a:r>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6</a:t>
            </a:fld>
            <a:endParaRPr lang="en-US"/>
          </a:p>
        </p:txBody>
      </p:sp>
    </p:spTree>
    <p:extLst>
      <p:ext uri="{BB962C8B-B14F-4D97-AF65-F5344CB8AC3E}">
        <p14:creationId xmlns:p14="http://schemas.microsoft.com/office/powerpoint/2010/main" val="1479441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9900" y="468313"/>
            <a:ext cx="3811588" cy="2860675"/>
          </a:xfrm>
        </p:spPr>
      </p:sp>
      <p:sp>
        <p:nvSpPr>
          <p:cNvPr id="3" name="Notes Placeholder 2"/>
          <p:cNvSpPr>
            <a:spLocks noGrp="1"/>
          </p:cNvSpPr>
          <p:nvPr>
            <p:ph type="body" idx="1"/>
          </p:nvPr>
        </p:nvSpPr>
        <p:spPr/>
        <p:txBody>
          <a:bodyPr/>
          <a:lstStyle/>
          <a:p>
            <a:pPr marL="163958" indent="-163958">
              <a:buFont typeface="Arial" panose="020B0604020202020204" pitchFamily="34" charset="0"/>
              <a:buChar char="•"/>
            </a:pPr>
            <a:r>
              <a:rPr lang="en-US" baseline="0" dirty="0" smtClean="0"/>
              <a:t>Examples of unsafe conditions – protruding nails, dry rot, deteriorated containers</a:t>
            </a:r>
          </a:p>
          <a:p>
            <a:pPr marL="163958" indent="-163958">
              <a:buFont typeface="Arial" panose="020B0604020202020204" pitchFamily="34" charset="0"/>
              <a:buChar char="•"/>
            </a:pPr>
            <a:r>
              <a:rPr lang="en-US" baseline="0" dirty="0" smtClean="0"/>
              <a:t>Primary hazards associated with flammable materials are explosion and fire.</a:t>
            </a:r>
            <a:endParaRPr lang="en-US" dirty="0" smtClean="0"/>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7</a:t>
            </a:fld>
            <a:endParaRPr lang="en-US"/>
          </a:p>
        </p:txBody>
      </p:sp>
    </p:spTree>
    <p:extLst>
      <p:ext uri="{BB962C8B-B14F-4D97-AF65-F5344CB8AC3E}">
        <p14:creationId xmlns:p14="http://schemas.microsoft.com/office/powerpoint/2010/main" val="3390720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9900" y="468313"/>
            <a:ext cx="3811588" cy="2860675"/>
          </a:xfrm>
        </p:spPr>
      </p:sp>
      <p:sp>
        <p:nvSpPr>
          <p:cNvPr id="3" name="Notes Placeholder 2"/>
          <p:cNvSpPr>
            <a:spLocks noGrp="1"/>
          </p:cNvSpPr>
          <p:nvPr>
            <p:ph type="body" idx="1"/>
          </p:nvPr>
        </p:nvSpPr>
        <p:spPr/>
        <p:txBody>
          <a:bodyPr/>
          <a:lstStyle/>
          <a:p>
            <a:pPr marL="163958" indent="-163958">
              <a:buFont typeface="Arial" panose="020B0604020202020204" pitchFamily="34" charset="0"/>
              <a:buChar char="•"/>
            </a:pPr>
            <a:r>
              <a:rPr lang="en-US" dirty="0" smtClean="0"/>
              <a:t>Exceeding load capabilities of equipment</a:t>
            </a:r>
            <a:r>
              <a:rPr lang="en-US" baseline="0" dirty="0" smtClean="0"/>
              <a:t>, floors, or storage shelves</a:t>
            </a:r>
            <a:r>
              <a:rPr lang="en-US" dirty="0" smtClean="0"/>
              <a:t> can cause:</a:t>
            </a:r>
          </a:p>
          <a:p>
            <a:pPr marL="601178" lvl="1" indent="-163958">
              <a:buFont typeface="Arial" panose="020B0604020202020204" pitchFamily="34" charset="0"/>
              <a:buChar char="•"/>
            </a:pPr>
            <a:r>
              <a:rPr lang="en-US" dirty="0" smtClean="0"/>
              <a:t>Equipment</a:t>
            </a:r>
            <a:r>
              <a:rPr lang="en-US" baseline="0" dirty="0" smtClean="0"/>
              <a:t> to fail or turn-over/tip-over</a:t>
            </a:r>
          </a:p>
          <a:p>
            <a:pPr marL="601178" lvl="1" indent="-163958">
              <a:buFont typeface="Arial" panose="020B0604020202020204" pitchFamily="34" charset="0"/>
              <a:buChar char="•"/>
            </a:pPr>
            <a:r>
              <a:rPr lang="en-US" baseline="0" dirty="0" smtClean="0"/>
              <a:t>Falling/dropped loads</a:t>
            </a:r>
          </a:p>
          <a:p>
            <a:pPr marL="601178" lvl="1" indent="-163958">
              <a:buFont typeface="Arial" panose="020B0604020202020204" pitchFamily="34" charset="0"/>
              <a:buChar char="•"/>
            </a:pPr>
            <a:r>
              <a:rPr lang="en-US" baseline="0" dirty="0" smtClean="0"/>
              <a:t>Floors to collapse</a:t>
            </a:r>
          </a:p>
          <a:p>
            <a:pPr marL="601178" lvl="1" indent="-163958">
              <a:buFont typeface="Arial" panose="020B0604020202020204" pitchFamily="34" charset="0"/>
              <a:buChar char="•"/>
            </a:pPr>
            <a:r>
              <a:rPr lang="en-US" baseline="0" dirty="0" smtClean="0"/>
              <a:t>Storage shelves to collapse or fall over</a:t>
            </a:r>
            <a:br>
              <a:rPr lang="en-US" baseline="0" dirty="0" smtClean="0"/>
            </a:br>
            <a:endParaRPr lang="en-US" baseline="0" dirty="0" smtClean="0"/>
          </a:p>
          <a:p>
            <a:pPr marL="163958" indent="-163958">
              <a:buFont typeface="Arial" panose="020B0604020202020204" pitchFamily="34" charset="0"/>
              <a:buChar char="•"/>
            </a:pPr>
            <a:r>
              <a:rPr lang="en-US" baseline="0" dirty="0" smtClean="0"/>
              <a:t>Binding ties or other securing devices are likely under tension, which can cause them to snap or “fly-off” when cut improperly.</a:t>
            </a:r>
          </a:p>
          <a:p>
            <a:pPr marL="163958" indent="-16395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8</a:t>
            </a:fld>
            <a:endParaRPr lang="en-US"/>
          </a:p>
        </p:txBody>
      </p:sp>
    </p:spTree>
    <p:extLst>
      <p:ext uri="{BB962C8B-B14F-4D97-AF65-F5344CB8AC3E}">
        <p14:creationId xmlns:p14="http://schemas.microsoft.com/office/powerpoint/2010/main" val="3912157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9900" y="468313"/>
            <a:ext cx="3811588" cy="2860675"/>
          </a:xfrm>
        </p:spPr>
      </p:sp>
      <p:sp>
        <p:nvSpPr>
          <p:cNvPr id="3" name="Notes Placeholder 2"/>
          <p:cNvSpPr>
            <a:spLocks noGrp="1"/>
          </p:cNvSpPr>
          <p:nvPr>
            <p:ph type="body" idx="1"/>
          </p:nvPr>
        </p:nvSpPr>
        <p:spPr/>
        <p:txBody>
          <a:bodyPr/>
          <a:lstStyle/>
          <a:p>
            <a:pPr marL="163958" indent="-163958">
              <a:buFont typeface="Arial" panose="020B0604020202020204" pitchFamily="34" charset="0"/>
              <a:buChar char="•"/>
            </a:pPr>
            <a:r>
              <a:rPr lang="en-US" dirty="0" smtClean="0"/>
              <a:t>Falling objects –</a:t>
            </a:r>
            <a:r>
              <a:rPr lang="en-US" baseline="0" dirty="0" smtClean="0"/>
              <a:t> due to improper handling or storage, overloading capacity, etc.</a:t>
            </a:r>
            <a:br>
              <a:rPr lang="en-US" baseline="0" dirty="0" smtClean="0"/>
            </a:br>
            <a:endParaRPr lang="en-US" baseline="0" dirty="0" smtClean="0"/>
          </a:p>
          <a:p>
            <a:pPr marL="163958" indent="-163958">
              <a:buFont typeface="Arial" panose="020B0604020202020204" pitchFamily="34" charset="0"/>
              <a:buChar char="•"/>
            </a:pPr>
            <a:r>
              <a:rPr lang="en-US" dirty="0" smtClean="0"/>
              <a:t>Manually</a:t>
            </a:r>
            <a:r>
              <a:rPr lang="en-US" baseline="0" dirty="0" smtClean="0"/>
              <a:t> moving large, heavy, and/or irregularly-shaped objects can cause injuries; back injuries are a common injury associated with manual moving of heavy, bulky items</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9</a:t>
            </a:fld>
            <a:endParaRPr lang="en-US"/>
          </a:p>
        </p:txBody>
      </p:sp>
    </p:spTree>
    <p:extLst>
      <p:ext uri="{BB962C8B-B14F-4D97-AF65-F5344CB8AC3E}">
        <p14:creationId xmlns:p14="http://schemas.microsoft.com/office/powerpoint/2010/main" val="2982049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0"/>
            <a:ext cx="7772400" cy="1470025"/>
          </a:xfrm>
          <a:prstGeom prst="rect">
            <a:avLst/>
          </a:prstGeom>
        </p:spPr>
        <p:txBody>
          <a:bodyPr/>
          <a:lstStyle>
            <a:lvl1pPr>
              <a:defRPr>
                <a:latin typeface="Tahoma" pitchFamily="34" charset="0"/>
                <a:cs typeface="Tahoma"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886200"/>
            <a:ext cx="7772400" cy="1752600"/>
          </a:xfrm>
          <a:prstGeom prst="rect">
            <a:avLst/>
          </a:prstGeom>
        </p:spPr>
        <p:txBody>
          <a:bodyPr/>
          <a:lstStyle>
            <a:lvl1pPr marL="0" indent="0" algn="ctr">
              <a:buNone/>
              <a:defRPr sz="4000">
                <a:solidFill>
                  <a:schemeClr val="tx1">
                    <a:tint val="75000"/>
                  </a:schemeClr>
                </a:solidFill>
                <a:latin typeface="Tahoma" pitchFamily="34" charset="0"/>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3761748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prstGeom prst="rect">
            <a:avLst/>
          </a:prstGeom>
        </p:spPr>
        <p:txBody>
          <a:bodyPr/>
          <a:lstStyle>
            <a:lvl1pPr>
              <a:defRPr sz="4000">
                <a:latin typeface="Tahoma" pitchFamily="34" charset="0"/>
                <a:cs typeface="Tahom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914400" y="1447800"/>
            <a:ext cx="7315200" cy="4495801"/>
          </a:xfrm>
          <a:prstGeom prst="rect">
            <a:avLst/>
          </a:prstGeom>
        </p:spPr>
        <p:txBody>
          <a:bodyPr/>
          <a:lstStyle>
            <a:lvl1pPr>
              <a:defRPr sz="3200" b="0">
                <a:latin typeface="Tahoma" pitchFamily="34" charset="0"/>
                <a:cs typeface="Tahoma" pitchFamily="34" charset="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747671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atin typeface="Tahoma" pitchFamily="34" charset="0"/>
                <a:cs typeface="Tahoma" pitchFamily="34" charset="0"/>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Tahoma" pitchFamily="34" charset="0"/>
                <a:cs typeface="Tahom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Next topic:</a:t>
            </a:r>
          </a:p>
        </p:txBody>
      </p:sp>
    </p:spTree>
    <p:extLst>
      <p:ext uri="{BB962C8B-B14F-4D97-AF65-F5344CB8AC3E}">
        <p14:creationId xmlns:p14="http://schemas.microsoft.com/office/powerpoint/2010/main" val="396531981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194388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prstGeom prst="rect">
            <a:avLst/>
          </a:prstGeom>
        </p:spPr>
        <p:txBody>
          <a:bodyPr/>
          <a:lstStyle>
            <a:lvl1pPr>
              <a:defRPr sz="4000">
                <a:latin typeface="Tahoma" pitchFamily="34" charset="0"/>
                <a:cs typeface="Tahoma"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447801"/>
            <a:ext cx="4038600" cy="4572000"/>
          </a:xfrm>
          <a:prstGeom prst="rect">
            <a:avLst/>
          </a:prstGeom>
        </p:spPr>
        <p:txBody>
          <a:bodyPr/>
          <a:lstStyle>
            <a:lvl1pPr>
              <a:defRPr sz="2800" b="0">
                <a:latin typeface="Tahoma" pitchFamily="34" charset="0"/>
                <a:cs typeface="Tahoma" pitchFamily="34" charset="0"/>
              </a:defRPr>
            </a:lvl1pPr>
            <a:lvl2pPr>
              <a:defRPr sz="2400">
                <a:latin typeface="Tahoma" pitchFamily="34" charset="0"/>
                <a:cs typeface="Tahoma" pitchFamily="34" charset="0"/>
              </a:defRPr>
            </a:lvl2pPr>
            <a:lvl3pPr>
              <a:defRPr sz="2000">
                <a:latin typeface="Tahoma" pitchFamily="34" charset="0"/>
                <a:cs typeface="Tahoma" pitchFamily="34" charset="0"/>
              </a:defRPr>
            </a:lvl3pPr>
            <a:lvl4pPr>
              <a:defRPr sz="1800">
                <a:latin typeface="Tahoma" pitchFamily="34" charset="0"/>
                <a:cs typeface="Tahoma" pitchFamily="34" charset="0"/>
              </a:defRPr>
            </a:lvl4pPr>
            <a:lvl5pPr>
              <a:defRPr sz="1800">
                <a:latin typeface="Tahoma" pitchFamily="34" charset="0"/>
                <a:cs typeface="Tahom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447801"/>
            <a:ext cx="4038600" cy="4572000"/>
          </a:xfrm>
          <a:prstGeom prst="rect">
            <a:avLst/>
          </a:prstGeom>
        </p:spPr>
        <p:txBody>
          <a:bodyPr/>
          <a:lstStyle>
            <a:lvl1pPr>
              <a:defRPr sz="2800" b="0">
                <a:latin typeface="Tahoma" pitchFamily="34" charset="0"/>
                <a:cs typeface="Tahoma" pitchFamily="34" charset="0"/>
              </a:defRPr>
            </a:lvl1pPr>
            <a:lvl2pPr>
              <a:defRPr sz="2400">
                <a:latin typeface="Tahoma" pitchFamily="34" charset="0"/>
                <a:cs typeface="Tahoma" pitchFamily="34" charset="0"/>
              </a:defRPr>
            </a:lvl2pPr>
            <a:lvl3pPr>
              <a:defRPr sz="2000">
                <a:latin typeface="Tahoma" pitchFamily="34" charset="0"/>
                <a:cs typeface="Tahoma" pitchFamily="34" charset="0"/>
              </a:defRPr>
            </a:lvl3pPr>
            <a:lvl4pPr>
              <a:defRPr sz="1800">
                <a:latin typeface="Tahoma" pitchFamily="34" charset="0"/>
                <a:cs typeface="Tahoma" pitchFamily="34" charset="0"/>
              </a:defRPr>
            </a:lvl4pPr>
            <a:lvl5pPr>
              <a:defRPr sz="1800">
                <a:latin typeface="Tahoma" pitchFamily="34" charset="0"/>
                <a:cs typeface="Tahom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2894207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sz="4000">
                <a:latin typeface="Tahoma" pitchFamily="34" charset="0"/>
                <a:cs typeface="Tahoma" pitchFamily="34" charset="0"/>
              </a:defRPr>
            </a:lvl1pPr>
          </a:lstStyle>
          <a:p>
            <a:endParaRPr lang="en-US" dirty="0"/>
          </a:p>
        </p:txBody>
      </p:sp>
    </p:spTree>
    <p:extLst>
      <p:ext uri="{BB962C8B-B14F-4D97-AF65-F5344CB8AC3E}">
        <p14:creationId xmlns:p14="http://schemas.microsoft.com/office/powerpoint/2010/main" val="82633622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7010400" y="6492875"/>
            <a:ext cx="2133600" cy="365125"/>
          </a:xfrm>
          <a:prstGeom prst="rect">
            <a:avLst/>
          </a:prstGeom>
        </p:spPr>
        <p:txBody>
          <a:bodyPr/>
          <a:lstStyle>
            <a:lvl1pPr>
              <a:defRPr>
                <a:solidFill>
                  <a:schemeClr val="tx1"/>
                </a:solidFill>
              </a:defRPr>
            </a:lvl1pPr>
          </a:lstStyle>
          <a:p>
            <a:fld id="{595ACBD8-3758-409F-B51C-9004A76C155A}" type="slidenum">
              <a:rPr lang="en-US" smtClean="0"/>
              <a:pPr/>
              <a:t>‹#›</a:t>
            </a:fld>
            <a:endParaRPr lang="en-US" dirty="0"/>
          </a:p>
        </p:txBody>
      </p:sp>
      <p:sp>
        <p:nvSpPr>
          <p:cNvPr id="8" name="Date Placeholder 3"/>
          <p:cNvSpPr>
            <a:spLocks noGrp="1"/>
          </p:cNvSpPr>
          <p:nvPr>
            <p:ph type="dt" sz="half" idx="2"/>
          </p:nvPr>
        </p:nvSpPr>
        <p:spPr>
          <a:xfrm>
            <a:off x="0" y="6492875"/>
            <a:ext cx="2133600" cy="365125"/>
          </a:xfrm>
          <a:prstGeom prst="rect">
            <a:avLst/>
          </a:prstGeom>
        </p:spPr>
        <p:txBody>
          <a:bodyPr/>
          <a:lstStyle>
            <a:lvl1pPr>
              <a:defRPr>
                <a:solidFill>
                  <a:schemeClr val="tx1"/>
                </a:solidFill>
              </a:defRPr>
            </a:lvl1pPr>
          </a:lstStyle>
          <a:p>
            <a:r>
              <a:rPr lang="en-US" smtClean="0"/>
              <a:t>OSH7510</a:t>
            </a:r>
            <a:endParaRPr lang="en-US" dirty="0"/>
          </a:p>
        </p:txBody>
      </p:sp>
      <p:sp>
        <p:nvSpPr>
          <p:cNvPr id="9" name="Rectangle 8"/>
          <p:cNvSpPr/>
          <p:nvPr/>
        </p:nvSpPr>
        <p:spPr>
          <a:xfrm>
            <a:off x="0" y="6172200"/>
            <a:ext cx="9144000" cy="685800"/>
          </a:xfrm>
          <a:prstGeom prst="rect">
            <a:avLst/>
          </a:prstGeom>
          <a:solidFill>
            <a:srgbClr val="002060"/>
          </a:solidFill>
          <a:ln>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ate Placeholder 6"/>
          <p:cNvSpPr txBox="1">
            <a:spLocks/>
          </p:cNvSpPr>
          <p:nvPr/>
        </p:nvSpPr>
        <p:spPr>
          <a:xfrm>
            <a:off x="0" y="6492875"/>
            <a:ext cx="21336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p:txBody>
      </p:sp>
      <p:cxnSp>
        <p:nvCxnSpPr>
          <p:cNvPr id="14" name="Straight Connector 13"/>
          <p:cNvCxnSpPr/>
          <p:nvPr/>
        </p:nvCxnSpPr>
        <p:spPr>
          <a:xfrm>
            <a:off x="0" y="6170612"/>
            <a:ext cx="9144000"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Course Number Placeholder 1"/>
          <p:cNvSpPr txBox="1"/>
          <p:nvPr userDrawn="1"/>
        </p:nvSpPr>
        <p:spPr>
          <a:xfrm>
            <a:off x="0" y="6642556"/>
            <a:ext cx="3124200" cy="215444"/>
          </a:xfrm>
          <a:prstGeom prst="rect">
            <a:avLst/>
          </a:prstGeom>
          <a:noFill/>
        </p:spPr>
        <p:txBody>
          <a:bodyPr wrap="square">
            <a:spAutoFit/>
          </a:bodyPr>
          <a:lstStyle/>
          <a:p>
            <a:pPr algn="l">
              <a:defRPr/>
            </a:pPr>
            <a:r>
              <a:rPr lang="en-US" sz="800" b="0"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PPT</a:t>
            </a:r>
            <a:r>
              <a:rPr lang="en-US" sz="800" b="0" baseline="0"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800" b="0"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10 Hour General Industry – Material Handling v.03.01.17</a:t>
            </a:r>
            <a:endParaRPr lang="en-US" sz="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0" name="Slide Number Placeholder 7"/>
          <p:cNvSpPr txBox="1">
            <a:spLocks/>
          </p:cNvSpPr>
          <p:nvPr userDrawn="1"/>
        </p:nvSpPr>
        <p:spPr>
          <a:xfrm>
            <a:off x="6278587" y="6448497"/>
            <a:ext cx="2819400" cy="427310"/>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595ACBD8-3758-409F-B51C-9004A76C155A}" type="slidenum">
              <a:rPr kumimoji="0" lang="en-US" sz="800" b="0" i="0" u="none" strike="noStrike" kern="1200" cap="none" spc="0" normalizeH="0" baseline="0" noProof="0" smtClean="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smtClean="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Created by OTIEC Outreach Resources Workgroup</a:t>
            </a:r>
          </a:p>
        </p:txBody>
      </p:sp>
    </p:spTree>
    <p:extLst>
      <p:ext uri="{BB962C8B-B14F-4D97-AF65-F5344CB8AC3E}">
        <p14:creationId xmlns:p14="http://schemas.microsoft.com/office/powerpoint/2010/main" val="1901816789"/>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Lst>
  <p:timing>
    <p:tnLst>
      <p:par>
        <p:cTn id="1" dur="indefinite" restart="never" nodeType="tmRoot"/>
      </p:par>
    </p:tnLst>
  </p:timing>
  <p:txStyles>
    <p:titleStyle>
      <a:lvl1pPr algn="ctr" defTabSz="914400" rtl="0" eaLnBrk="1" latinLnBrk="0" hangingPunct="1">
        <a:spcBef>
          <a:spcPct val="0"/>
        </a:spcBef>
        <a:buNone/>
        <a:defRPr sz="4400" b="1" kern="1200">
          <a:solidFill>
            <a:schemeClr val="tx1"/>
          </a:solidFill>
          <a:latin typeface="+mn-lt"/>
          <a:ea typeface="+mj-ea"/>
          <a:cs typeface="Tahoma" pitchFamily="34" charset="0"/>
        </a:defRPr>
      </a:lvl1pPr>
    </p:titleStyle>
    <p:bodyStyle>
      <a:lvl1pPr marL="342900" indent="-342900" algn="l" defTabSz="914400" rtl="0" eaLnBrk="1" latinLnBrk="0" hangingPunct="1">
        <a:spcBef>
          <a:spcPct val="20000"/>
        </a:spcBef>
        <a:buFont typeface="Arial" pitchFamily="34" charset="0"/>
        <a:buChar char="•"/>
        <a:defRPr sz="2000" b="1" kern="1200">
          <a:solidFill>
            <a:schemeClr val="tx1"/>
          </a:solidFill>
          <a:latin typeface="+mn-lt"/>
          <a:ea typeface="+mn-ea"/>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itchFamily="34"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3.gif"/></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41.gif"/><Relationship Id="rId4" Type="http://schemas.openxmlformats.org/officeDocument/2006/relationships/image" Target="../media/image40.jpg"/></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4.jpg"/><Relationship Id="rId4" Type="http://schemas.openxmlformats.org/officeDocument/2006/relationships/image" Target="../media/image43.jpg"/></Relationships>
</file>

<file path=ppt/slides/_rels/slide2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29.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9.jpg"/></Relationships>
</file>

<file path=ppt/slides/_rels/slide31.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52.jpg"/></Relationships>
</file>

<file path=ppt/slides/_rels/slide34.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37.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jpg"/><Relationship Id="rId5" Type="http://schemas.openxmlformats.org/officeDocument/2006/relationships/image" Target="../media/image5.wmf"/><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772400" cy="1470025"/>
          </a:xfrm>
        </p:spPr>
        <p:txBody>
          <a:bodyPr/>
          <a:lstStyle/>
          <a:p>
            <a:r>
              <a:rPr lang="en-US" dirty="0" smtClean="0"/>
              <a:t>Materials Handling, Storage, Use, and Disposal</a:t>
            </a:r>
            <a:endParaRPr lang="en-US" dirty="0"/>
          </a:p>
        </p:txBody>
      </p:sp>
      <p:sp>
        <p:nvSpPr>
          <p:cNvPr id="3" name="Subtitle 2"/>
          <p:cNvSpPr>
            <a:spLocks noGrp="1"/>
          </p:cNvSpPr>
          <p:nvPr>
            <p:ph type="subTitle" idx="1"/>
          </p:nvPr>
        </p:nvSpPr>
        <p:spPr>
          <a:xfrm>
            <a:off x="308147" y="3709514"/>
            <a:ext cx="8677275" cy="1752600"/>
          </a:xfrm>
        </p:spPr>
        <p:txBody>
          <a:bodyPr/>
          <a:lstStyle/>
          <a:p>
            <a:r>
              <a:rPr lang="en-US" dirty="0"/>
              <a:t>OSHA 10-hour Outreach Training</a:t>
            </a:r>
          </a:p>
          <a:p>
            <a:r>
              <a:rPr lang="en-US" dirty="0"/>
              <a:t>General Industry</a:t>
            </a:r>
          </a:p>
        </p:txBody>
      </p:sp>
      <p:pic>
        <p:nvPicPr>
          <p:cNvPr id="4" name="Picture 3" title="Person with cart"/>
          <p:cNvPicPr>
            <a:picLocks noChangeAspect="1"/>
          </p:cNvPicPr>
          <p:nvPr/>
        </p:nvPicPr>
        <p:blipFill rotWithShape="1">
          <a:blip r:embed="rId3">
            <a:extLst>
              <a:ext uri="{28A0092B-C50C-407E-A947-70E740481C1C}">
                <a14:useLocalDpi xmlns:a14="http://schemas.microsoft.com/office/drawing/2010/main" val="0"/>
              </a:ext>
            </a:extLst>
          </a:blip>
          <a:srcRect b="48667"/>
          <a:stretch/>
        </p:blipFill>
        <p:spPr>
          <a:xfrm>
            <a:off x="314325" y="285752"/>
            <a:ext cx="1057275" cy="1466848"/>
          </a:xfrm>
          <a:prstGeom prst="rect">
            <a:avLst/>
          </a:prstGeom>
          <a:ln>
            <a:solidFill>
              <a:schemeClr val="tx1"/>
            </a:solidFill>
          </a:ln>
        </p:spPr>
      </p:pic>
      <p:pic>
        <p:nvPicPr>
          <p:cNvPr id="5" name="Picture 4" title="Pipes connected to cran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0042" y="140978"/>
            <a:ext cx="1226758" cy="1611623"/>
          </a:xfrm>
          <a:prstGeom prst="rect">
            <a:avLst/>
          </a:prstGeom>
          <a:ln>
            <a:solidFill>
              <a:schemeClr val="tx1"/>
            </a:solidFill>
          </a:ln>
        </p:spPr>
      </p:pic>
    </p:spTree>
    <p:extLst>
      <p:ext uri="{BB962C8B-B14F-4D97-AF65-F5344CB8AC3E}">
        <p14:creationId xmlns:p14="http://schemas.microsoft.com/office/powerpoint/2010/main" val="2991276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752600"/>
            <a:ext cx="7620000" cy="1849576"/>
          </a:xfrm>
        </p:spPr>
        <p:txBody>
          <a:bodyPr>
            <a:normAutofit/>
          </a:bodyPr>
          <a:lstStyle/>
          <a:p>
            <a:r>
              <a:rPr lang="en-US" sz="2800" dirty="0" smtClean="0"/>
              <a:t>Improperly </a:t>
            </a:r>
            <a:r>
              <a:rPr lang="en-US" sz="2800" dirty="0"/>
              <a:t>stacked </a:t>
            </a:r>
            <a:r>
              <a:rPr lang="en-US" sz="2800" dirty="0" smtClean="0"/>
              <a:t>materials</a:t>
            </a:r>
            <a:endParaRPr lang="en-US" sz="2800" dirty="0"/>
          </a:p>
          <a:p>
            <a:r>
              <a:rPr lang="en-US" sz="2800" dirty="0" smtClean="0"/>
              <a:t>Struck-by </a:t>
            </a:r>
            <a:r>
              <a:rPr lang="en-US" sz="2800" dirty="0"/>
              <a:t>or </a:t>
            </a:r>
            <a:r>
              <a:rPr lang="en-US" sz="2800" dirty="0" smtClean="0"/>
              <a:t>caught-in/-</a:t>
            </a:r>
            <a:r>
              <a:rPr lang="en-US" sz="2800" dirty="0"/>
              <a:t>between </a:t>
            </a:r>
            <a:r>
              <a:rPr lang="en-US" sz="2800" dirty="0" smtClean="0"/>
              <a:t>hazards</a:t>
            </a:r>
            <a:endParaRPr lang="en-US" sz="2800" dirty="0"/>
          </a:p>
          <a:p>
            <a:pPr lvl="1"/>
            <a:endParaRPr lang="en-US" dirty="0"/>
          </a:p>
          <a:p>
            <a:pPr marL="571500" indent="-457200"/>
            <a:endParaRPr lang="en-US" sz="2800" dirty="0" smtClean="0">
              <a:solidFill>
                <a:srgbClr val="FF0000"/>
              </a:solidFill>
            </a:endParaRPr>
          </a:p>
          <a:p>
            <a:pPr marL="571500" indent="-457200"/>
            <a:endParaRPr lang="en-US" sz="2000" dirty="0">
              <a:solidFill>
                <a:srgbClr val="FF0000"/>
              </a:solidFill>
            </a:endParaRPr>
          </a:p>
          <a:p>
            <a:pPr marL="0" indent="0">
              <a:buNone/>
            </a:pPr>
            <a:endParaRPr lang="en-US" dirty="0"/>
          </a:p>
        </p:txBody>
      </p:sp>
      <p:pic>
        <p:nvPicPr>
          <p:cNvPr id="7" name="Picture 6" title="improperly stacked block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3231983"/>
            <a:ext cx="3505200" cy="2628900"/>
          </a:xfrm>
          <a:prstGeom prst="rect">
            <a:avLst/>
          </a:prstGeom>
          <a:ln w="12700">
            <a:solidFill>
              <a:schemeClr val="tx1"/>
            </a:solidFill>
          </a:ln>
        </p:spPr>
      </p:pic>
      <p:sp>
        <p:nvSpPr>
          <p:cNvPr id="8" name="TextBox 7"/>
          <p:cNvSpPr txBox="1"/>
          <p:nvPr/>
        </p:nvSpPr>
        <p:spPr>
          <a:xfrm>
            <a:off x="914400" y="5860883"/>
            <a:ext cx="2479192" cy="215444"/>
          </a:xfrm>
          <a:prstGeom prst="rect">
            <a:avLst/>
          </a:prstGeom>
          <a:noFill/>
        </p:spPr>
        <p:txBody>
          <a:bodyPr wrap="square" rtlCol="0">
            <a:spAutoFit/>
          </a:bodyPr>
          <a:lstStyle/>
          <a:p>
            <a:r>
              <a:rPr lang="en-US" sz="800" dirty="0" smtClean="0"/>
              <a:t>Source TEEX - Harwood</a:t>
            </a:r>
            <a:endParaRPr lang="en-US" sz="800" dirty="0"/>
          </a:p>
        </p:txBody>
      </p:sp>
      <p:sp>
        <p:nvSpPr>
          <p:cNvPr id="10" name="TextBox 9"/>
          <p:cNvSpPr txBox="1"/>
          <p:nvPr/>
        </p:nvSpPr>
        <p:spPr>
          <a:xfrm>
            <a:off x="7214375" y="5860883"/>
            <a:ext cx="1104286" cy="215444"/>
          </a:xfrm>
          <a:prstGeom prst="rect">
            <a:avLst/>
          </a:prstGeom>
          <a:noFill/>
        </p:spPr>
        <p:txBody>
          <a:bodyPr wrap="square" rtlCol="0">
            <a:spAutoFit/>
          </a:bodyPr>
          <a:lstStyle/>
          <a:p>
            <a:pPr algn="r"/>
            <a:r>
              <a:rPr lang="en-US" sz="800" dirty="0" smtClean="0"/>
              <a:t>Source: OSHA</a:t>
            </a:r>
            <a:endParaRPr lang="en-US" sz="800" dirty="0"/>
          </a:p>
        </p:txBody>
      </p:sp>
      <p:sp>
        <p:nvSpPr>
          <p:cNvPr id="9" name="Title 1"/>
          <p:cNvSpPr>
            <a:spLocks noGrp="1"/>
          </p:cNvSpPr>
          <p:nvPr>
            <p:ph type="title"/>
          </p:nvPr>
        </p:nvSpPr>
        <p:spPr>
          <a:xfrm>
            <a:off x="685800" y="76200"/>
            <a:ext cx="7772400" cy="1313714"/>
          </a:xfrm>
        </p:spPr>
        <p:txBody>
          <a:bodyPr>
            <a:normAutofit/>
          </a:bodyPr>
          <a:lstStyle/>
          <a:p>
            <a:r>
              <a:rPr lang="en-US" dirty="0" smtClean="0"/>
              <a:t>Hazards Associated with Materials Handling</a:t>
            </a:r>
            <a:endParaRPr lang="en-US" dirty="0"/>
          </a:p>
        </p:txBody>
      </p:sp>
      <p:pic>
        <p:nvPicPr>
          <p:cNvPr id="2" name="Picture 1" title="caught in hazar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0" y="3220720"/>
            <a:ext cx="2984661" cy="2633524"/>
          </a:xfrm>
          <a:prstGeom prst="rect">
            <a:avLst/>
          </a:prstGeom>
          <a:ln>
            <a:solidFill>
              <a:schemeClr val="tx1"/>
            </a:solidFill>
          </a:ln>
        </p:spPr>
      </p:pic>
    </p:spTree>
    <p:extLst>
      <p:ext uri="{BB962C8B-B14F-4D97-AF65-F5344CB8AC3E}">
        <p14:creationId xmlns:p14="http://schemas.microsoft.com/office/powerpoint/2010/main" val="36641085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0215" y="1676400"/>
            <a:ext cx="5857925" cy="3922878"/>
          </a:xfrm>
        </p:spPr>
        <p:txBody>
          <a:bodyPr>
            <a:normAutofit/>
          </a:bodyPr>
          <a:lstStyle/>
          <a:p>
            <a:pPr marL="0" indent="0">
              <a:buNone/>
            </a:pPr>
            <a:r>
              <a:rPr lang="en-US" dirty="0" smtClean="0"/>
              <a:t>Types of injuries commonly reported:</a:t>
            </a:r>
          </a:p>
          <a:p>
            <a:r>
              <a:rPr lang="en-US" sz="2800" dirty="0" smtClean="0"/>
              <a:t>Sprains</a:t>
            </a:r>
            <a:r>
              <a:rPr lang="en-US" sz="2800" dirty="0"/>
              <a:t>, strains, </a:t>
            </a:r>
            <a:r>
              <a:rPr lang="en-US" sz="2800" dirty="0" smtClean="0"/>
              <a:t>tears</a:t>
            </a:r>
            <a:endParaRPr lang="en-US" sz="2800" dirty="0"/>
          </a:p>
          <a:p>
            <a:r>
              <a:rPr lang="en-US" sz="2800" dirty="0" smtClean="0"/>
              <a:t>Soreness </a:t>
            </a:r>
            <a:r>
              <a:rPr lang="en-US" sz="2800" dirty="0"/>
              <a:t>and </a:t>
            </a:r>
            <a:r>
              <a:rPr lang="en-US" sz="2800" dirty="0" smtClean="0"/>
              <a:t>pain</a:t>
            </a:r>
            <a:endParaRPr lang="en-US" sz="2800" dirty="0"/>
          </a:p>
          <a:p>
            <a:r>
              <a:rPr lang="en-US" sz="2800" dirty="0" smtClean="0"/>
              <a:t>Bruises </a:t>
            </a:r>
            <a:r>
              <a:rPr lang="en-US" sz="2800" dirty="0"/>
              <a:t>and </a:t>
            </a:r>
            <a:r>
              <a:rPr lang="en-US" sz="2800" dirty="0" smtClean="0"/>
              <a:t>contusions</a:t>
            </a:r>
            <a:endParaRPr lang="en-US" sz="2800" dirty="0"/>
          </a:p>
          <a:p>
            <a:r>
              <a:rPr lang="en-US" sz="2800" dirty="0" smtClean="0"/>
              <a:t>Cuts</a:t>
            </a:r>
            <a:r>
              <a:rPr lang="en-US" sz="2800" dirty="0"/>
              <a:t>, lacerations</a:t>
            </a:r>
            <a:r>
              <a:rPr lang="en-US" sz="2800" dirty="0" smtClean="0"/>
              <a:t>, punctures, crushing, and amputations</a:t>
            </a:r>
            <a:endParaRPr lang="en-US" sz="2800" dirty="0" smtClean="0">
              <a:solidFill>
                <a:srgbClr val="FF0000"/>
              </a:solidFill>
            </a:endParaRPr>
          </a:p>
          <a:p>
            <a:pPr marL="571500" indent="-457200"/>
            <a:endParaRPr lang="en-US" sz="2000" dirty="0">
              <a:solidFill>
                <a:srgbClr val="FF0000"/>
              </a:solidFill>
            </a:endParaRPr>
          </a:p>
          <a:p>
            <a:pPr marL="0" indent="0">
              <a:buNone/>
            </a:pPr>
            <a:endParaRPr lang="en-US" dirty="0"/>
          </a:p>
        </p:txBody>
      </p:sp>
      <p:pic>
        <p:nvPicPr>
          <p:cNvPr id="7" name="Picture 6" title="Man lifting cylind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8141" y="2090315"/>
            <a:ext cx="1905000" cy="2562225"/>
          </a:xfrm>
          <a:prstGeom prst="rect">
            <a:avLst/>
          </a:prstGeom>
          <a:ln>
            <a:solidFill>
              <a:schemeClr val="tx1"/>
            </a:solidFill>
          </a:ln>
        </p:spPr>
      </p:pic>
      <p:sp>
        <p:nvSpPr>
          <p:cNvPr id="8" name="TextBox 7"/>
          <p:cNvSpPr txBox="1"/>
          <p:nvPr/>
        </p:nvSpPr>
        <p:spPr>
          <a:xfrm>
            <a:off x="7347288" y="4645914"/>
            <a:ext cx="1104286" cy="215444"/>
          </a:xfrm>
          <a:prstGeom prst="rect">
            <a:avLst/>
          </a:prstGeom>
          <a:noFill/>
        </p:spPr>
        <p:txBody>
          <a:bodyPr wrap="square" rtlCol="0">
            <a:spAutoFit/>
          </a:bodyPr>
          <a:lstStyle/>
          <a:p>
            <a:pPr algn="r"/>
            <a:r>
              <a:rPr lang="en-US" sz="800" dirty="0" smtClean="0"/>
              <a:t>Source: OSHA</a:t>
            </a:r>
            <a:endParaRPr lang="en-US" sz="800" dirty="0"/>
          </a:p>
        </p:txBody>
      </p:sp>
      <p:sp>
        <p:nvSpPr>
          <p:cNvPr id="9" name="Title 1"/>
          <p:cNvSpPr>
            <a:spLocks noGrp="1"/>
          </p:cNvSpPr>
          <p:nvPr>
            <p:ph type="title"/>
          </p:nvPr>
        </p:nvSpPr>
        <p:spPr>
          <a:xfrm>
            <a:off x="685800" y="76200"/>
            <a:ext cx="7772400" cy="1313714"/>
          </a:xfrm>
        </p:spPr>
        <p:txBody>
          <a:bodyPr>
            <a:normAutofit/>
          </a:bodyPr>
          <a:lstStyle/>
          <a:p>
            <a:r>
              <a:rPr lang="en-US" dirty="0" smtClean="0"/>
              <a:t>Hazards Associated with Materials Handling</a:t>
            </a:r>
            <a:endParaRPr lang="en-US" dirty="0"/>
          </a:p>
        </p:txBody>
      </p:sp>
    </p:spTree>
    <p:extLst>
      <p:ext uri="{BB962C8B-B14F-4D97-AF65-F5344CB8AC3E}">
        <p14:creationId xmlns:p14="http://schemas.microsoft.com/office/powerpoint/2010/main" val="3309349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6622" y="1600200"/>
            <a:ext cx="5226978" cy="4343400"/>
          </a:xfrm>
        </p:spPr>
        <p:txBody>
          <a:bodyPr>
            <a:normAutofit/>
          </a:bodyPr>
          <a:lstStyle/>
          <a:p>
            <a:pPr marL="0" indent="0">
              <a:buNone/>
            </a:pPr>
            <a:r>
              <a:rPr lang="en-US" dirty="0" smtClean="0"/>
              <a:t>Examples of events or exposures leading to injuries:</a:t>
            </a:r>
            <a:br>
              <a:rPr lang="en-US" dirty="0" smtClean="0"/>
            </a:br>
            <a:endParaRPr lang="en-US" sz="1200" dirty="0" smtClean="0"/>
          </a:p>
          <a:p>
            <a:r>
              <a:rPr lang="en-US" sz="2800" dirty="0" smtClean="0"/>
              <a:t>Contact </a:t>
            </a:r>
            <a:r>
              <a:rPr lang="en-US" sz="2800" dirty="0"/>
              <a:t>with objects </a:t>
            </a:r>
            <a:r>
              <a:rPr lang="en-US" sz="2800" dirty="0" smtClean="0"/>
              <a:t/>
            </a:r>
            <a:br>
              <a:rPr lang="en-US" sz="2800" dirty="0" smtClean="0"/>
            </a:br>
            <a:r>
              <a:rPr lang="en-US" sz="2800" dirty="0" smtClean="0"/>
              <a:t>and equipment</a:t>
            </a:r>
            <a:endParaRPr lang="en-US" sz="2800" dirty="0"/>
          </a:p>
          <a:p>
            <a:r>
              <a:rPr lang="en-US" sz="2800" dirty="0" smtClean="0"/>
              <a:t>Transportation incidents</a:t>
            </a:r>
            <a:endParaRPr lang="en-US" sz="2800" dirty="0"/>
          </a:p>
          <a:p>
            <a:r>
              <a:rPr lang="en-US" sz="2800" dirty="0" smtClean="0"/>
              <a:t>Exposure </a:t>
            </a:r>
            <a:r>
              <a:rPr lang="en-US" sz="2800" dirty="0"/>
              <a:t>to </a:t>
            </a:r>
            <a:r>
              <a:rPr lang="en-US" sz="2800" dirty="0" smtClean="0"/>
              <a:t>harmful substances or environments</a:t>
            </a:r>
            <a:endParaRPr lang="en-US" sz="2800" dirty="0">
              <a:solidFill>
                <a:srgbClr val="FF0000"/>
              </a:solidFill>
            </a:endParaRPr>
          </a:p>
        </p:txBody>
      </p:sp>
      <p:sp>
        <p:nvSpPr>
          <p:cNvPr id="8" name="TextBox 7"/>
          <p:cNvSpPr txBox="1"/>
          <p:nvPr/>
        </p:nvSpPr>
        <p:spPr>
          <a:xfrm>
            <a:off x="6651122" y="3395550"/>
            <a:ext cx="1792841" cy="218013"/>
          </a:xfrm>
          <a:prstGeom prst="rect">
            <a:avLst/>
          </a:prstGeom>
          <a:noFill/>
        </p:spPr>
        <p:txBody>
          <a:bodyPr wrap="square" rtlCol="0">
            <a:spAutoFit/>
          </a:bodyPr>
          <a:lstStyle/>
          <a:p>
            <a:pPr algn="r"/>
            <a:r>
              <a:rPr lang="en-US" sz="800" dirty="0" smtClean="0"/>
              <a:t>Source: OSHA</a:t>
            </a:r>
            <a:endParaRPr lang="en-US" sz="800" dirty="0"/>
          </a:p>
        </p:txBody>
      </p:sp>
      <p:pic>
        <p:nvPicPr>
          <p:cNvPr id="10" name="Picture 9" title="Flammable dru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4417" y="3737244"/>
            <a:ext cx="1499546" cy="2048885"/>
          </a:xfrm>
          <a:prstGeom prst="rect">
            <a:avLst/>
          </a:prstGeom>
        </p:spPr>
      </p:pic>
      <p:sp>
        <p:nvSpPr>
          <p:cNvPr id="11" name="TextBox 10"/>
          <p:cNvSpPr txBox="1"/>
          <p:nvPr/>
        </p:nvSpPr>
        <p:spPr>
          <a:xfrm>
            <a:off x="6692132" y="5786129"/>
            <a:ext cx="1792841" cy="218013"/>
          </a:xfrm>
          <a:prstGeom prst="rect">
            <a:avLst/>
          </a:prstGeom>
          <a:noFill/>
        </p:spPr>
        <p:txBody>
          <a:bodyPr wrap="square" rtlCol="0">
            <a:spAutoFit/>
          </a:bodyPr>
          <a:lstStyle/>
          <a:p>
            <a:pPr algn="r"/>
            <a:r>
              <a:rPr lang="en-US" sz="800" dirty="0" smtClean="0"/>
              <a:t>Source: OSHA</a:t>
            </a:r>
            <a:endParaRPr lang="en-US" sz="800" dirty="0"/>
          </a:p>
        </p:txBody>
      </p:sp>
      <p:pic>
        <p:nvPicPr>
          <p:cNvPr id="3074" name="Picture 2" descr="Elevato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3672" y="1824028"/>
            <a:ext cx="2720291" cy="1604972"/>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685800" y="76200"/>
            <a:ext cx="7772400" cy="1313714"/>
          </a:xfrm>
        </p:spPr>
        <p:txBody>
          <a:bodyPr>
            <a:normAutofit/>
          </a:bodyPr>
          <a:lstStyle/>
          <a:p>
            <a:r>
              <a:rPr lang="en-US" dirty="0" smtClean="0"/>
              <a:t>Hazards Associated with Materials Handling</a:t>
            </a:r>
            <a:endParaRPr lang="en-US" dirty="0"/>
          </a:p>
        </p:txBody>
      </p:sp>
    </p:spTree>
    <p:extLst>
      <p:ext uri="{BB962C8B-B14F-4D97-AF65-F5344CB8AC3E}">
        <p14:creationId xmlns:p14="http://schemas.microsoft.com/office/powerpoint/2010/main" val="35540778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772361"/>
            <a:ext cx="4572000" cy="3313278"/>
          </a:xfrm>
        </p:spPr>
        <p:txBody>
          <a:bodyPr>
            <a:normAutofit/>
          </a:bodyPr>
          <a:lstStyle/>
          <a:p>
            <a:r>
              <a:rPr lang="en-US" sz="2800" dirty="0" smtClean="0"/>
              <a:t>Falls</a:t>
            </a:r>
            <a:r>
              <a:rPr lang="en-US" sz="2800" dirty="0"/>
              <a:t>, slips, trips, or loss of </a:t>
            </a:r>
            <a:r>
              <a:rPr lang="en-US" sz="2800" dirty="0" smtClean="0"/>
              <a:t>balance</a:t>
            </a:r>
            <a:endParaRPr lang="en-US" sz="2800" dirty="0"/>
          </a:p>
          <a:p>
            <a:r>
              <a:rPr lang="en-US" sz="2800" dirty="0" smtClean="0"/>
              <a:t>Repetitive motion</a:t>
            </a:r>
          </a:p>
          <a:p>
            <a:r>
              <a:rPr lang="en-US" sz="2800" dirty="0" smtClean="0"/>
              <a:t>Overexertion</a:t>
            </a:r>
            <a:endParaRPr lang="en-US" dirty="0"/>
          </a:p>
          <a:p>
            <a:pPr marL="0" indent="0">
              <a:buNone/>
            </a:pPr>
            <a:endParaRPr lang="en-US" dirty="0"/>
          </a:p>
        </p:txBody>
      </p:sp>
      <p:pic>
        <p:nvPicPr>
          <p:cNvPr id="7" name="Picture 4" descr="_MG_69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483498"/>
            <a:ext cx="2667000" cy="1342608"/>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802944" y="2798759"/>
            <a:ext cx="2741972" cy="215444"/>
          </a:xfrm>
          <a:prstGeom prst="rect">
            <a:avLst/>
          </a:prstGeom>
          <a:noFill/>
        </p:spPr>
        <p:txBody>
          <a:bodyPr wrap="square" rtlCol="0">
            <a:spAutoFit/>
          </a:bodyPr>
          <a:lstStyle/>
          <a:p>
            <a:pPr algn="r"/>
            <a:r>
              <a:rPr lang="en-US" sz="800" dirty="0" smtClean="0"/>
              <a:t>Source: OSHA</a:t>
            </a:r>
            <a:endParaRPr lang="en-US" sz="800" dirty="0"/>
          </a:p>
        </p:txBody>
      </p:sp>
      <p:pic>
        <p:nvPicPr>
          <p:cNvPr id="9" name="Picture 8" title="man throwing item"/>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1561" y="3146765"/>
            <a:ext cx="2644739" cy="2764536"/>
          </a:xfrm>
          <a:prstGeom prst="rect">
            <a:avLst/>
          </a:prstGeom>
          <a:ln>
            <a:solidFill>
              <a:schemeClr val="tx1"/>
            </a:solidFill>
          </a:ln>
        </p:spPr>
      </p:pic>
      <p:sp>
        <p:nvSpPr>
          <p:cNvPr id="10" name="TextBox 9"/>
          <p:cNvSpPr txBox="1"/>
          <p:nvPr/>
        </p:nvSpPr>
        <p:spPr>
          <a:xfrm>
            <a:off x="5829300" y="5886587"/>
            <a:ext cx="2741972" cy="215444"/>
          </a:xfrm>
          <a:prstGeom prst="rect">
            <a:avLst/>
          </a:prstGeom>
          <a:noFill/>
        </p:spPr>
        <p:txBody>
          <a:bodyPr wrap="square" rtlCol="0">
            <a:spAutoFit/>
          </a:bodyPr>
          <a:lstStyle/>
          <a:p>
            <a:pPr algn="r"/>
            <a:r>
              <a:rPr lang="en-US" sz="800" dirty="0" smtClean="0"/>
              <a:t>Source: OSHA</a:t>
            </a:r>
            <a:endParaRPr lang="en-US" sz="800" dirty="0"/>
          </a:p>
        </p:txBody>
      </p:sp>
      <p:sp>
        <p:nvSpPr>
          <p:cNvPr id="11" name="Title 1"/>
          <p:cNvSpPr>
            <a:spLocks noGrp="1"/>
          </p:cNvSpPr>
          <p:nvPr>
            <p:ph type="title"/>
          </p:nvPr>
        </p:nvSpPr>
        <p:spPr>
          <a:xfrm>
            <a:off x="685800" y="76200"/>
            <a:ext cx="7772400" cy="1313714"/>
          </a:xfrm>
        </p:spPr>
        <p:txBody>
          <a:bodyPr>
            <a:normAutofit/>
          </a:bodyPr>
          <a:lstStyle/>
          <a:p>
            <a:r>
              <a:rPr lang="en-US" dirty="0" smtClean="0"/>
              <a:t>Hazards Associated with Materials Handling</a:t>
            </a:r>
            <a:endParaRPr lang="en-US" dirty="0"/>
          </a:p>
        </p:txBody>
      </p:sp>
    </p:spTree>
    <p:extLst>
      <p:ext uri="{BB962C8B-B14F-4D97-AF65-F5344CB8AC3E}">
        <p14:creationId xmlns:p14="http://schemas.microsoft.com/office/powerpoint/2010/main" val="38477779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Preventing Hazards</a:t>
            </a:r>
            <a:endParaRPr lang="en-US" dirty="0"/>
          </a:p>
        </p:txBody>
      </p:sp>
      <p:sp>
        <p:nvSpPr>
          <p:cNvPr id="3" name="Content Placeholder 2"/>
          <p:cNvSpPr>
            <a:spLocks noGrp="1"/>
          </p:cNvSpPr>
          <p:nvPr>
            <p:ph idx="1"/>
          </p:nvPr>
        </p:nvSpPr>
        <p:spPr>
          <a:xfrm>
            <a:off x="533400" y="1348967"/>
            <a:ext cx="5638800" cy="4031002"/>
          </a:xfrm>
        </p:spPr>
        <p:txBody>
          <a:bodyPr>
            <a:normAutofit/>
          </a:bodyPr>
          <a:lstStyle/>
          <a:p>
            <a:pPr marL="0" indent="0">
              <a:buNone/>
            </a:pPr>
            <a:r>
              <a:rPr lang="en-US" dirty="0" smtClean="0"/>
              <a:t>Moving materials manually:</a:t>
            </a:r>
          </a:p>
          <a:p>
            <a:r>
              <a:rPr lang="en-US" sz="2800" dirty="0" smtClean="0"/>
              <a:t>Use devices to assist with holding loads</a:t>
            </a:r>
          </a:p>
          <a:p>
            <a:r>
              <a:rPr lang="en-US" sz="2800" dirty="0" smtClean="0"/>
              <a:t>Wear PPE</a:t>
            </a:r>
          </a:p>
          <a:p>
            <a:r>
              <a:rPr lang="en-US" sz="2800" dirty="0" smtClean="0"/>
              <a:t>Use proper lifting technique</a:t>
            </a:r>
          </a:p>
          <a:p>
            <a:r>
              <a:rPr lang="en-US" sz="2800" dirty="0" smtClean="0"/>
              <a:t>Seek help for oversized loads</a:t>
            </a:r>
          </a:p>
          <a:p>
            <a:r>
              <a:rPr lang="en-US" sz="2800" dirty="0" smtClean="0"/>
              <a:t>Use blocking materials</a:t>
            </a:r>
            <a:endParaRPr lang="en-US" sz="2800" dirty="0"/>
          </a:p>
          <a:p>
            <a:pPr marL="571500" indent="-457200"/>
            <a:endParaRPr lang="en-US" sz="2000" dirty="0">
              <a:solidFill>
                <a:srgbClr val="FF0000"/>
              </a:solidFill>
            </a:endParaRPr>
          </a:p>
          <a:p>
            <a:pPr marL="0" indent="0">
              <a:buNone/>
            </a:pPr>
            <a:endParaRPr lang="en-US" dirty="0"/>
          </a:p>
        </p:txBody>
      </p:sp>
      <p:sp>
        <p:nvSpPr>
          <p:cNvPr id="8" name="TextBox 7"/>
          <p:cNvSpPr txBox="1"/>
          <p:nvPr/>
        </p:nvSpPr>
        <p:spPr>
          <a:xfrm>
            <a:off x="7010400" y="5117893"/>
            <a:ext cx="1447800" cy="215444"/>
          </a:xfrm>
          <a:prstGeom prst="rect">
            <a:avLst/>
          </a:prstGeom>
          <a:noFill/>
        </p:spPr>
        <p:txBody>
          <a:bodyPr wrap="square" rtlCol="0">
            <a:spAutoFit/>
          </a:bodyPr>
          <a:lstStyle/>
          <a:p>
            <a:pPr algn="r"/>
            <a:r>
              <a:rPr lang="en-US" sz="800" dirty="0" smtClean="0"/>
              <a:t>Source of photos: OSHA</a:t>
            </a:r>
            <a:endParaRPr lang="en-US" sz="800" dirty="0"/>
          </a:p>
        </p:txBody>
      </p:sp>
      <p:pic>
        <p:nvPicPr>
          <p:cNvPr id="9" name="Picture 8" title="Person bending wrong"/>
          <p:cNvPicPr>
            <a:picLocks noChangeAspect="1"/>
          </p:cNvPicPr>
          <p:nvPr/>
        </p:nvPicPr>
        <p:blipFill rotWithShape="1">
          <a:blip r:embed="rId3" cstate="print">
            <a:extLst>
              <a:ext uri="{28A0092B-C50C-407E-A947-70E740481C1C}">
                <a14:useLocalDpi xmlns:a14="http://schemas.microsoft.com/office/drawing/2010/main" val="0"/>
              </a:ext>
            </a:extLst>
          </a:blip>
          <a:srcRect b="14568"/>
          <a:stretch/>
        </p:blipFill>
        <p:spPr>
          <a:xfrm>
            <a:off x="6311900" y="3299959"/>
            <a:ext cx="2133600" cy="1822765"/>
          </a:xfrm>
          <a:prstGeom prst="rect">
            <a:avLst/>
          </a:prstGeom>
          <a:ln>
            <a:solidFill>
              <a:schemeClr val="tx1"/>
            </a:solidFill>
          </a:ln>
        </p:spPr>
      </p:pic>
      <p:pic>
        <p:nvPicPr>
          <p:cNvPr id="7" name="Picture 6" title="device to assist with lift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1900" y="1551050"/>
            <a:ext cx="2133600" cy="1469814"/>
          </a:xfrm>
          <a:prstGeom prst="rect">
            <a:avLst/>
          </a:prstGeom>
          <a:ln>
            <a:solidFill>
              <a:schemeClr val="tx1"/>
            </a:solidFill>
          </a:ln>
        </p:spPr>
      </p:pic>
    </p:spTree>
    <p:extLst>
      <p:ext uri="{BB962C8B-B14F-4D97-AF65-F5344CB8AC3E}">
        <p14:creationId xmlns:p14="http://schemas.microsoft.com/office/powerpoint/2010/main" val="35068206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Preventing Hazards</a:t>
            </a:r>
            <a:endParaRPr lang="en-US" dirty="0"/>
          </a:p>
        </p:txBody>
      </p:sp>
      <p:sp>
        <p:nvSpPr>
          <p:cNvPr id="3" name="Content Placeholder 2"/>
          <p:cNvSpPr>
            <a:spLocks noGrp="1"/>
          </p:cNvSpPr>
          <p:nvPr>
            <p:ph idx="1"/>
          </p:nvPr>
        </p:nvSpPr>
        <p:spPr>
          <a:xfrm>
            <a:off x="800100" y="1295400"/>
            <a:ext cx="7543799" cy="4480593"/>
          </a:xfrm>
        </p:spPr>
        <p:txBody>
          <a:bodyPr>
            <a:normAutofit/>
          </a:bodyPr>
          <a:lstStyle/>
          <a:p>
            <a:pPr marL="22860" indent="0">
              <a:lnSpc>
                <a:spcPts val="2640"/>
              </a:lnSpc>
              <a:spcAft>
                <a:spcPts val="600"/>
              </a:spcAft>
              <a:buNone/>
            </a:pPr>
            <a:r>
              <a:rPr lang="en-US" dirty="0" smtClean="0"/>
              <a:t>Overhead and gantry cranes:</a:t>
            </a:r>
          </a:p>
          <a:p>
            <a:pPr marL="365760">
              <a:lnSpc>
                <a:spcPts val="2640"/>
              </a:lnSpc>
              <a:spcAft>
                <a:spcPts val="600"/>
              </a:spcAft>
            </a:pPr>
            <a:r>
              <a:rPr lang="en-US" sz="2800" dirty="0" smtClean="0"/>
              <a:t>Never move a load over co-workers or allow co-workers to walk underneath</a:t>
            </a:r>
          </a:p>
          <a:p>
            <a:pPr marL="365760">
              <a:lnSpc>
                <a:spcPts val="2640"/>
              </a:lnSpc>
              <a:spcAft>
                <a:spcPts val="600"/>
              </a:spcAft>
            </a:pPr>
            <a:r>
              <a:rPr lang="en-US" sz="2800" dirty="0" smtClean="0"/>
              <a:t>Return the load block to its designated location after use</a:t>
            </a:r>
          </a:p>
          <a:p>
            <a:pPr marL="365760">
              <a:lnSpc>
                <a:spcPts val="2640"/>
              </a:lnSpc>
              <a:spcAft>
                <a:spcPts val="600"/>
              </a:spcAft>
            </a:pPr>
            <a:r>
              <a:rPr lang="en-US" sz="2800" dirty="0" smtClean="0"/>
              <a:t>Do not leave the load </a:t>
            </a:r>
            <a:br>
              <a:rPr lang="en-US" sz="2800" dirty="0" smtClean="0"/>
            </a:br>
            <a:r>
              <a:rPr lang="en-US" sz="2800" dirty="0" smtClean="0"/>
              <a:t>block low enough for </a:t>
            </a:r>
            <a:br>
              <a:rPr lang="en-US" sz="2800" dirty="0" smtClean="0"/>
            </a:br>
            <a:r>
              <a:rPr lang="en-US" sz="2800" dirty="0" smtClean="0"/>
              <a:t>someone to run into</a:t>
            </a:r>
          </a:p>
          <a:p>
            <a:pPr marL="365760">
              <a:lnSpc>
                <a:spcPts val="2640"/>
              </a:lnSpc>
              <a:spcAft>
                <a:spcPts val="600"/>
              </a:spcAft>
            </a:pPr>
            <a:r>
              <a:rPr lang="en-US" sz="2800" dirty="0" smtClean="0"/>
              <a:t>Never leave a suspended </a:t>
            </a:r>
            <a:br>
              <a:rPr lang="en-US" sz="2800" dirty="0" smtClean="0"/>
            </a:br>
            <a:r>
              <a:rPr lang="en-US" sz="2800" dirty="0" smtClean="0"/>
              <a:t>load unattended</a:t>
            </a:r>
            <a:endParaRPr lang="en-US" sz="2800" dirty="0"/>
          </a:p>
          <a:p>
            <a:pPr marL="0" indent="0">
              <a:buNone/>
            </a:pPr>
            <a:endParaRPr lang="en-US" dirty="0"/>
          </a:p>
        </p:txBody>
      </p:sp>
      <p:sp>
        <p:nvSpPr>
          <p:cNvPr id="8" name="TextBox 7"/>
          <p:cNvSpPr txBox="1"/>
          <p:nvPr/>
        </p:nvSpPr>
        <p:spPr>
          <a:xfrm>
            <a:off x="6591913" y="5943600"/>
            <a:ext cx="1904386" cy="215444"/>
          </a:xfrm>
          <a:prstGeom prst="rect">
            <a:avLst/>
          </a:prstGeom>
          <a:noFill/>
        </p:spPr>
        <p:txBody>
          <a:bodyPr wrap="square" rtlCol="0">
            <a:spAutoFit/>
          </a:bodyPr>
          <a:lstStyle/>
          <a:p>
            <a:pPr algn="r"/>
            <a:r>
              <a:rPr lang="en-US" sz="800" dirty="0" smtClean="0"/>
              <a:t>Source: OSHA</a:t>
            </a:r>
            <a:endParaRPr lang="en-US" sz="800" dirty="0"/>
          </a:p>
        </p:txBody>
      </p:sp>
      <p:pic>
        <p:nvPicPr>
          <p:cNvPr id="7" name="Picture 6" descr="conveyor.png" title="gantry crane"/>
          <p:cNvPicPr/>
          <p:nvPr/>
        </p:nvPicPr>
        <p:blipFill>
          <a:blip r:embed="rId3">
            <a:lum bright="-10000"/>
          </a:blip>
          <a:stretch>
            <a:fillRect/>
          </a:stretch>
        </p:blipFill>
        <p:spPr>
          <a:xfrm>
            <a:off x="5333692" y="3125139"/>
            <a:ext cx="3162607" cy="2818461"/>
          </a:xfrm>
          <a:prstGeom prst="rect">
            <a:avLst/>
          </a:prstGeom>
          <a:ln>
            <a:solidFill>
              <a:schemeClr val="tx1"/>
            </a:solidFill>
          </a:ln>
          <a:effectLst/>
        </p:spPr>
      </p:pic>
    </p:spTree>
    <p:extLst>
      <p:ext uri="{BB962C8B-B14F-4D97-AF65-F5344CB8AC3E}">
        <p14:creationId xmlns:p14="http://schemas.microsoft.com/office/powerpoint/2010/main" val="33292836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Preventing Hazards</a:t>
            </a:r>
            <a:endParaRPr lang="en-US" dirty="0"/>
          </a:p>
        </p:txBody>
      </p:sp>
      <p:sp>
        <p:nvSpPr>
          <p:cNvPr id="3" name="Content Placeholder 2"/>
          <p:cNvSpPr>
            <a:spLocks noGrp="1"/>
          </p:cNvSpPr>
          <p:nvPr>
            <p:ph idx="1"/>
          </p:nvPr>
        </p:nvSpPr>
        <p:spPr>
          <a:xfrm>
            <a:off x="838200" y="1301628"/>
            <a:ext cx="7391399" cy="3498972"/>
          </a:xfrm>
        </p:spPr>
        <p:txBody>
          <a:bodyPr>
            <a:normAutofit/>
          </a:bodyPr>
          <a:lstStyle/>
          <a:p>
            <a:pPr marL="365760">
              <a:lnSpc>
                <a:spcPts val="2640"/>
              </a:lnSpc>
              <a:spcAft>
                <a:spcPts val="600"/>
              </a:spcAft>
            </a:pPr>
            <a:r>
              <a:rPr lang="en-US" sz="2800" dirty="0" smtClean="0"/>
              <a:t>Do not leave unused slings suspended on a crane hook</a:t>
            </a:r>
          </a:p>
          <a:p>
            <a:pPr marL="365760">
              <a:lnSpc>
                <a:spcPts val="2640"/>
              </a:lnSpc>
              <a:spcAft>
                <a:spcPts val="600"/>
              </a:spcAft>
            </a:pPr>
            <a:r>
              <a:rPr lang="en-US" sz="2800" dirty="0" smtClean="0"/>
              <a:t>Store wall-mounted cranes against the wall</a:t>
            </a:r>
          </a:p>
          <a:p>
            <a:pPr marL="365760">
              <a:lnSpc>
                <a:spcPts val="2640"/>
              </a:lnSpc>
              <a:spcAft>
                <a:spcPts val="600"/>
              </a:spcAft>
            </a:pPr>
            <a:r>
              <a:rPr lang="en-US" sz="2800" dirty="0" smtClean="0"/>
              <a:t>Continuously observe equipment for any sign of problems during operation.  </a:t>
            </a:r>
          </a:p>
          <a:p>
            <a:pPr marL="365760">
              <a:lnSpc>
                <a:spcPts val="2640"/>
              </a:lnSpc>
              <a:spcAft>
                <a:spcPts val="600"/>
              </a:spcAft>
            </a:pPr>
            <a:r>
              <a:rPr lang="en-US" sz="2800" dirty="0" smtClean="0"/>
              <a:t>Don’t allow yourself to become distracted.</a:t>
            </a:r>
          </a:p>
          <a:p>
            <a:pPr marL="22860" indent="0">
              <a:lnSpc>
                <a:spcPts val="2640"/>
              </a:lnSpc>
              <a:spcAft>
                <a:spcPts val="600"/>
              </a:spcAft>
              <a:buNone/>
            </a:pPr>
            <a:endParaRPr lang="en-US" sz="2800" dirty="0"/>
          </a:p>
        </p:txBody>
      </p:sp>
    </p:spTree>
    <p:extLst>
      <p:ext uri="{BB962C8B-B14F-4D97-AF65-F5344CB8AC3E}">
        <p14:creationId xmlns:p14="http://schemas.microsoft.com/office/powerpoint/2010/main" val="28886068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Preventing Hazards</a:t>
            </a:r>
            <a:endParaRPr lang="en-US" dirty="0"/>
          </a:p>
        </p:txBody>
      </p:sp>
      <p:sp>
        <p:nvSpPr>
          <p:cNvPr id="3" name="Content Placeholder 2"/>
          <p:cNvSpPr>
            <a:spLocks noGrp="1"/>
          </p:cNvSpPr>
          <p:nvPr>
            <p:ph idx="1"/>
          </p:nvPr>
        </p:nvSpPr>
        <p:spPr>
          <a:xfrm>
            <a:off x="990600" y="1291856"/>
            <a:ext cx="7162800" cy="1640072"/>
          </a:xfrm>
        </p:spPr>
        <p:txBody>
          <a:bodyPr>
            <a:normAutofit/>
          </a:bodyPr>
          <a:lstStyle/>
          <a:p>
            <a:r>
              <a:rPr lang="en-US" sz="2800" dirty="0" smtClean="0"/>
              <a:t>Operated only by thoroughly trained</a:t>
            </a:r>
            <a:br>
              <a:rPr lang="en-US" sz="2800" dirty="0" smtClean="0"/>
            </a:br>
            <a:r>
              <a:rPr lang="en-US" sz="2800" dirty="0" smtClean="0"/>
              <a:t>and qualified workers </a:t>
            </a:r>
            <a:endParaRPr lang="en-US" sz="2800" dirty="0"/>
          </a:p>
          <a:p>
            <a:pPr marL="571500" indent="-457200"/>
            <a:endParaRPr lang="en-US" sz="2000" dirty="0">
              <a:solidFill>
                <a:srgbClr val="FF0000"/>
              </a:solidFill>
            </a:endParaRPr>
          </a:p>
          <a:p>
            <a:pPr marL="0" indent="0">
              <a:buNone/>
            </a:pPr>
            <a:endParaRPr lang="en-US" dirty="0"/>
          </a:p>
        </p:txBody>
      </p:sp>
      <p:sp>
        <p:nvSpPr>
          <p:cNvPr id="10" name="TextBox 9"/>
          <p:cNvSpPr txBox="1"/>
          <p:nvPr/>
        </p:nvSpPr>
        <p:spPr>
          <a:xfrm>
            <a:off x="4209813" y="5681353"/>
            <a:ext cx="2741972" cy="215444"/>
          </a:xfrm>
          <a:prstGeom prst="rect">
            <a:avLst/>
          </a:prstGeom>
          <a:noFill/>
        </p:spPr>
        <p:txBody>
          <a:bodyPr wrap="square" rtlCol="0">
            <a:spAutoFit/>
          </a:bodyPr>
          <a:lstStyle/>
          <a:p>
            <a:pPr algn="r"/>
            <a:r>
              <a:rPr lang="en-US" sz="800" dirty="0" smtClean="0"/>
              <a:t>Source: UA</a:t>
            </a:r>
            <a:endParaRPr lang="en-US" sz="800" dirty="0"/>
          </a:p>
        </p:txBody>
      </p:sp>
      <p:pic>
        <p:nvPicPr>
          <p:cNvPr id="4106" name="Picture 10" descr="http://compliance.safetysmart.com/wp-content/uploads/2012/09/1397275471.jpg" title="trained work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496583"/>
            <a:ext cx="4724400" cy="314960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7103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Preventing Hazards</a:t>
            </a:r>
            <a:endParaRPr lang="en-US" dirty="0"/>
          </a:p>
        </p:txBody>
      </p:sp>
      <p:sp>
        <p:nvSpPr>
          <p:cNvPr id="3" name="Content Placeholder 2"/>
          <p:cNvSpPr>
            <a:spLocks noGrp="1"/>
          </p:cNvSpPr>
          <p:nvPr>
            <p:ph idx="1"/>
          </p:nvPr>
        </p:nvSpPr>
        <p:spPr>
          <a:xfrm>
            <a:off x="838200" y="1130512"/>
            <a:ext cx="5927500" cy="4808073"/>
          </a:xfrm>
        </p:spPr>
        <p:txBody>
          <a:bodyPr>
            <a:normAutofit/>
          </a:bodyPr>
          <a:lstStyle/>
          <a:p>
            <a:pPr marL="0" indent="0">
              <a:buNone/>
            </a:pPr>
            <a:r>
              <a:rPr lang="en-US" dirty="0" smtClean="0"/>
              <a:t>Eliminate/reduce crane </a:t>
            </a:r>
            <a:br>
              <a:rPr lang="en-US" dirty="0" smtClean="0"/>
            </a:br>
            <a:r>
              <a:rPr lang="en-US" dirty="0" smtClean="0"/>
              <a:t>hazards by:</a:t>
            </a:r>
          </a:p>
          <a:p>
            <a:r>
              <a:rPr lang="en-US" sz="2800" dirty="0" smtClean="0"/>
              <a:t>Knowing </a:t>
            </a:r>
            <a:endParaRPr lang="en-US" sz="2800" dirty="0"/>
          </a:p>
          <a:p>
            <a:pPr lvl="1"/>
            <a:r>
              <a:rPr lang="en-US" sz="2400" dirty="0"/>
              <a:t>Load</a:t>
            </a:r>
          </a:p>
          <a:p>
            <a:pPr lvl="1"/>
            <a:r>
              <a:rPr lang="en-US" sz="2400" dirty="0"/>
              <a:t>Capacity of the crane</a:t>
            </a:r>
          </a:p>
          <a:p>
            <a:pPr lvl="1"/>
            <a:r>
              <a:rPr lang="en-US" sz="2400" dirty="0"/>
              <a:t>When the load is safe to </a:t>
            </a:r>
            <a:r>
              <a:rPr lang="en-US" sz="2400" dirty="0" smtClean="0"/>
              <a:t>lift</a:t>
            </a:r>
            <a:endParaRPr lang="en-US" sz="2400" dirty="0"/>
          </a:p>
          <a:p>
            <a:r>
              <a:rPr lang="en-US" sz="2800" dirty="0"/>
              <a:t>Always checking crane </a:t>
            </a:r>
            <a:br>
              <a:rPr lang="en-US" sz="2800" dirty="0"/>
            </a:br>
            <a:r>
              <a:rPr lang="en-US" sz="2800" dirty="0"/>
              <a:t>load chart and never </a:t>
            </a:r>
            <a:r>
              <a:rPr lang="en-US" sz="2800" dirty="0" smtClean="0"/>
              <a:t/>
            </a:r>
            <a:br>
              <a:rPr lang="en-US" sz="2800" dirty="0" smtClean="0"/>
            </a:br>
            <a:r>
              <a:rPr lang="en-US" sz="2800" dirty="0" smtClean="0"/>
              <a:t>exceed load </a:t>
            </a:r>
            <a:r>
              <a:rPr lang="en-US" sz="2800" dirty="0"/>
              <a:t>limits</a:t>
            </a:r>
          </a:p>
          <a:p>
            <a:pPr marL="0" indent="0">
              <a:buNone/>
            </a:pPr>
            <a:endParaRPr lang="en-US" sz="1600" dirty="0" smtClean="0"/>
          </a:p>
          <a:p>
            <a:pPr marL="571500" indent="-457200"/>
            <a:endParaRPr lang="en-US" sz="2000" dirty="0">
              <a:solidFill>
                <a:srgbClr val="FF0000"/>
              </a:solidFill>
            </a:endParaRPr>
          </a:p>
          <a:p>
            <a:pPr marL="0" indent="0">
              <a:buNone/>
            </a:pPr>
            <a:endParaRPr lang="en-US" dirty="0"/>
          </a:p>
        </p:txBody>
      </p:sp>
      <p:pic>
        <p:nvPicPr>
          <p:cNvPr id="7" name="Picture 6" title="Char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75166" y="1295400"/>
            <a:ext cx="1694346" cy="2259127"/>
          </a:xfrm>
          <a:prstGeom prst="rect">
            <a:avLst/>
          </a:prstGeom>
          <a:ln w="12700">
            <a:solidFill>
              <a:schemeClr val="tx1"/>
            </a:solidFill>
          </a:ln>
        </p:spPr>
      </p:pic>
      <p:sp>
        <p:nvSpPr>
          <p:cNvPr id="8" name="TextBox 7"/>
          <p:cNvSpPr txBox="1"/>
          <p:nvPr/>
        </p:nvSpPr>
        <p:spPr>
          <a:xfrm>
            <a:off x="6765701" y="3534549"/>
            <a:ext cx="1601912" cy="215444"/>
          </a:xfrm>
          <a:prstGeom prst="rect">
            <a:avLst/>
          </a:prstGeom>
          <a:noFill/>
        </p:spPr>
        <p:txBody>
          <a:bodyPr wrap="square" rtlCol="0">
            <a:spAutoFit/>
          </a:bodyPr>
          <a:lstStyle/>
          <a:p>
            <a:pPr algn="r"/>
            <a:r>
              <a:rPr lang="en-US" sz="800" dirty="0" smtClean="0"/>
              <a:t>Source: TEEX - Harwood</a:t>
            </a:r>
            <a:endParaRPr lang="en-US" sz="800" dirty="0"/>
          </a:p>
        </p:txBody>
      </p:sp>
      <p:pic>
        <p:nvPicPr>
          <p:cNvPr id="9" name="Picture 8" title="crane acciden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73732" y="3916849"/>
            <a:ext cx="2673814" cy="1858301"/>
          </a:xfrm>
          <a:prstGeom prst="rect">
            <a:avLst/>
          </a:prstGeom>
          <a:ln>
            <a:solidFill>
              <a:schemeClr val="tx1"/>
            </a:solidFill>
          </a:ln>
        </p:spPr>
      </p:pic>
      <p:sp>
        <p:nvSpPr>
          <p:cNvPr id="10" name="TextBox 9"/>
          <p:cNvSpPr txBox="1"/>
          <p:nvPr/>
        </p:nvSpPr>
        <p:spPr>
          <a:xfrm>
            <a:off x="6733918" y="5775150"/>
            <a:ext cx="1601912" cy="215444"/>
          </a:xfrm>
          <a:prstGeom prst="rect">
            <a:avLst/>
          </a:prstGeom>
          <a:noFill/>
        </p:spPr>
        <p:txBody>
          <a:bodyPr wrap="square" rtlCol="0">
            <a:spAutoFit/>
          </a:bodyPr>
          <a:lstStyle/>
          <a:p>
            <a:pPr algn="r"/>
            <a:r>
              <a:rPr lang="en-US" sz="800" dirty="0" smtClean="0"/>
              <a:t>Source: TEEX - Harwood</a:t>
            </a:r>
            <a:endParaRPr lang="en-US" sz="800" dirty="0"/>
          </a:p>
        </p:txBody>
      </p:sp>
    </p:spTree>
    <p:extLst>
      <p:ext uri="{BB962C8B-B14F-4D97-AF65-F5344CB8AC3E}">
        <p14:creationId xmlns:p14="http://schemas.microsoft.com/office/powerpoint/2010/main" val="15134539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Preventing Hazards</a:t>
            </a:r>
            <a:endParaRPr lang="en-US" dirty="0"/>
          </a:p>
        </p:txBody>
      </p:sp>
      <p:sp>
        <p:nvSpPr>
          <p:cNvPr id="3" name="Content Placeholder 2"/>
          <p:cNvSpPr>
            <a:spLocks noGrp="1"/>
          </p:cNvSpPr>
          <p:nvPr>
            <p:ph idx="1"/>
          </p:nvPr>
        </p:nvSpPr>
        <p:spPr>
          <a:xfrm>
            <a:off x="914400" y="1100976"/>
            <a:ext cx="7086600" cy="4800599"/>
          </a:xfrm>
        </p:spPr>
        <p:txBody>
          <a:bodyPr>
            <a:normAutofit/>
          </a:bodyPr>
          <a:lstStyle/>
          <a:p>
            <a:r>
              <a:rPr lang="en-US" sz="2800" dirty="0" smtClean="0"/>
              <a:t>Inspection of crane by a qualified person</a:t>
            </a:r>
          </a:p>
          <a:p>
            <a:pPr lvl="1"/>
            <a:r>
              <a:rPr lang="en-US" sz="2400" dirty="0" smtClean="0"/>
              <a:t>Modified, repaired, or adjusted</a:t>
            </a:r>
          </a:p>
          <a:p>
            <a:pPr lvl="1"/>
            <a:r>
              <a:rPr lang="en-US" sz="2400" dirty="0" smtClean="0"/>
              <a:t>Post-assembly</a:t>
            </a:r>
          </a:p>
          <a:p>
            <a:pPr lvl="1"/>
            <a:r>
              <a:rPr lang="en-US" sz="2400" dirty="0" smtClean="0"/>
              <a:t>At least every 12 months</a:t>
            </a:r>
          </a:p>
          <a:p>
            <a:pPr lvl="1"/>
            <a:r>
              <a:rPr lang="en-US" sz="2400" dirty="0" smtClean="0"/>
              <a:t>Equipment not in regular use</a:t>
            </a:r>
          </a:p>
          <a:p>
            <a:r>
              <a:rPr lang="en-US" sz="2800" dirty="0" smtClean="0"/>
              <a:t>Visual inspection by a </a:t>
            </a:r>
            <a:br>
              <a:rPr lang="en-US" sz="2800" dirty="0" smtClean="0"/>
            </a:br>
            <a:r>
              <a:rPr lang="en-US" sz="2800" dirty="0" smtClean="0"/>
              <a:t>competent person</a:t>
            </a:r>
          </a:p>
          <a:p>
            <a:pPr lvl="1"/>
            <a:r>
              <a:rPr lang="en-US" sz="2400" dirty="0" smtClean="0"/>
              <a:t>Prior to each shift</a:t>
            </a:r>
          </a:p>
          <a:p>
            <a:pPr lvl="1"/>
            <a:r>
              <a:rPr lang="en-US" sz="2400" dirty="0" smtClean="0"/>
              <a:t>Monthly</a:t>
            </a:r>
            <a:endParaRPr lang="en-US" sz="2000" dirty="0">
              <a:solidFill>
                <a:srgbClr val="FF0000"/>
              </a:solidFill>
            </a:endParaRPr>
          </a:p>
          <a:p>
            <a:pPr marL="0" indent="0">
              <a:buNone/>
            </a:pPr>
            <a:endParaRPr lang="en-US" dirty="0"/>
          </a:p>
        </p:txBody>
      </p:sp>
      <p:sp>
        <p:nvSpPr>
          <p:cNvPr id="9" name="TextBox 8"/>
          <p:cNvSpPr txBox="1"/>
          <p:nvPr/>
        </p:nvSpPr>
        <p:spPr>
          <a:xfrm>
            <a:off x="6696295" y="5267681"/>
            <a:ext cx="1904386" cy="215444"/>
          </a:xfrm>
          <a:prstGeom prst="rect">
            <a:avLst/>
          </a:prstGeom>
          <a:noFill/>
        </p:spPr>
        <p:txBody>
          <a:bodyPr wrap="square" rtlCol="0">
            <a:spAutoFit/>
          </a:bodyPr>
          <a:lstStyle/>
          <a:p>
            <a:pPr algn="r"/>
            <a:r>
              <a:rPr lang="en-US" sz="800" dirty="0" smtClean="0"/>
              <a:t>Source: OSHA</a:t>
            </a:r>
            <a:endParaRPr lang="en-US" sz="800" dirty="0"/>
          </a:p>
        </p:txBody>
      </p:sp>
      <p:pic>
        <p:nvPicPr>
          <p:cNvPr id="5122" name="Picture 2" descr="http://www.washingtoncrane.com/Images/inspections-pic.jpg" title="scissor lift"/>
          <p:cNvPicPr>
            <a:picLocks noChangeAspect="1" noChangeArrowheads="1"/>
          </p:cNvPicPr>
          <p:nvPr/>
        </p:nvPicPr>
        <p:blipFill rotWithShape="1">
          <a:blip r:embed="rId3">
            <a:extLst>
              <a:ext uri="{28A0092B-C50C-407E-A947-70E740481C1C}">
                <a14:useLocalDpi xmlns:a14="http://schemas.microsoft.com/office/drawing/2010/main" val="0"/>
              </a:ext>
            </a:extLst>
          </a:blip>
          <a:srcRect l="18611"/>
          <a:stretch/>
        </p:blipFill>
        <p:spPr bwMode="auto">
          <a:xfrm>
            <a:off x="5867400" y="2782273"/>
            <a:ext cx="2710627" cy="249784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63008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5774"/>
            <a:ext cx="8229600" cy="1217889"/>
          </a:xfrm>
        </p:spPr>
        <p:txBody>
          <a:bodyPr>
            <a:noAutofit/>
          </a:bodyPr>
          <a:lstStyle/>
          <a:p>
            <a:r>
              <a:rPr lang="en-US" dirty="0" smtClean="0"/>
              <a:t>Introduction</a:t>
            </a:r>
            <a:endParaRPr lang="en-US" dirty="0"/>
          </a:p>
        </p:txBody>
      </p:sp>
      <p:sp>
        <p:nvSpPr>
          <p:cNvPr id="3" name="Content Placeholder 2"/>
          <p:cNvSpPr>
            <a:spLocks noGrp="1"/>
          </p:cNvSpPr>
          <p:nvPr>
            <p:ph idx="1"/>
          </p:nvPr>
        </p:nvSpPr>
        <p:spPr>
          <a:xfrm>
            <a:off x="571500" y="1143000"/>
            <a:ext cx="8000999" cy="4648199"/>
          </a:xfrm>
        </p:spPr>
        <p:txBody>
          <a:bodyPr>
            <a:normAutofit fontScale="92500"/>
          </a:bodyPr>
          <a:lstStyle/>
          <a:p>
            <a:pPr marL="0" indent="0">
              <a:buNone/>
            </a:pPr>
            <a:r>
              <a:rPr lang="en-US" dirty="0" smtClean="0"/>
              <a:t>Lesson objectives:</a:t>
            </a:r>
          </a:p>
          <a:p>
            <a:pPr marL="514350" indent="-514350">
              <a:buFont typeface="+mj-lt"/>
              <a:buAutoNum type="arabicPeriod"/>
            </a:pPr>
            <a:r>
              <a:rPr lang="en-US" sz="3000" dirty="0" smtClean="0"/>
              <a:t>Identify types of </a:t>
            </a:r>
            <a:r>
              <a:rPr lang="en-US" sz="3000" dirty="0"/>
              <a:t>material handling equipment.</a:t>
            </a:r>
          </a:p>
          <a:p>
            <a:pPr marL="514350" indent="-514350">
              <a:buFont typeface="+mj-lt"/>
              <a:buAutoNum type="arabicPeriod"/>
            </a:pPr>
            <a:r>
              <a:rPr lang="en-US" sz="3000" dirty="0" smtClean="0"/>
              <a:t>Describe hazards </a:t>
            </a:r>
            <a:r>
              <a:rPr lang="en-US" sz="3000" dirty="0"/>
              <a:t>associated with material handling </a:t>
            </a:r>
            <a:r>
              <a:rPr lang="en-US" sz="3000" dirty="0" smtClean="0"/>
              <a:t>activities.</a:t>
            </a:r>
          </a:p>
          <a:p>
            <a:pPr marL="514350" indent="-514350">
              <a:buFont typeface="+mj-lt"/>
              <a:buAutoNum type="arabicPeriod"/>
            </a:pPr>
            <a:r>
              <a:rPr lang="en-US" sz="3000" dirty="0" smtClean="0"/>
              <a:t>Identify methods to prevent hazards </a:t>
            </a:r>
            <a:r>
              <a:rPr lang="en-US" sz="3000" dirty="0"/>
              <a:t>associated with material handling </a:t>
            </a:r>
            <a:r>
              <a:rPr lang="en-US" sz="3000" dirty="0" smtClean="0"/>
              <a:t>equipment.</a:t>
            </a:r>
            <a:endParaRPr lang="en-US" sz="3000" dirty="0"/>
          </a:p>
          <a:p>
            <a:pPr marL="514350" indent="-514350">
              <a:buFont typeface="+mj-lt"/>
              <a:buAutoNum type="arabicPeriod"/>
            </a:pPr>
            <a:r>
              <a:rPr lang="en-US" sz="3000" dirty="0" smtClean="0"/>
              <a:t>Recognize employer </a:t>
            </a:r>
            <a:r>
              <a:rPr lang="en-US" sz="3000" dirty="0"/>
              <a:t>requirements to protect workers from material handling </a:t>
            </a:r>
            <a:r>
              <a:rPr lang="en-US" sz="3000" dirty="0" smtClean="0"/>
              <a:t>hazards.</a:t>
            </a:r>
            <a:endParaRPr lang="en-US" sz="3000" dirty="0"/>
          </a:p>
          <a:p>
            <a:pPr lvl="1"/>
            <a:endParaRPr lang="en-US" dirty="0"/>
          </a:p>
        </p:txBody>
      </p:sp>
    </p:spTree>
    <p:extLst>
      <p:ext uri="{BB962C8B-B14F-4D97-AF65-F5344CB8AC3E}">
        <p14:creationId xmlns:p14="http://schemas.microsoft.com/office/powerpoint/2010/main" val="8074239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Preventing Hazards</a:t>
            </a:r>
            <a:endParaRPr lang="en-US" dirty="0"/>
          </a:p>
        </p:txBody>
      </p:sp>
      <p:sp>
        <p:nvSpPr>
          <p:cNvPr id="3" name="Content Placeholder 2"/>
          <p:cNvSpPr>
            <a:spLocks noGrp="1"/>
          </p:cNvSpPr>
          <p:nvPr>
            <p:ph idx="1"/>
          </p:nvPr>
        </p:nvSpPr>
        <p:spPr>
          <a:xfrm>
            <a:off x="762000" y="1182522"/>
            <a:ext cx="7772400" cy="2246478"/>
          </a:xfrm>
        </p:spPr>
        <p:txBody>
          <a:bodyPr>
            <a:normAutofit/>
          </a:bodyPr>
          <a:lstStyle/>
          <a:p>
            <a:r>
              <a:rPr lang="en-US" sz="2800" dirty="0" smtClean="0"/>
              <a:t>Slings</a:t>
            </a:r>
            <a:endParaRPr lang="en-US" sz="1200" dirty="0" smtClean="0"/>
          </a:p>
          <a:p>
            <a:pPr lvl="1"/>
            <a:r>
              <a:rPr lang="en-US" sz="2400" dirty="0" smtClean="0"/>
              <a:t>Connects a crane hook to a load</a:t>
            </a:r>
          </a:p>
          <a:p>
            <a:pPr lvl="1"/>
            <a:r>
              <a:rPr lang="en-US" sz="2400" dirty="0" smtClean="0"/>
              <a:t>Proper selection</a:t>
            </a:r>
          </a:p>
          <a:p>
            <a:pPr lvl="1"/>
            <a:r>
              <a:rPr lang="en-US" sz="2400" dirty="0" smtClean="0"/>
              <a:t>Inspection</a:t>
            </a:r>
          </a:p>
          <a:p>
            <a:pPr marL="0" indent="0">
              <a:buNone/>
            </a:pPr>
            <a:endParaRPr lang="en-US" dirty="0"/>
          </a:p>
        </p:txBody>
      </p:sp>
      <p:pic>
        <p:nvPicPr>
          <p:cNvPr id="9" name="Picture 8" title="crane hoo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1646" y="1168035"/>
            <a:ext cx="1503498" cy="1956165"/>
          </a:xfrm>
          <a:prstGeom prst="rect">
            <a:avLst/>
          </a:prstGeom>
        </p:spPr>
      </p:pic>
      <p:pic>
        <p:nvPicPr>
          <p:cNvPr id="11" name="Picture 10" title="Inspecti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1600" y="3530811"/>
            <a:ext cx="2971800" cy="2228851"/>
          </a:xfrm>
          <a:prstGeom prst="rect">
            <a:avLst/>
          </a:prstGeom>
          <a:ln w="12700">
            <a:solidFill>
              <a:schemeClr val="tx1"/>
            </a:solidFill>
          </a:ln>
        </p:spPr>
      </p:pic>
      <p:sp>
        <p:nvSpPr>
          <p:cNvPr id="12" name="TextBox 11"/>
          <p:cNvSpPr txBox="1"/>
          <p:nvPr/>
        </p:nvSpPr>
        <p:spPr>
          <a:xfrm>
            <a:off x="3686175" y="5867400"/>
            <a:ext cx="1771650" cy="215444"/>
          </a:xfrm>
          <a:prstGeom prst="rect">
            <a:avLst/>
          </a:prstGeom>
          <a:noFill/>
        </p:spPr>
        <p:txBody>
          <a:bodyPr wrap="square" rtlCol="0">
            <a:spAutoFit/>
          </a:bodyPr>
          <a:lstStyle/>
          <a:p>
            <a:pPr algn="ctr"/>
            <a:r>
              <a:rPr lang="en-US" sz="800" dirty="0" smtClean="0"/>
              <a:t>Source of photos: OSHA</a:t>
            </a:r>
            <a:endParaRPr lang="en-US" sz="800" dirty="0"/>
          </a:p>
        </p:txBody>
      </p:sp>
      <p:pic>
        <p:nvPicPr>
          <p:cNvPr id="13" name="Picture 3" descr="C:\A-MAIN FILE\OUTREACH\filter01\Slide12.JPG" title="frayed cable"/>
          <p:cNvPicPr>
            <a:picLocks noChangeAspect="1" noChangeArrowheads="1"/>
          </p:cNvPicPr>
          <p:nvPr/>
        </p:nvPicPr>
        <p:blipFill>
          <a:blip r:embed="rId5">
            <a:extLst>
              <a:ext uri="{28A0092B-C50C-407E-A947-70E740481C1C}">
                <a14:useLocalDpi xmlns:a14="http://schemas.microsoft.com/office/drawing/2010/main" val="0"/>
              </a:ext>
            </a:extLst>
          </a:blip>
          <a:srcRect l="27779" t="23334" r="26666" b="29259"/>
          <a:stretch>
            <a:fillRect/>
          </a:stretch>
        </p:blipFill>
        <p:spPr bwMode="auto">
          <a:xfrm>
            <a:off x="5499055" y="3530811"/>
            <a:ext cx="2806758" cy="219075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85347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Preventing Hazards</a:t>
            </a:r>
            <a:endParaRPr lang="en-US" dirty="0"/>
          </a:p>
        </p:txBody>
      </p:sp>
      <p:sp>
        <p:nvSpPr>
          <p:cNvPr id="3" name="Content Placeholder 2"/>
          <p:cNvSpPr>
            <a:spLocks noGrp="1"/>
          </p:cNvSpPr>
          <p:nvPr>
            <p:ph idx="1"/>
          </p:nvPr>
        </p:nvSpPr>
        <p:spPr>
          <a:xfrm>
            <a:off x="914400" y="1182522"/>
            <a:ext cx="7315200" cy="3618078"/>
          </a:xfrm>
        </p:spPr>
        <p:txBody>
          <a:bodyPr>
            <a:normAutofit/>
          </a:bodyPr>
          <a:lstStyle/>
          <a:p>
            <a:pPr lvl="1"/>
            <a:r>
              <a:rPr lang="en-US" dirty="0" smtClean="0"/>
              <a:t>Reduce sling hazards by:</a:t>
            </a:r>
          </a:p>
          <a:p>
            <a:pPr lvl="2"/>
            <a:r>
              <a:rPr lang="en-US" dirty="0" smtClean="0"/>
              <a:t>Lubricating</a:t>
            </a:r>
          </a:p>
          <a:p>
            <a:pPr lvl="2"/>
            <a:r>
              <a:rPr lang="en-US" dirty="0"/>
              <a:t>N</a:t>
            </a:r>
            <a:r>
              <a:rPr lang="en-US" dirty="0" smtClean="0"/>
              <a:t>ot shortening with knots, bolts, or other devices, or kink legs</a:t>
            </a:r>
          </a:p>
          <a:p>
            <a:pPr lvl="2"/>
            <a:r>
              <a:rPr lang="en-US" dirty="0" smtClean="0"/>
              <a:t>Keeping clear of loads</a:t>
            </a:r>
          </a:p>
          <a:p>
            <a:pPr lvl="2"/>
            <a:r>
              <a:rPr lang="en-US" dirty="0" smtClean="0"/>
              <a:t>Avoiding sudden movement</a:t>
            </a:r>
            <a:endParaRPr lang="en-US" dirty="0"/>
          </a:p>
          <a:p>
            <a:pPr marL="0" indent="0">
              <a:buNone/>
            </a:pPr>
            <a:endParaRPr lang="en-US" dirty="0"/>
          </a:p>
        </p:txBody>
      </p:sp>
    </p:spTree>
    <p:extLst>
      <p:ext uri="{BB962C8B-B14F-4D97-AF65-F5344CB8AC3E}">
        <p14:creationId xmlns:p14="http://schemas.microsoft.com/office/powerpoint/2010/main" val="42797440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Preventing Hazards</a:t>
            </a:r>
            <a:endParaRPr lang="en-US" dirty="0"/>
          </a:p>
        </p:txBody>
      </p:sp>
      <p:sp>
        <p:nvSpPr>
          <p:cNvPr id="3" name="Content Placeholder 2"/>
          <p:cNvSpPr>
            <a:spLocks noGrp="1"/>
          </p:cNvSpPr>
          <p:nvPr>
            <p:ph idx="1"/>
          </p:nvPr>
        </p:nvSpPr>
        <p:spPr>
          <a:xfrm>
            <a:off x="914400" y="1411503"/>
            <a:ext cx="6858000" cy="3237078"/>
          </a:xfrm>
        </p:spPr>
        <p:txBody>
          <a:bodyPr>
            <a:normAutofit/>
          </a:bodyPr>
          <a:lstStyle/>
          <a:p>
            <a:pPr marL="0" indent="0">
              <a:buNone/>
            </a:pPr>
            <a:r>
              <a:rPr lang="en-US" dirty="0" smtClean="0"/>
              <a:t>Forklifts</a:t>
            </a:r>
          </a:p>
          <a:p>
            <a:r>
              <a:rPr lang="en-US" sz="2800" dirty="0" smtClean="0"/>
              <a:t>Main causes of injuries</a:t>
            </a:r>
          </a:p>
          <a:p>
            <a:pPr lvl="1"/>
            <a:r>
              <a:rPr lang="en-US" sz="2400" dirty="0"/>
              <a:t>Forklift overturns</a:t>
            </a:r>
          </a:p>
          <a:p>
            <a:pPr lvl="1"/>
            <a:r>
              <a:rPr lang="en-US" sz="2400" dirty="0"/>
              <a:t>Forklift striking workers </a:t>
            </a:r>
            <a:r>
              <a:rPr lang="en-US" sz="2400" dirty="0" smtClean="0"/>
              <a:t/>
            </a:r>
            <a:br>
              <a:rPr lang="en-US" sz="2400" dirty="0" smtClean="0"/>
            </a:br>
            <a:r>
              <a:rPr lang="en-US" sz="2400" dirty="0" smtClean="0"/>
              <a:t>on </a:t>
            </a:r>
            <a:r>
              <a:rPr lang="en-US" sz="2400" dirty="0"/>
              <a:t>foot</a:t>
            </a:r>
          </a:p>
          <a:p>
            <a:pPr lvl="1"/>
            <a:r>
              <a:rPr lang="en-US" sz="2400" dirty="0"/>
              <a:t>Persons crushed by forklifts</a:t>
            </a:r>
          </a:p>
          <a:p>
            <a:pPr lvl="1"/>
            <a:r>
              <a:rPr lang="en-US" sz="2400" dirty="0"/>
              <a:t>Persons falling from </a:t>
            </a:r>
            <a:r>
              <a:rPr lang="en-US" sz="2400" dirty="0" smtClean="0"/>
              <a:t>forklifts</a:t>
            </a:r>
            <a:endParaRPr lang="en-US" sz="2400" dirty="0"/>
          </a:p>
          <a:p>
            <a:pPr marL="571500" indent="-457200"/>
            <a:endParaRPr lang="en-US" sz="2000" dirty="0">
              <a:solidFill>
                <a:srgbClr val="FF0000"/>
              </a:solidFill>
            </a:endParaRPr>
          </a:p>
          <a:p>
            <a:pPr marL="0" indent="0">
              <a:buNone/>
            </a:pPr>
            <a:endParaRPr lang="en-US" dirty="0"/>
          </a:p>
        </p:txBody>
      </p:sp>
      <p:sp>
        <p:nvSpPr>
          <p:cNvPr id="9" name="TextBox 8"/>
          <p:cNvSpPr txBox="1"/>
          <p:nvPr/>
        </p:nvSpPr>
        <p:spPr>
          <a:xfrm>
            <a:off x="5562600" y="3585233"/>
            <a:ext cx="2991835" cy="338554"/>
          </a:xfrm>
          <a:prstGeom prst="rect">
            <a:avLst/>
          </a:prstGeom>
          <a:noFill/>
        </p:spPr>
        <p:txBody>
          <a:bodyPr wrap="square" rtlCol="0">
            <a:spAutoFit/>
          </a:bodyPr>
          <a:lstStyle/>
          <a:p>
            <a:pPr algn="r"/>
            <a:r>
              <a:rPr lang="en-US" sz="800" dirty="0" smtClean="0"/>
              <a:t>Forklift toppled sideways possibly due to shift in center of gravity. Source: OSHA</a:t>
            </a:r>
            <a:endParaRPr lang="en-US" sz="800" dirty="0"/>
          </a:p>
        </p:txBody>
      </p:sp>
      <p:pic>
        <p:nvPicPr>
          <p:cNvPr id="4" name="Picture 3" title="forklift hazard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1411503"/>
            <a:ext cx="3296635" cy="2165350"/>
          </a:xfrm>
          <a:prstGeom prst="rect">
            <a:avLst/>
          </a:prstGeom>
          <a:ln>
            <a:solidFill>
              <a:schemeClr val="tx1"/>
            </a:solidFill>
          </a:ln>
        </p:spPr>
      </p:pic>
    </p:spTree>
    <p:extLst>
      <p:ext uri="{BB962C8B-B14F-4D97-AF65-F5344CB8AC3E}">
        <p14:creationId xmlns:p14="http://schemas.microsoft.com/office/powerpoint/2010/main" val="34395068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Preventing Hazards</a:t>
            </a:r>
            <a:endParaRPr lang="en-US" dirty="0"/>
          </a:p>
        </p:txBody>
      </p:sp>
      <p:sp>
        <p:nvSpPr>
          <p:cNvPr id="3" name="Content Placeholder 2"/>
          <p:cNvSpPr>
            <a:spLocks noGrp="1"/>
          </p:cNvSpPr>
          <p:nvPr>
            <p:ph idx="1"/>
          </p:nvPr>
        </p:nvSpPr>
        <p:spPr>
          <a:xfrm>
            <a:off x="914400" y="1182522"/>
            <a:ext cx="7620000" cy="2094078"/>
          </a:xfrm>
        </p:spPr>
        <p:txBody>
          <a:bodyPr>
            <a:normAutofit/>
          </a:bodyPr>
          <a:lstStyle/>
          <a:p>
            <a:r>
              <a:rPr lang="en-US" sz="2800" dirty="0" smtClean="0"/>
              <a:t>Illegal forklift operators</a:t>
            </a:r>
          </a:p>
          <a:p>
            <a:pPr lvl="1"/>
            <a:r>
              <a:rPr lang="en-US" sz="2400" dirty="0" smtClean="0"/>
              <a:t>Anyone under 18</a:t>
            </a:r>
          </a:p>
          <a:p>
            <a:pPr lvl="1"/>
            <a:r>
              <a:rPr lang="en-US" sz="2400" dirty="0" smtClean="0"/>
              <a:t>Anyone not properly trained</a:t>
            </a:r>
            <a:endParaRPr lang="en-US" sz="2400" dirty="0"/>
          </a:p>
        </p:txBody>
      </p:sp>
      <p:pic>
        <p:nvPicPr>
          <p:cNvPr id="8" name="Picture 7" title="men looking at forklif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2921858"/>
            <a:ext cx="2428239" cy="2428239"/>
          </a:xfrm>
          <a:prstGeom prst="rect">
            <a:avLst/>
          </a:prstGeom>
          <a:ln w="12700">
            <a:solidFill>
              <a:schemeClr val="tx1"/>
            </a:solidFill>
          </a:ln>
        </p:spPr>
      </p:pic>
      <p:pic>
        <p:nvPicPr>
          <p:cNvPr id="7" name="Picture 6" title="forklift age sticke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9200" y="2921858"/>
            <a:ext cx="2619375" cy="2543175"/>
          </a:xfrm>
          <a:prstGeom prst="rect">
            <a:avLst/>
          </a:prstGeom>
        </p:spPr>
      </p:pic>
      <p:sp>
        <p:nvSpPr>
          <p:cNvPr id="11" name="TextBox 10"/>
          <p:cNvSpPr txBox="1"/>
          <p:nvPr/>
        </p:nvSpPr>
        <p:spPr>
          <a:xfrm>
            <a:off x="3695700" y="5801900"/>
            <a:ext cx="1752600" cy="215444"/>
          </a:xfrm>
          <a:prstGeom prst="rect">
            <a:avLst/>
          </a:prstGeom>
          <a:noFill/>
        </p:spPr>
        <p:txBody>
          <a:bodyPr wrap="square" rtlCol="0">
            <a:spAutoFit/>
          </a:bodyPr>
          <a:lstStyle/>
          <a:p>
            <a:pPr algn="ctr"/>
            <a:r>
              <a:rPr lang="en-US" sz="800" dirty="0" smtClean="0"/>
              <a:t>Source of photos: OSHA</a:t>
            </a:r>
            <a:endParaRPr lang="en-US" sz="800" dirty="0"/>
          </a:p>
        </p:txBody>
      </p:sp>
    </p:spTree>
    <p:extLst>
      <p:ext uri="{BB962C8B-B14F-4D97-AF65-F5344CB8AC3E}">
        <p14:creationId xmlns:p14="http://schemas.microsoft.com/office/powerpoint/2010/main" val="37659016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Preventing Hazards</a:t>
            </a:r>
            <a:endParaRPr lang="en-US" dirty="0"/>
          </a:p>
        </p:txBody>
      </p:sp>
      <p:sp>
        <p:nvSpPr>
          <p:cNvPr id="3" name="Content Placeholder 2"/>
          <p:cNvSpPr>
            <a:spLocks noGrp="1"/>
          </p:cNvSpPr>
          <p:nvPr>
            <p:ph idx="1"/>
          </p:nvPr>
        </p:nvSpPr>
        <p:spPr>
          <a:xfrm>
            <a:off x="2137929" y="1144176"/>
            <a:ext cx="4868141" cy="4276818"/>
          </a:xfrm>
        </p:spPr>
        <p:txBody>
          <a:bodyPr>
            <a:normAutofit/>
          </a:bodyPr>
          <a:lstStyle/>
          <a:p>
            <a:pPr lvl="1"/>
            <a:r>
              <a:rPr lang="en-US" dirty="0" smtClean="0"/>
              <a:t>Driving the forklift</a:t>
            </a:r>
            <a:endParaRPr lang="en-US" dirty="0" smtClean="0">
              <a:solidFill>
                <a:srgbClr val="0070C0"/>
              </a:solidFill>
            </a:endParaRPr>
          </a:p>
          <a:p>
            <a:pPr lvl="2"/>
            <a:r>
              <a:rPr lang="en-US" dirty="0" smtClean="0"/>
              <a:t>Obstructed vision</a:t>
            </a:r>
            <a:endParaRPr lang="en-US" dirty="0"/>
          </a:p>
          <a:p>
            <a:pPr lvl="2"/>
            <a:r>
              <a:rPr lang="en-US" dirty="0" smtClean="0"/>
              <a:t>Travel path</a:t>
            </a:r>
            <a:endParaRPr lang="en-US" dirty="0"/>
          </a:p>
          <a:p>
            <a:pPr lvl="2"/>
            <a:r>
              <a:rPr lang="en-US" dirty="0" smtClean="0"/>
              <a:t>Approaching people</a:t>
            </a:r>
          </a:p>
          <a:p>
            <a:pPr lvl="2"/>
            <a:r>
              <a:rPr lang="en-US" dirty="0" smtClean="0"/>
              <a:t>Elevated platform</a:t>
            </a:r>
          </a:p>
          <a:p>
            <a:pPr lvl="2"/>
            <a:r>
              <a:rPr lang="en-US" dirty="0" smtClean="0"/>
              <a:t>Seat belts and ROPS</a:t>
            </a:r>
          </a:p>
          <a:p>
            <a:pPr lvl="2"/>
            <a:r>
              <a:rPr lang="en-US" dirty="0" smtClean="0"/>
              <a:t>Raising/lowering forks</a:t>
            </a:r>
          </a:p>
          <a:p>
            <a:pPr lvl="2"/>
            <a:r>
              <a:rPr lang="en-US" dirty="0" smtClean="0"/>
              <a:t>Safe distance</a:t>
            </a:r>
            <a:endParaRPr lang="en-US" dirty="0"/>
          </a:p>
          <a:p>
            <a:pPr lvl="2"/>
            <a:endParaRPr lang="en-US" dirty="0"/>
          </a:p>
        </p:txBody>
      </p:sp>
      <p:pic>
        <p:nvPicPr>
          <p:cNvPr id="8" name="Picture 7" title="man driving forklif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083" y="1189556"/>
            <a:ext cx="2201011" cy="1655161"/>
          </a:xfrm>
          <a:prstGeom prst="rect">
            <a:avLst/>
          </a:prstGeom>
        </p:spPr>
      </p:pic>
      <p:pic>
        <p:nvPicPr>
          <p:cNvPr id="9" name="Picture 8" title="Man driving forklif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470" y="3282585"/>
            <a:ext cx="1964999" cy="1909979"/>
          </a:xfrm>
          <a:prstGeom prst="rect">
            <a:avLst/>
          </a:prstGeom>
        </p:spPr>
      </p:pic>
      <p:sp>
        <p:nvSpPr>
          <p:cNvPr id="10" name="TextBox 9"/>
          <p:cNvSpPr txBox="1"/>
          <p:nvPr/>
        </p:nvSpPr>
        <p:spPr>
          <a:xfrm>
            <a:off x="3695699" y="5887603"/>
            <a:ext cx="1752600" cy="215444"/>
          </a:xfrm>
          <a:prstGeom prst="rect">
            <a:avLst/>
          </a:prstGeom>
          <a:noFill/>
        </p:spPr>
        <p:txBody>
          <a:bodyPr wrap="square" rtlCol="0">
            <a:spAutoFit/>
          </a:bodyPr>
          <a:lstStyle/>
          <a:p>
            <a:pPr algn="ctr"/>
            <a:r>
              <a:rPr lang="en-US" sz="800" dirty="0" smtClean="0"/>
              <a:t>Source of photos: OSHA</a:t>
            </a:r>
            <a:endParaRPr lang="en-US" sz="800" dirty="0"/>
          </a:p>
        </p:txBody>
      </p:sp>
      <p:pic>
        <p:nvPicPr>
          <p:cNvPr id="11" name="Picture 10" title="man driving forklift with forks up"/>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53200" y="1193019"/>
            <a:ext cx="2227344" cy="1648234"/>
          </a:xfrm>
          <a:prstGeom prst="rect">
            <a:avLst/>
          </a:prstGeom>
        </p:spPr>
      </p:pic>
      <p:pic>
        <p:nvPicPr>
          <p:cNvPr id="12" name="Picture 11" title="man wearing forklift seatbelt"/>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44663" y="3282585"/>
            <a:ext cx="1935881" cy="1935881"/>
          </a:xfrm>
          <a:prstGeom prst="rect">
            <a:avLst/>
          </a:prstGeom>
        </p:spPr>
      </p:pic>
    </p:spTree>
    <p:extLst>
      <p:ext uri="{BB962C8B-B14F-4D97-AF65-F5344CB8AC3E}">
        <p14:creationId xmlns:p14="http://schemas.microsoft.com/office/powerpoint/2010/main" val="24867870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Preventing Hazards</a:t>
            </a:r>
            <a:endParaRPr lang="en-US" dirty="0"/>
          </a:p>
        </p:txBody>
      </p:sp>
      <p:sp>
        <p:nvSpPr>
          <p:cNvPr id="3" name="Content Placeholder 2"/>
          <p:cNvSpPr>
            <a:spLocks noGrp="1"/>
          </p:cNvSpPr>
          <p:nvPr>
            <p:ph idx="1"/>
          </p:nvPr>
        </p:nvSpPr>
        <p:spPr>
          <a:xfrm>
            <a:off x="1371600" y="1136318"/>
            <a:ext cx="6400800" cy="3008478"/>
          </a:xfrm>
        </p:spPr>
        <p:txBody>
          <a:bodyPr>
            <a:normAutofit/>
          </a:bodyPr>
          <a:lstStyle/>
          <a:p>
            <a:pPr lvl="1"/>
            <a:r>
              <a:rPr lang="en-US" dirty="0" smtClean="0"/>
              <a:t>Elevating workers with forklift</a:t>
            </a:r>
            <a:endParaRPr lang="en-US" dirty="0">
              <a:solidFill>
                <a:srgbClr val="0070C0"/>
              </a:solidFill>
            </a:endParaRPr>
          </a:p>
          <a:p>
            <a:pPr lvl="2"/>
            <a:r>
              <a:rPr lang="en-US" dirty="0" smtClean="0"/>
              <a:t>Standing on forks</a:t>
            </a:r>
            <a:endParaRPr lang="en-US" dirty="0"/>
          </a:p>
          <a:p>
            <a:pPr lvl="2"/>
            <a:r>
              <a:rPr lang="en-US" dirty="0" smtClean="0"/>
              <a:t>Lifting </a:t>
            </a:r>
            <a:r>
              <a:rPr lang="en-US" dirty="0"/>
              <a:t>personnel </a:t>
            </a:r>
            <a:endParaRPr lang="en-US" dirty="0" smtClean="0"/>
          </a:p>
          <a:p>
            <a:pPr lvl="2"/>
            <a:r>
              <a:rPr lang="en-US" dirty="0" smtClean="0"/>
              <a:t>Approved lift platform</a:t>
            </a:r>
          </a:p>
          <a:p>
            <a:pPr lvl="2"/>
            <a:r>
              <a:rPr lang="en-US" dirty="0" smtClean="0"/>
              <a:t>Restraining means</a:t>
            </a:r>
            <a:endParaRPr lang="en-US" dirty="0"/>
          </a:p>
          <a:p>
            <a:pPr lvl="2"/>
            <a:endParaRPr lang="en-US" dirty="0" smtClean="0"/>
          </a:p>
        </p:txBody>
      </p:sp>
      <p:sp>
        <p:nvSpPr>
          <p:cNvPr id="8" name="TextBox 7"/>
          <p:cNvSpPr txBox="1"/>
          <p:nvPr/>
        </p:nvSpPr>
        <p:spPr>
          <a:xfrm>
            <a:off x="4749173" y="5889508"/>
            <a:ext cx="1457663" cy="215444"/>
          </a:xfrm>
          <a:prstGeom prst="rect">
            <a:avLst/>
          </a:prstGeom>
          <a:noFill/>
        </p:spPr>
        <p:txBody>
          <a:bodyPr wrap="square" rtlCol="0">
            <a:spAutoFit/>
          </a:bodyPr>
          <a:lstStyle/>
          <a:p>
            <a:pPr algn="r"/>
            <a:r>
              <a:rPr lang="en-US" sz="800" dirty="0" smtClean="0"/>
              <a:t>Source: OSHA</a:t>
            </a:r>
            <a:endParaRPr lang="en-US" sz="800" dirty="0"/>
          </a:p>
        </p:txBody>
      </p:sp>
      <p:pic>
        <p:nvPicPr>
          <p:cNvPr id="9" name="Picture 8" title="man standing on forklift fork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800" y="3733018"/>
            <a:ext cx="3200400" cy="2137868"/>
          </a:xfrm>
          <a:prstGeom prst="rect">
            <a:avLst/>
          </a:prstGeom>
          <a:ln>
            <a:solidFill>
              <a:schemeClr val="tx1"/>
            </a:solidFill>
          </a:ln>
        </p:spPr>
      </p:pic>
    </p:spTree>
    <p:extLst>
      <p:ext uri="{BB962C8B-B14F-4D97-AF65-F5344CB8AC3E}">
        <p14:creationId xmlns:p14="http://schemas.microsoft.com/office/powerpoint/2010/main" val="10703396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Preventing Hazards</a:t>
            </a:r>
            <a:endParaRPr lang="en-US" dirty="0"/>
          </a:p>
        </p:txBody>
      </p:sp>
      <p:sp>
        <p:nvSpPr>
          <p:cNvPr id="3" name="Content Placeholder 2"/>
          <p:cNvSpPr>
            <a:spLocks noGrp="1"/>
          </p:cNvSpPr>
          <p:nvPr>
            <p:ph idx="1"/>
          </p:nvPr>
        </p:nvSpPr>
        <p:spPr>
          <a:xfrm>
            <a:off x="914400" y="1182522"/>
            <a:ext cx="7620000" cy="2322678"/>
          </a:xfrm>
        </p:spPr>
        <p:txBody>
          <a:bodyPr>
            <a:normAutofit/>
          </a:bodyPr>
          <a:lstStyle/>
          <a:p>
            <a:pPr lvl="1"/>
            <a:r>
              <a:rPr lang="en-US" dirty="0" smtClean="0"/>
              <a:t>Driving forklift on grades/ramps</a:t>
            </a:r>
          </a:p>
          <a:p>
            <a:pPr lvl="2"/>
            <a:r>
              <a:rPr lang="en-US" dirty="0" smtClean="0"/>
              <a:t>Use </a:t>
            </a:r>
            <a:r>
              <a:rPr lang="en-US" dirty="0"/>
              <a:t>extreme </a:t>
            </a:r>
            <a:r>
              <a:rPr lang="en-US" dirty="0" smtClean="0"/>
              <a:t>caution</a:t>
            </a:r>
            <a:endParaRPr lang="en-US" dirty="0"/>
          </a:p>
          <a:p>
            <a:pPr lvl="2"/>
            <a:r>
              <a:rPr lang="en-US" dirty="0" smtClean="0"/>
              <a:t>No turns</a:t>
            </a:r>
          </a:p>
          <a:p>
            <a:pPr lvl="2"/>
            <a:r>
              <a:rPr lang="en-US" dirty="0" smtClean="0"/>
              <a:t>Tilting and raising load</a:t>
            </a:r>
          </a:p>
          <a:p>
            <a:pPr lvl="2"/>
            <a:r>
              <a:rPr lang="en-US" dirty="0" smtClean="0"/>
              <a:t>Point load up the incline</a:t>
            </a:r>
            <a:endParaRPr lang="en-US" dirty="0"/>
          </a:p>
        </p:txBody>
      </p:sp>
      <p:pic>
        <p:nvPicPr>
          <p:cNvPr id="8" name="Picture 7" title="forklift going up a ram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4103094"/>
            <a:ext cx="2227190" cy="1487763"/>
          </a:xfrm>
          <a:prstGeom prst="rect">
            <a:avLst/>
          </a:prstGeom>
        </p:spPr>
      </p:pic>
      <p:pic>
        <p:nvPicPr>
          <p:cNvPr id="9" name="Picture 8" title="forklift backing down a ramp"/>
          <p:cNvPicPr>
            <a:picLocks noChangeAspect="1"/>
          </p:cNvPicPr>
          <p:nvPr/>
        </p:nvPicPr>
        <p:blipFill rotWithShape="1">
          <a:blip r:embed="rId4">
            <a:extLst>
              <a:ext uri="{28A0092B-C50C-407E-A947-70E740481C1C}">
                <a14:useLocalDpi xmlns:a14="http://schemas.microsoft.com/office/drawing/2010/main" val="0"/>
              </a:ext>
            </a:extLst>
          </a:blip>
          <a:srcRect l="3200" t="4192" r="8000" b="5987"/>
          <a:stretch/>
        </p:blipFill>
        <p:spPr>
          <a:xfrm>
            <a:off x="3471055" y="4103093"/>
            <a:ext cx="2201889" cy="1487763"/>
          </a:xfrm>
          <a:prstGeom prst="rect">
            <a:avLst/>
          </a:prstGeom>
          <a:ln>
            <a:solidFill>
              <a:schemeClr val="tx1"/>
            </a:solidFill>
          </a:ln>
        </p:spPr>
      </p:pic>
      <p:sp>
        <p:nvSpPr>
          <p:cNvPr id="10" name="TextBox 9"/>
          <p:cNvSpPr txBox="1"/>
          <p:nvPr/>
        </p:nvSpPr>
        <p:spPr>
          <a:xfrm>
            <a:off x="3695700" y="5590857"/>
            <a:ext cx="1752600" cy="215444"/>
          </a:xfrm>
          <a:prstGeom prst="rect">
            <a:avLst/>
          </a:prstGeom>
          <a:noFill/>
        </p:spPr>
        <p:txBody>
          <a:bodyPr wrap="square" rtlCol="0">
            <a:spAutoFit/>
          </a:bodyPr>
          <a:lstStyle/>
          <a:p>
            <a:pPr algn="ctr"/>
            <a:r>
              <a:rPr lang="en-US" sz="800" dirty="0" smtClean="0"/>
              <a:t>Source of photos: OSHA</a:t>
            </a:r>
            <a:endParaRPr lang="en-US" sz="800" dirty="0"/>
          </a:p>
        </p:txBody>
      </p:sp>
      <p:pic>
        <p:nvPicPr>
          <p:cNvPr id="11" name="Picture 10" title="forklift driving"/>
          <p:cNvPicPr>
            <a:picLocks noChangeAspect="1"/>
          </p:cNvPicPr>
          <p:nvPr/>
        </p:nvPicPr>
        <p:blipFill rotWithShape="1">
          <a:blip r:embed="rId5">
            <a:extLst>
              <a:ext uri="{28A0092B-C50C-407E-A947-70E740481C1C}">
                <a14:useLocalDpi xmlns:a14="http://schemas.microsoft.com/office/drawing/2010/main" val="0"/>
              </a:ext>
            </a:extLst>
          </a:blip>
          <a:srcRect l="2213" t="4931" r="19399" b="4343"/>
          <a:stretch/>
        </p:blipFill>
        <p:spPr>
          <a:xfrm>
            <a:off x="6150766" y="4103093"/>
            <a:ext cx="2328216" cy="1487472"/>
          </a:xfrm>
          <a:prstGeom prst="rect">
            <a:avLst/>
          </a:prstGeom>
          <a:ln>
            <a:solidFill>
              <a:schemeClr val="tx1"/>
            </a:solidFill>
          </a:ln>
        </p:spPr>
      </p:pic>
    </p:spTree>
    <p:extLst>
      <p:ext uri="{BB962C8B-B14F-4D97-AF65-F5344CB8AC3E}">
        <p14:creationId xmlns:p14="http://schemas.microsoft.com/office/powerpoint/2010/main" val="6322884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Preventing Hazards</a:t>
            </a:r>
            <a:endParaRPr lang="en-US" dirty="0"/>
          </a:p>
        </p:txBody>
      </p:sp>
      <p:sp>
        <p:nvSpPr>
          <p:cNvPr id="3" name="Content Placeholder 2"/>
          <p:cNvSpPr>
            <a:spLocks noGrp="1"/>
          </p:cNvSpPr>
          <p:nvPr>
            <p:ph idx="1"/>
          </p:nvPr>
        </p:nvSpPr>
        <p:spPr>
          <a:xfrm>
            <a:off x="914400" y="1313782"/>
            <a:ext cx="4876800" cy="3922878"/>
          </a:xfrm>
        </p:spPr>
        <p:txBody>
          <a:bodyPr>
            <a:normAutofit/>
          </a:bodyPr>
          <a:lstStyle/>
          <a:p>
            <a:pPr lvl="1"/>
            <a:r>
              <a:rPr lang="en-US" dirty="0" smtClean="0"/>
              <a:t>Forklift </a:t>
            </a:r>
            <a:r>
              <a:rPr lang="en-US" dirty="0"/>
              <a:t>operating </a:t>
            </a:r>
            <a:r>
              <a:rPr lang="en-US" dirty="0" smtClean="0"/>
              <a:t>speed</a:t>
            </a:r>
          </a:p>
          <a:p>
            <a:pPr lvl="2"/>
            <a:r>
              <a:rPr lang="en-US" dirty="0" smtClean="0"/>
              <a:t>Tip-overs</a:t>
            </a:r>
          </a:p>
          <a:p>
            <a:pPr lvl="2"/>
            <a:r>
              <a:rPr lang="en-US" dirty="0" smtClean="0"/>
              <a:t>Turning</a:t>
            </a:r>
          </a:p>
          <a:p>
            <a:pPr lvl="2"/>
            <a:r>
              <a:rPr lang="en-US" dirty="0" smtClean="0"/>
              <a:t>Avoiding collisions</a:t>
            </a:r>
          </a:p>
          <a:p>
            <a:pPr lvl="2"/>
            <a:r>
              <a:rPr lang="en-US" dirty="0" smtClean="0"/>
              <a:t>Wet and slippery floors</a:t>
            </a:r>
          </a:p>
          <a:p>
            <a:pPr lvl="2"/>
            <a:r>
              <a:rPr lang="en-US" dirty="0" smtClean="0"/>
              <a:t>Ascending/descending</a:t>
            </a:r>
          </a:p>
          <a:p>
            <a:pPr lvl="2"/>
            <a:r>
              <a:rPr lang="en-US" dirty="0" smtClean="0"/>
              <a:t>Obstructed vision</a:t>
            </a:r>
          </a:p>
          <a:p>
            <a:pPr lvl="1"/>
            <a:endParaRPr lang="en-US" dirty="0" smtClean="0"/>
          </a:p>
        </p:txBody>
      </p:sp>
      <p:pic>
        <p:nvPicPr>
          <p:cNvPr id="7" name="Picture 6" title="slow traffic sign"/>
          <p:cNvPicPr>
            <a:picLocks noChangeAspect="1"/>
          </p:cNvPicPr>
          <p:nvPr/>
        </p:nvPicPr>
        <p:blipFill>
          <a:blip r:embed="rId3"/>
          <a:stretch>
            <a:fillRect/>
          </a:stretch>
        </p:blipFill>
        <p:spPr>
          <a:xfrm>
            <a:off x="6400800" y="1420206"/>
            <a:ext cx="1682894" cy="1373791"/>
          </a:xfrm>
          <a:prstGeom prst="rect">
            <a:avLst/>
          </a:prstGeom>
          <a:ln w="12700">
            <a:noFill/>
          </a:ln>
        </p:spPr>
      </p:pic>
      <p:sp>
        <p:nvSpPr>
          <p:cNvPr id="8" name="TextBox 7"/>
          <p:cNvSpPr txBox="1"/>
          <p:nvPr/>
        </p:nvSpPr>
        <p:spPr>
          <a:xfrm>
            <a:off x="6705600" y="5943511"/>
            <a:ext cx="1675786" cy="215444"/>
          </a:xfrm>
          <a:prstGeom prst="rect">
            <a:avLst/>
          </a:prstGeom>
          <a:noFill/>
        </p:spPr>
        <p:txBody>
          <a:bodyPr wrap="square" rtlCol="0">
            <a:spAutoFit/>
          </a:bodyPr>
          <a:lstStyle/>
          <a:p>
            <a:pPr algn="ctr"/>
            <a:r>
              <a:rPr lang="en-US" sz="800" dirty="0" smtClean="0"/>
              <a:t>Source of photos: OSHA</a:t>
            </a:r>
            <a:endParaRPr lang="en-US" sz="800" dirty="0"/>
          </a:p>
        </p:txBody>
      </p:sp>
      <p:pic>
        <p:nvPicPr>
          <p:cNvPr id="9" name="Picture 8" title="woman walking by forklif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1583" y="2912429"/>
            <a:ext cx="2172111" cy="1450970"/>
          </a:xfrm>
          <a:prstGeom prst="rect">
            <a:avLst/>
          </a:prstGeom>
        </p:spPr>
      </p:pic>
      <p:pic>
        <p:nvPicPr>
          <p:cNvPr id="10" name="Picture 9" title="man driving forklift"/>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39293" y="4481831"/>
            <a:ext cx="2144402" cy="1509659"/>
          </a:xfrm>
          <a:prstGeom prst="rect">
            <a:avLst/>
          </a:prstGeom>
        </p:spPr>
      </p:pic>
    </p:spTree>
    <p:extLst>
      <p:ext uri="{BB962C8B-B14F-4D97-AF65-F5344CB8AC3E}">
        <p14:creationId xmlns:p14="http://schemas.microsoft.com/office/powerpoint/2010/main" val="8318309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Preventing Hazards</a:t>
            </a:r>
            <a:endParaRPr lang="en-US" dirty="0"/>
          </a:p>
        </p:txBody>
      </p:sp>
      <p:sp>
        <p:nvSpPr>
          <p:cNvPr id="3" name="Content Placeholder 2"/>
          <p:cNvSpPr>
            <a:spLocks noGrp="1"/>
          </p:cNvSpPr>
          <p:nvPr>
            <p:ph idx="1"/>
          </p:nvPr>
        </p:nvSpPr>
        <p:spPr>
          <a:xfrm>
            <a:off x="381000" y="1373757"/>
            <a:ext cx="5105400" cy="2817243"/>
          </a:xfrm>
        </p:spPr>
        <p:txBody>
          <a:bodyPr>
            <a:normAutofit/>
          </a:bodyPr>
          <a:lstStyle/>
          <a:p>
            <a:pPr lvl="1"/>
            <a:r>
              <a:rPr lang="en-US" dirty="0" smtClean="0"/>
              <a:t>Avoiding excess weight</a:t>
            </a:r>
          </a:p>
          <a:p>
            <a:pPr lvl="2"/>
            <a:r>
              <a:rPr lang="en-US" dirty="0" smtClean="0"/>
              <a:t>Do not exceed weight capacity of forklift.</a:t>
            </a:r>
          </a:p>
          <a:p>
            <a:pPr lvl="2"/>
            <a:r>
              <a:rPr lang="en-US" dirty="0" smtClean="0"/>
              <a:t>Center loads and secure to keep from shifting to maintain balance of weight</a:t>
            </a:r>
            <a:endParaRPr lang="en-US" dirty="0"/>
          </a:p>
        </p:txBody>
      </p:sp>
      <p:pic>
        <p:nvPicPr>
          <p:cNvPr id="8" name="Picture 7" title="forklift loaded incorrectl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4746" y="1428844"/>
            <a:ext cx="3068384" cy="3252487"/>
          </a:xfrm>
          <a:prstGeom prst="rect">
            <a:avLst/>
          </a:prstGeom>
          <a:ln>
            <a:solidFill>
              <a:schemeClr val="tx1"/>
            </a:solidFill>
          </a:ln>
        </p:spPr>
      </p:pic>
      <p:sp>
        <p:nvSpPr>
          <p:cNvPr id="10" name="TextBox 9"/>
          <p:cNvSpPr txBox="1"/>
          <p:nvPr/>
        </p:nvSpPr>
        <p:spPr>
          <a:xfrm>
            <a:off x="6934200" y="5791581"/>
            <a:ext cx="1599586" cy="215444"/>
          </a:xfrm>
          <a:prstGeom prst="rect">
            <a:avLst/>
          </a:prstGeom>
          <a:noFill/>
        </p:spPr>
        <p:txBody>
          <a:bodyPr wrap="square" rtlCol="0">
            <a:spAutoFit/>
          </a:bodyPr>
          <a:lstStyle/>
          <a:p>
            <a:pPr algn="r"/>
            <a:r>
              <a:rPr lang="en-US" sz="800" dirty="0" smtClean="0"/>
              <a:t>Source of graphics: OSHA</a:t>
            </a:r>
            <a:endParaRPr lang="en-US" sz="800" dirty="0"/>
          </a:p>
        </p:txBody>
      </p:sp>
      <p:pic>
        <p:nvPicPr>
          <p:cNvPr id="6" name="Picture 2" descr="Types and Fundamenta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3436" y="3917340"/>
            <a:ext cx="2590800" cy="1981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86217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Preventing Hazards</a:t>
            </a:r>
            <a:endParaRPr lang="en-US" dirty="0"/>
          </a:p>
        </p:txBody>
      </p:sp>
      <p:sp>
        <p:nvSpPr>
          <p:cNvPr id="3" name="Content Placeholder 2"/>
          <p:cNvSpPr>
            <a:spLocks noGrp="1"/>
          </p:cNvSpPr>
          <p:nvPr>
            <p:ph idx="1"/>
          </p:nvPr>
        </p:nvSpPr>
        <p:spPr>
          <a:xfrm>
            <a:off x="457200" y="1676400"/>
            <a:ext cx="5791200" cy="2446389"/>
          </a:xfrm>
        </p:spPr>
        <p:txBody>
          <a:bodyPr>
            <a:normAutofit/>
          </a:bodyPr>
          <a:lstStyle/>
          <a:p>
            <a:pPr lvl="1"/>
            <a:r>
              <a:rPr lang="en-US" dirty="0" smtClean="0"/>
              <a:t>Use of dock boards for loading/uploading</a:t>
            </a:r>
          </a:p>
          <a:p>
            <a:pPr lvl="2"/>
            <a:r>
              <a:rPr lang="en-US" dirty="0" smtClean="0"/>
              <a:t>Bridging space</a:t>
            </a:r>
          </a:p>
          <a:p>
            <a:pPr lvl="2"/>
            <a:r>
              <a:rPr lang="en-US" dirty="0" smtClean="0"/>
              <a:t>Securing portable dock boards</a:t>
            </a:r>
          </a:p>
          <a:p>
            <a:pPr lvl="2"/>
            <a:r>
              <a:rPr lang="en-US" dirty="0" smtClean="0"/>
              <a:t>Handholds for dock boards</a:t>
            </a:r>
          </a:p>
        </p:txBody>
      </p:sp>
      <p:pic>
        <p:nvPicPr>
          <p:cNvPr id="7" name="Picture 6" title="using dock boards for forklif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4435" y="1725952"/>
            <a:ext cx="2303765" cy="3455647"/>
          </a:xfrm>
          <a:prstGeom prst="rect">
            <a:avLst/>
          </a:prstGeom>
        </p:spPr>
      </p:pic>
      <p:sp>
        <p:nvSpPr>
          <p:cNvPr id="8" name="TextBox 7"/>
          <p:cNvSpPr txBox="1"/>
          <p:nvPr/>
        </p:nvSpPr>
        <p:spPr>
          <a:xfrm>
            <a:off x="6820207" y="5218844"/>
            <a:ext cx="1599586" cy="215444"/>
          </a:xfrm>
          <a:prstGeom prst="rect">
            <a:avLst/>
          </a:prstGeom>
          <a:noFill/>
        </p:spPr>
        <p:txBody>
          <a:bodyPr wrap="square" rtlCol="0">
            <a:spAutoFit/>
          </a:bodyPr>
          <a:lstStyle/>
          <a:p>
            <a:pPr algn="r"/>
            <a:r>
              <a:rPr lang="en-US" sz="800" dirty="0" smtClean="0"/>
              <a:t>Source: OSHA</a:t>
            </a:r>
            <a:endParaRPr lang="en-US" sz="800" dirty="0"/>
          </a:p>
        </p:txBody>
      </p:sp>
    </p:spTree>
    <p:extLst>
      <p:ext uri="{BB962C8B-B14F-4D97-AF65-F5344CB8AC3E}">
        <p14:creationId xmlns:p14="http://schemas.microsoft.com/office/powerpoint/2010/main" val="36307395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218"/>
            <a:ext cx="9144000" cy="906463"/>
          </a:xfrm>
        </p:spPr>
        <p:txBody>
          <a:bodyPr>
            <a:normAutofit/>
          </a:bodyPr>
          <a:lstStyle/>
          <a:p>
            <a:r>
              <a:rPr lang="en-US" dirty="0" smtClean="0"/>
              <a:t>Types of Equipment</a:t>
            </a:r>
            <a:endParaRPr lang="en-US" dirty="0"/>
          </a:p>
        </p:txBody>
      </p:sp>
      <p:sp>
        <p:nvSpPr>
          <p:cNvPr id="3" name="Content Placeholder 2"/>
          <p:cNvSpPr>
            <a:spLocks noGrp="1"/>
          </p:cNvSpPr>
          <p:nvPr>
            <p:ph idx="1"/>
          </p:nvPr>
        </p:nvSpPr>
        <p:spPr>
          <a:xfrm>
            <a:off x="555155" y="1766484"/>
            <a:ext cx="3340998" cy="576962"/>
          </a:xfrm>
        </p:spPr>
        <p:txBody>
          <a:bodyPr>
            <a:normAutofit lnSpcReduction="10000"/>
          </a:bodyPr>
          <a:lstStyle/>
          <a:p>
            <a:pPr marL="0" indent="0" algn="ctr">
              <a:buNone/>
            </a:pPr>
            <a:r>
              <a:rPr lang="en-US" dirty="0" smtClean="0">
                <a:solidFill>
                  <a:srgbClr val="0070C0"/>
                </a:solidFill>
              </a:rPr>
              <a:t>Conveyors</a:t>
            </a:r>
            <a:endParaRPr lang="en-US" sz="2000" dirty="0" smtClean="0">
              <a:solidFill>
                <a:srgbClr val="FF0000"/>
              </a:solidFill>
            </a:endParaRPr>
          </a:p>
        </p:txBody>
      </p:sp>
      <p:sp>
        <p:nvSpPr>
          <p:cNvPr id="9" name="TextBox 8"/>
          <p:cNvSpPr txBox="1"/>
          <p:nvPr/>
        </p:nvSpPr>
        <p:spPr>
          <a:xfrm>
            <a:off x="6452465" y="4882116"/>
            <a:ext cx="2206625" cy="215444"/>
          </a:xfrm>
          <a:prstGeom prst="rect">
            <a:avLst/>
          </a:prstGeom>
          <a:noFill/>
        </p:spPr>
        <p:txBody>
          <a:bodyPr wrap="square" rtlCol="0">
            <a:spAutoFit/>
          </a:bodyPr>
          <a:lstStyle/>
          <a:p>
            <a:pPr algn="r"/>
            <a:r>
              <a:rPr lang="en-US" sz="800" dirty="0" smtClean="0"/>
              <a:t>Source: TEEX-Harwood</a:t>
            </a:r>
            <a:endParaRPr lang="en-US" sz="800" dirty="0"/>
          </a:p>
        </p:txBody>
      </p:sp>
      <p:sp>
        <p:nvSpPr>
          <p:cNvPr id="11" name="TextBox 10"/>
          <p:cNvSpPr txBox="1"/>
          <p:nvPr/>
        </p:nvSpPr>
        <p:spPr>
          <a:xfrm>
            <a:off x="753649" y="4905798"/>
            <a:ext cx="1797166" cy="215444"/>
          </a:xfrm>
          <a:prstGeom prst="rect">
            <a:avLst/>
          </a:prstGeom>
          <a:noFill/>
        </p:spPr>
        <p:txBody>
          <a:bodyPr wrap="square" rtlCol="0">
            <a:spAutoFit/>
          </a:bodyPr>
          <a:lstStyle/>
          <a:p>
            <a:r>
              <a:rPr lang="en-US" sz="800" dirty="0" smtClean="0"/>
              <a:t>Source: OSHA</a:t>
            </a:r>
            <a:endParaRPr lang="en-US" sz="800" dirty="0"/>
          </a:p>
        </p:txBody>
      </p:sp>
      <p:pic>
        <p:nvPicPr>
          <p:cNvPr id="14" name="Picture 13" title="Powered industrial truck"/>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2343446"/>
            <a:ext cx="3401290" cy="2550968"/>
          </a:xfrm>
          <a:prstGeom prst="rect">
            <a:avLst/>
          </a:prstGeom>
          <a:ln>
            <a:solidFill>
              <a:schemeClr val="tx1"/>
            </a:solidFill>
          </a:ln>
        </p:spPr>
      </p:pic>
      <p:sp>
        <p:nvSpPr>
          <p:cNvPr id="12" name="Content Placeholder 2"/>
          <p:cNvSpPr txBox="1">
            <a:spLocks/>
          </p:cNvSpPr>
          <p:nvPr/>
        </p:nvSpPr>
        <p:spPr>
          <a:xfrm>
            <a:off x="5257800" y="1219792"/>
            <a:ext cx="3462193" cy="11267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dirty="0" smtClean="0">
                <a:solidFill>
                  <a:srgbClr val="0070C0"/>
                </a:solidFill>
              </a:rPr>
              <a:t>Powered </a:t>
            </a:r>
            <a:br>
              <a:rPr lang="en-US" dirty="0" smtClean="0">
                <a:solidFill>
                  <a:srgbClr val="0070C0"/>
                </a:solidFill>
              </a:rPr>
            </a:br>
            <a:r>
              <a:rPr lang="en-US" dirty="0" smtClean="0">
                <a:solidFill>
                  <a:srgbClr val="0070C0"/>
                </a:solidFill>
              </a:rPr>
              <a:t>Industrial Trucks</a:t>
            </a:r>
          </a:p>
          <a:p>
            <a:pPr marL="571500" indent="-457200"/>
            <a:endParaRPr lang="en-US" sz="2000" dirty="0" smtClean="0">
              <a:solidFill>
                <a:srgbClr val="FF0000"/>
              </a:solidFill>
            </a:endParaRPr>
          </a:p>
        </p:txBody>
      </p:sp>
      <p:pic>
        <p:nvPicPr>
          <p:cNvPr id="5122" name="Picture 2" descr="Inclined unscrambling convey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649" y="2348762"/>
            <a:ext cx="3733470" cy="253335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80603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Preventing Hazards</a:t>
            </a:r>
            <a:endParaRPr lang="en-US" dirty="0"/>
          </a:p>
        </p:txBody>
      </p:sp>
      <p:sp>
        <p:nvSpPr>
          <p:cNvPr id="3" name="Content Placeholder 2"/>
          <p:cNvSpPr>
            <a:spLocks noGrp="1"/>
          </p:cNvSpPr>
          <p:nvPr>
            <p:ph idx="1"/>
          </p:nvPr>
        </p:nvSpPr>
        <p:spPr>
          <a:xfrm>
            <a:off x="342900" y="1343189"/>
            <a:ext cx="6019800" cy="3465678"/>
          </a:xfrm>
        </p:spPr>
        <p:txBody>
          <a:bodyPr>
            <a:normAutofit lnSpcReduction="10000"/>
          </a:bodyPr>
          <a:lstStyle/>
          <a:p>
            <a:pPr lvl="1"/>
            <a:r>
              <a:rPr lang="en-US" dirty="0" smtClean="0"/>
              <a:t>Exiting the forklift</a:t>
            </a:r>
          </a:p>
          <a:p>
            <a:pPr lvl="2"/>
            <a:r>
              <a:rPr lang="en-US" dirty="0" smtClean="0"/>
              <a:t>Set brake, lower forks/lifting carriage, neutralize controls</a:t>
            </a:r>
          </a:p>
          <a:p>
            <a:pPr lvl="2"/>
            <a:r>
              <a:rPr lang="en-US" dirty="0"/>
              <a:t>S</a:t>
            </a:r>
            <a:r>
              <a:rPr lang="en-US" dirty="0" smtClean="0"/>
              <a:t>tand-up type forklift</a:t>
            </a:r>
            <a:br>
              <a:rPr lang="en-US" dirty="0" smtClean="0"/>
            </a:br>
            <a:endParaRPr lang="en-US" dirty="0" smtClean="0"/>
          </a:p>
          <a:p>
            <a:pPr lvl="1"/>
            <a:r>
              <a:rPr lang="en-US" dirty="0" smtClean="0"/>
              <a:t>Riding </a:t>
            </a:r>
            <a:r>
              <a:rPr lang="en-US" dirty="0"/>
              <a:t>the forklift</a:t>
            </a:r>
          </a:p>
          <a:p>
            <a:pPr lvl="2"/>
            <a:r>
              <a:rPr lang="en-US" dirty="0" smtClean="0"/>
              <a:t>No passengers allowed</a:t>
            </a:r>
          </a:p>
          <a:p>
            <a:pPr lvl="2"/>
            <a:r>
              <a:rPr lang="en-US" dirty="0" smtClean="0"/>
              <a:t>Exception – seat is provided</a:t>
            </a:r>
            <a:endParaRPr lang="en-US" dirty="0"/>
          </a:p>
        </p:txBody>
      </p:sp>
      <p:pic>
        <p:nvPicPr>
          <p:cNvPr id="7" name="Picture 6" title="man exiting forklif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4538" y="1229212"/>
            <a:ext cx="2836524" cy="2110374"/>
          </a:xfrm>
          <a:prstGeom prst="rect">
            <a:avLst/>
          </a:prstGeom>
        </p:spPr>
      </p:pic>
      <p:pic>
        <p:nvPicPr>
          <p:cNvPr id="9" name="Picture 8" title="forklift passenge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4201" y="3473389"/>
            <a:ext cx="1646862" cy="2470294"/>
          </a:xfrm>
          <a:prstGeom prst="rect">
            <a:avLst/>
          </a:prstGeom>
        </p:spPr>
      </p:pic>
      <p:sp>
        <p:nvSpPr>
          <p:cNvPr id="10" name="TextBox 9"/>
          <p:cNvSpPr txBox="1"/>
          <p:nvPr/>
        </p:nvSpPr>
        <p:spPr>
          <a:xfrm>
            <a:off x="6968837" y="5915353"/>
            <a:ext cx="1675786" cy="215444"/>
          </a:xfrm>
          <a:prstGeom prst="rect">
            <a:avLst/>
          </a:prstGeom>
          <a:noFill/>
        </p:spPr>
        <p:txBody>
          <a:bodyPr wrap="square" rtlCol="0">
            <a:spAutoFit/>
          </a:bodyPr>
          <a:lstStyle/>
          <a:p>
            <a:pPr algn="r"/>
            <a:r>
              <a:rPr lang="en-US" sz="800" dirty="0" smtClean="0"/>
              <a:t>Source of photos: OSHA</a:t>
            </a:r>
            <a:endParaRPr lang="en-US" sz="800" dirty="0"/>
          </a:p>
        </p:txBody>
      </p:sp>
    </p:spTree>
    <p:extLst>
      <p:ext uri="{BB962C8B-B14F-4D97-AF65-F5344CB8AC3E}">
        <p14:creationId xmlns:p14="http://schemas.microsoft.com/office/powerpoint/2010/main" val="10770599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Preventing Hazards</a:t>
            </a:r>
            <a:endParaRPr lang="en-US" dirty="0"/>
          </a:p>
        </p:txBody>
      </p:sp>
      <p:sp>
        <p:nvSpPr>
          <p:cNvPr id="3" name="Content Placeholder 2"/>
          <p:cNvSpPr>
            <a:spLocks noGrp="1"/>
          </p:cNvSpPr>
          <p:nvPr>
            <p:ph idx="1"/>
          </p:nvPr>
        </p:nvSpPr>
        <p:spPr>
          <a:xfrm>
            <a:off x="800100" y="1143000"/>
            <a:ext cx="7543800" cy="2932278"/>
          </a:xfrm>
        </p:spPr>
        <p:txBody>
          <a:bodyPr>
            <a:normAutofit/>
          </a:bodyPr>
          <a:lstStyle/>
          <a:p>
            <a:pPr lvl="1"/>
            <a:r>
              <a:rPr lang="en-US" dirty="0" smtClean="0"/>
              <a:t>Avoiding struck-by/crushed-by</a:t>
            </a:r>
            <a:endParaRPr lang="en-US" dirty="0"/>
          </a:p>
          <a:p>
            <a:pPr lvl="2"/>
            <a:r>
              <a:rPr lang="en-US" dirty="0" smtClean="0"/>
              <a:t>Don’t </a:t>
            </a:r>
            <a:r>
              <a:rPr lang="en-US" dirty="0"/>
              <a:t>jump from </a:t>
            </a:r>
            <a:r>
              <a:rPr lang="en-US" dirty="0" smtClean="0"/>
              <a:t>an overturning</a:t>
            </a:r>
            <a:r>
              <a:rPr lang="en-US" dirty="0"/>
              <a:t>, sit-down type forklift.</a:t>
            </a:r>
          </a:p>
          <a:p>
            <a:pPr lvl="2"/>
            <a:r>
              <a:rPr lang="en-US" dirty="0" smtClean="0"/>
              <a:t>Stay </a:t>
            </a:r>
            <a:r>
              <a:rPr lang="en-US" dirty="0"/>
              <a:t>with the truck, </a:t>
            </a:r>
            <a:r>
              <a:rPr lang="en-US" dirty="0" smtClean="0"/>
              <a:t>hold </a:t>
            </a:r>
            <a:r>
              <a:rPr lang="en-US" dirty="0"/>
              <a:t>on firmly, </a:t>
            </a:r>
            <a:r>
              <a:rPr lang="en-US" dirty="0" smtClean="0"/>
              <a:t>and</a:t>
            </a:r>
            <a:br>
              <a:rPr lang="en-US" dirty="0" smtClean="0"/>
            </a:br>
            <a:r>
              <a:rPr lang="en-US" dirty="0" smtClean="0"/>
              <a:t>lean </a:t>
            </a:r>
            <a:r>
              <a:rPr lang="en-US" dirty="0"/>
              <a:t>in the opposite direction of the overturn.</a:t>
            </a:r>
          </a:p>
        </p:txBody>
      </p:sp>
      <p:pic>
        <p:nvPicPr>
          <p:cNvPr id="7" name="Picture 6" title="forklift warning sig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6500" y="3397596"/>
            <a:ext cx="4191000" cy="2581656"/>
          </a:xfrm>
          <a:prstGeom prst="rect">
            <a:avLst/>
          </a:prstGeom>
        </p:spPr>
      </p:pic>
      <p:sp>
        <p:nvSpPr>
          <p:cNvPr id="8" name="TextBox 7"/>
          <p:cNvSpPr txBox="1"/>
          <p:nvPr/>
        </p:nvSpPr>
        <p:spPr>
          <a:xfrm>
            <a:off x="5067914" y="5938893"/>
            <a:ext cx="1599586" cy="215444"/>
          </a:xfrm>
          <a:prstGeom prst="rect">
            <a:avLst/>
          </a:prstGeom>
          <a:noFill/>
        </p:spPr>
        <p:txBody>
          <a:bodyPr wrap="square" rtlCol="0">
            <a:spAutoFit/>
          </a:bodyPr>
          <a:lstStyle/>
          <a:p>
            <a:pPr algn="r"/>
            <a:r>
              <a:rPr lang="en-US" sz="800" dirty="0" smtClean="0"/>
              <a:t>Source: OSHA</a:t>
            </a:r>
            <a:endParaRPr lang="en-US" sz="800" dirty="0"/>
          </a:p>
        </p:txBody>
      </p:sp>
    </p:spTree>
    <p:extLst>
      <p:ext uri="{BB962C8B-B14F-4D97-AF65-F5344CB8AC3E}">
        <p14:creationId xmlns:p14="http://schemas.microsoft.com/office/powerpoint/2010/main" val="26152791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Preventing Hazards</a:t>
            </a:r>
            <a:endParaRPr lang="en-US" dirty="0"/>
          </a:p>
        </p:txBody>
      </p:sp>
      <p:sp>
        <p:nvSpPr>
          <p:cNvPr id="3" name="Content Placeholder 2"/>
          <p:cNvSpPr>
            <a:spLocks noGrp="1"/>
          </p:cNvSpPr>
          <p:nvPr>
            <p:ph idx="1"/>
          </p:nvPr>
        </p:nvSpPr>
        <p:spPr>
          <a:xfrm>
            <a:off x="762000" y="1182522"/>
            <a:ext cx="7696200" cy="2932278"/>
          </a:xfrm>
        </p:spPr>
        <p:txBody>
          <a:bodyPr>
            <a:normAutofit/>
          </a:bodyPr>
          <a:lstStyle/>
          <a:p>
            <a:pPr lvl="1"/>
            <a:r>
              <a:rPr lang="en-US" dirty="0" smtClean="0"/>
              <a:t>Forklift training – do </a:t>
            </a:r>
            <a:r>
              <a:rPr lang="en-US" dirty="0"/>
              <a:t>not operate a forklift without proper </a:t>
            </a:r>
            <a:r>
              <a:rPr lang="en-US" dirty="0" smtClean="0"/>
              <a:t>training</a:t>
            </a:r>
            <a:br>
              <a:rPr lang="en-US" dirty="0" smtClean="0"/>
            </a:br>
            <a:endParaRPr lang="en-US" sz="1000" dirty="0" smtClean="0"/>
          </a:p>
          <a:p>
            <a:pPr lvl="1"/>
            <a:r>
              <a:rPr lang="en-US" dirty="0" smtClean="0"/>
              <a:t>Reporting damage – any </a:t>
            </a:r>
            <a:r>
              <a:rPr lang="en-US" dirty="0"/>
              <a:t>damage or problems that occur to a forklift during a shift should be reported to the supervisor</a:t>
            </a:r>
            <a:r>
              <a:rPr lang="en-US" dirty="0" smtClean="0"/>
              <a:t>.</a:t>
            </a:r>
            <a:endParaRPr lang="en-US" dirty="0"/>
          </a:p>
        </p:txBody>
      </p:sp>
      <p:pic>
        <p:nvPicPr>
          <p:cNvPr id="7" name="Picture 6" title="people standing around forklif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7100" y="3733800"/>
            <a:ext cx="2209800" cy="2209800"/>
          </a:xfrm>
          <a:prstGeom prst="rect">
            <a:avLst/>
          </a:prstGeom>
          <a:ln>
            <a:solidFill>
              <a:schemeClr val="tx1"/>
            </a:solidFill>
          </a:ln>
        </p:spPr>
      </p:pic>
      <p:sp>
        <p:nvSpPr>
          <p:cNvPr id="8" name="TextBox 7"/>
          <p:cNvSpPr txBox="1"/>
          <p:nvPr/>
        </p:nvSpPr>
        <p:spPr>
          <a:xfrm>
            <a:off x="4090014" y="5943600"/>
            <a:ext cx="1599586" cy="215444"/>
          </a:xfrm>
          <a:prstGeom prst="rect">
            <a:avLst/>
          </a:prstGeom>
          <a:noFill/>
        </p:spPr>
        <p:txBody>
          <a:bodyPr wrap="square" rtlCol="0">
            <a:spAutoFit/>
          </a:bodyPr>
          <a:lstStyle/>
          <a:p>
            <a:pPr algn="r"/>
            <a:r>
              <a:rPr lang="en-US" sz="800" dirty="0" smtClean="0"/>
              <a:t>Source: OSHA</a:t>
            </a:r>
            <a:endParaRPr lang="en-US" sz="800" dirty="0"/>
          </a:p>
        </p:txBody>
      </p:sp>
    </p:spTree>
    <p:extLst>
      <p:ext uri="{BB962C8B-B14F-4D97-AF65-F5344CB8AC3E}">
        <p14:creationId xmlns:p14="http://schemas.microsoft.com/office/powerpoint/2010/main" val="15693325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Employer Requirements</a:t>
            </a:r>
            <a:endParaRPr lang="en-US" dirty="0"/>
          </a:p>
        </p:txBody>
      </p:sp>
      <p:sp>
        <p:nvSpPr>
          <p:cNvPr id="3" name="Content Placeholder 2"/>
          <p:cNvSpPr>
            <a:spLocks noGrp="1"/>
          </p:cNvSpPr>
          <p:nvPr>
            <p:ph idx="1"/>
          </p:nvPr>
        </p:nvSpPr>
        <p:spPr>
          <a:xfrm>
            <a:off x="914400" y="1268762"/>
            <a:ext cx="7315200" cy="2779878"/>
          </a:xfrm>
        </p:spPr>
        <p:txBody>
          <a:bodyPr>
            <a:normAutofit/>
          </a:bodyPr>
          <a:lstStyle/>
          <a:p>
            <a:pPr marL="0" indent="0">
              <a:buNone/>
            </a:pPr>
            <a:r>
              <a:rPr lang="en-US" dirty="0" smtClean="0"/>
              <a:t>Comply </a:t>
            </a:r>
            <a:r>
              <a:rPr lang="en-US" dirty="0"/>
              <a:t>with OSHA standards related to materials handling, </a:t>
            </a:r>
            <a:r>
              <a:rPr lang="en-US" dirty="0" smtClean="0"/>
              <a:t>including:</a:t>
            </a:r>
          </a:p>
          <a:p>
            <a:r>
              <a:rPr lang="en-US" sz="2800" dirty="0" smtClean="0"/>
              <a:t>Training requirements</a:t>
            </a:r>
          </a:p>
          <a:p>
            <a:r>
              <a:rPr lang="en-US" sz="2800" dirty="0" smtClean="0"/>
              <a:t>Inspection requirements</a:t>
            </a:r>
          </a:p>
        </p:txBody>
      </p:sp>
      <p:pic>
        <p:nvPicPr>
          <p:cNvPr id="7" name="Picture 6" title="man operating forklif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0799" y="4022001"/>
            <a:ext cx="2054186" cy="2013102"/>
          </a:xfrm>
          <a:prstGeom prst="rect">
            <a:avLst/>
          </a:prstGeom>
        </p:spPr>
      </p:pic>
      <p:sp>
        <p:nvSpPr>
          <p:cNvPr id="8" name="TextBox 7"/>
          <p:cNvSpPr txBox="1"/>
          <p:nvPr/>
        </p:nvSpPr>
        <p:spPr>
          <a:xfrm>
            <a:off x="3344985" y="5819659"/>
            <a:ext cx="1599586" cy="215444"/>
          </a:xfrm>
          <a:prstGeom prst="rect">
            <a:avLst/>
          </a:prstGeom>
          <a:noFill/>
        </p:spPr>
        <p:txBody>
          <a:bodyPr wrap="square" rtlCol="0">
            <a:spAutoFit/>
          </a:bodyPr>
          <a:lstStyle/>
          <a:p>
            <a:pPr algn="ctr"/>
            <a:r>
              <a:rPr lang="en-US" sz="800" dirty="0" smtClean="0"/>
              <a:t>Source of photos: OSHA</a:t>
            </a:r>
            <a:endParaRPr lang="en-US" sz="800" dirty="0"/>
          </a:p>
        </p:txBody>
      </p:sp>
      <p:pic>
        <p:nvPicPr>
          <p:cNvPr id="9" name="Picture 8" title="man caressing forklift tir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2848" y="4079303"/>
            <a:ext cx="3175000" cy="1955800"/>
          </a:xfrm>
          <a:prstGeom prst="rect">
            <a:avLst/>
          </a:prstGeom>
        </p:spPr>
      </p:pic>
    </p:spTree>
    <p:extLst>
      <p:ext uri="{BB962C8B-B14F-4D97-AF65-F5344CB8AC3E}">
        <p14:creationId xmlns:p14="http://schemas.microsoft.com/office/powerpoint/2010/main" val="6452578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Employer Requirements</a:t>
            </a:r>
            <a:endParaRPr lang="en-US" dirty="0"/>
          </a:p>
        </p:txBody>
      </p:sp>
      <p:sp>
        <p:nvSpPr>
          <p:cNvPr id="3" name="Content Placeholder 2"/>
          <p:cNvSpPr>
            <a:spLocks noGrp="1"/>
          </p:cNvSpPr>
          <p:nvPr>
            <p:ph idx="1"/>
          </p:nvPr>
        </p:nvSpPr>
        <p:spPr>
          <a:xfrm>
            <a:off x="1295400" y="1182522"/>
            <a:ext cx="6934200" cy="2299687"/>
          </a:xfrm>
        </p:spPr>
        <p:txBody>
          <a:bodyPr>
            <a:normAutofit/>
          </a:bodyPr>
          <a:lstStyle/>
          <a:p>
            <a:r>
              <a:rPr lang="en-US" sz="2800" dirty="0" smtClean="0"/>
              <a:t>Comply </a:t>
            </a:r>
            <a:r>
              <a:rPr lang="en-US" sz="2800" dirty="0"/>
              <a:t>with </a:t>
            </a:r>
            <a:r>
              <a:rPr lang="en-US" sz="2800" dirty="0" smtClean="0"/>
              <a:t>manufacturers’ requirements and recommendations for</a:t>
            </a:r>
            <a:r>
              <a:rPr lang="en-US" sz="2800" dirty="0"/>
              <a:t> </a:t>
            </a:r>
            <a:r>
              <a:rPr lang="en-US" sz="2800" dirty="0" smtClean="0"/>
              <a:t>materials handling equipment</a:t>
            </a:r>
            <a:r>
              <a:rPr lang="en-US" sz="2800" dirty="0"/>
              <a:t>.</a:t>
            </a:r>
          </a:p>
        </p:txBody>
      </p:sp>
      <p:pic>
        <p:nvPicPr>
          <p:cNvPr id="8" name="Picture 7" title="forklift information sig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5100" y="3010467"/>
            <a:ext cx="3733800" cy="2494179"/>
          </a:xfrm>
          <a:prstGeom prst="rect">
            <a:avLst/>
          </a:prstGeom>
          <a:ln w="12700">
            <a:solidFill>
              <a:schemeClr val="tx1"/>
            </a:solidFill>
          </a:ln>
        </p:spPr>
      </p:pic>
      <p:sp>
        <p:nvSpPr>
          <p:cNvPr id="9" name="TextBox 8"/>
          <p:cNvSpPr txBox="1"/>
          <p:nvPr/>
        </p:nvSpPr>
        <p:spPr>
          <a:xfrm>
            <a:off x="4962525" y="5494995"/>
            <a:ext cx="1476375" cy="215444"/>
          </a:xfrm>
          <a:prstGeom prst="rect">
            <a:avLst/>
          </a:prstGeom>
          <a:noFill/>
        </p:spPr>
        <p:txBody>
          <a:bodyPr wrap="square" rtlCol="0">
            <a:spAutoFit/>
          </a:bodyPr>
          <a:lstStyle/>
          <a:p>
            <a:pPr algn="r"/>
            <a:r>
              <a:rPr lang="en-US" sz="800" dirty="0" smtClean="0"/>
              <a:t>Source : OSHA</a:t>
            </a:r>
            <a:endParaRPr lang="en-US" sz="800" dirty="0"/>
          </a:p>
        </p:txBody>
      </p:sp>
    </p:spTree>
    <p:extLst>
      <p:ext uri="{BB962C8B-B14F-4D97-AF65-F5344CB8AC3E}">
        <p14:creationId xmlns:p14="http://schemas.microsoft.com/office/powerpoint/2010/main" val="33565946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Recognizing Hazards</a:t>
            </a:r>
            <a:endParaRPr lang="en-US" dirty="0"/>
          </a:p>
        </p:txBody>
      </p:sp>
      <p:sp>
        <p:nvSpPr>
          <p:cNvPr id="3" name="Content Placeholder 2"/>
          <p:cNvSpPr>
            <a:spLocks noGrp="1"/>
          </p:cNvSpPr>
          <p:nvPr>
            <p:ph idx="1"/>
          </p:nvPr>
        </p:nvSpPr>
        <p:spPr>
          <a:xfrm>
            <a:off x="685800" y="1192473"/>
            <a:ext cx="8001000" cy="864927"/>
          </a:xfrm>
        </p:spPr>
        <p:txBody>
          <a:bodyPr>
            <a:normAutofit/>
          </a:bodyPr>
          <a:lstStyle/>
          <a:p>
            <a:pPr marL="0" indent="0">
              <a:buNone/>
            </a:pPr>
            <a:r>
              <a:rPr lang="en-US" sz="2800" dirty="0" smtClean="0"/>
              <a:t>Identify potential hazards and possible solutions:</a:t>
            </a:r>
            <a:endParaRPr lang="en-US" sz="2800" dirty="0"/>
          </a:p>
        </p:txBody>
      </p:sp>
      <p:sp>
        <p:nvSpPr>
          <p:cNvPr id="9" name="TextBox 8"/>
          <p:cNvSpPr txBox="1"/>
          <p:nvPr/>
        </p:nvSpPr>
        <p:spPr>
          <a:xfrm>
            <a:off x="2068830" y="5280660"/>
            <a:ext cx="1476375" cy="215444"/>
          </a:xfrm>
          <a:prstGeom prst="rect">
            <a:avLst/>
          </a:prstGeom>
          <a:noFill/>
        </p:spPr>
        <p:txBody>
          <a:bodyPr wrap="square" rtlCol="0">
            <a:spAutoFit/>
          </a:bodyPr>
          <a:lstStyle/>
          <a:p>
            <a:r>
              <a:rPr lang="en-US" sz="800" dirty="0" smtClean="0"/>
              <a:t>Source: OSHA</a:t>
            </a:r>
            <a:endParaRPr lang="en-US" sz="800" dirty="0"/>
          </a:p>
        </p:txBody>
      </p:sp>
      <p:pic>
        <p:nvPicPr>
          <p:cNvPr id="6" name="Picture 5" title="hole in floor with missing grat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5500" y="1944254"/>
            <a:ext cx="4953000" cy="3313546"/>
          </a:xfrm>
          <a:prstGeom prst="rect">
            <a:avLst/>
          </a:prstGeom>
          <a:ln>
            <a:solidFill>
              <a:schemeClr val="tx1"/>
            </a:solidFill>
          </a:ln>
        </p:spPr>
      </p:pic>
    </p:spTree>
    <p:extLst>
      <p:ext uri="{BB962C8B-B14F-4D97-AF65-F5344CB8AC3E}">
        <p14:creationId xmlns:p14="http://schemas.microsoft.com/office/powerpoint/2010/main" val="14802276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Recognizing Hazards</a:t>
            </a:r>
            <a:endParaRPr lang="en-US" dirty="0"/>
          </a:p>
        </p:txBody>
      </p:sp>
      <p:sp>
        <p:nvSpPr>
          <p:cNvPr id="3" name="Content Placeholder 2"/>
          <p:cNvSpPr>
            <a:spLocks noGrp="1"/>
          </p:cNvSpPr>
          <p:nvPr>
            <p:ph idx="1"/>
          </p:nvPr>
        </p:nvSpPr>
        <p:spPr>
          <a:xfrm>
            <a:off x="758825" y="1192473"/>
            <a:ext cx="7927975" cy="864927"/>
          </a:xfrm>
        </p:spPr>
        <p:txBody>
          <a:bodyPr>
            <a:normAutofit/>
          </a:bodyPr>
          <a:lstStyle/>
          <a:p>
            <a:pPr marL="0" indent="0">
              <a:buNone/>
            </a:pPr>
            <a:r>
              <a:rPr lang="en-US" sz="2800" dirty="0" smtClean="0"/>
              <a:t>Identify potential hazards and possible solutions:</a:t>
            </a:r>
            <a:endParaRPr lang="en-US" sz="2800" dirty="0"/>
          </a:p>
        </p:txBody>
      </p:sp>
      <p:sp>
        <p:nvSpPr>
          <p:cNvPr id="9" name="TextBox 8"/>
          <p:cNvSpPr txBox="1"/>
          <p:nvPr/>
        </p:nvSpPr>
        <p:spPr>
          <a:xfrm>
            <a:off x="758825" y="5424620"/>
            <a:ext cx="1476375" cy="215444"/>
          </a:xfrm>
          <a:prstGeom prst="rect">
            <a:avLst/>
          </a:prstGeom>
          <a:noFill/>
        </p:spPr>
        <p:txBody>
          <a:bodyPr wrap="square" rtlCol="0">
            <a:spAutoFit/>
          </a:bodyPr>
          <a:lstStyle/>
          <a:p>
            <a:r>
              <a:rPr lang="en-US" sz="800" dirty="0" smtClean="0"/>
              <a:t>Source: OSHA</a:t>
            </a:r>
            <a:endParaRPr lang="en-US" sz="800" dirty="0"/>
          </a:p>
        </p:txBody>
      </p:sp>
      <p:pic>
        <p:nvPicPr>
          <p:cNvPr id="12" name="Picture 1028" descr="C:\A-MAIN FILE\OUTREACH\filter01\Slide3.JPG" title="poorly stacked boxes"/>
          <p:cNvPicPr>
            <a:picLocks noChangeAspect="1" noChangeArrowheads="1"/>
          </p:cNvPicPr>
          <p:nvPr/>
        </p:nvPicPr>
        <p:blipFill>
          <a:blip r:embed="rId3">
            <a:extLst>
              <a:ext uri="{28A0092B-C50C-407E-A947-70E740481C1C}">
                <a14:useLocalDpi xmlns:a14="http://schemas.microsoft.com/office/drawing/2010/main" val="0"/>
              </a:ext>
            </a:extLst>
          </a:blip>
          <a:srcRect l="54445" t="27779" r="14444" b="24814"/>
          <a:stretch>
            <a:fillRect/>
          </a:stretch>
        </p:blipFill>
        <p:spPr bwMode="auto">
          <a:xfrm>
            <a:off x="838200" y="2289704"/>
            <a:ext cx="2743200" cy="313491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6" title="p"/>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9600" y="2315104"/>
            <a:ext cx="4146022" cy="3109516"/>
          </a:xfrm>
          <a:prstGeom prst="rect">
            <a:avLst/>
          </a:prstGeom>
          <a:ln>
            <a:solidFill>
              <a:schemeClr val="tx1"/>
            </a:solidFill>
          </a:ln>
        </p:spPr>
      </p:pic>
      <p:sp>
        <p:nvSpPr>
          <p:cNvPr id="13" name="TextBox 12"/>
          <p:cNvSpPr txBox="1"/>
          <p:nvPr/>
        </p:nvSpPr>
        <p:spPr>
          <a:xfrm>
            <a:off x="7162800" y="5424620"/>
            <a:ext cx="1476375" cy="215444"/>
          </a:xfrm>
          <a:prstGeom prst="rect">
            <a:avLst/>
          </a:prstGeom>
          <a:noFill/>
        </p:spPr>
        <p:txBody>
          <a:bodyPr wrap="square" rtlCol="0">
            <a:spAutoFit/>
          </a:bodyPr>
          <a:lstStyle/>
          <a:p>
            <a:pPr algn="r"/>
            <a:r>
              <a:rPr lang="en-US" sz="800" dirty="0" smtClean="0"/>
              <a:t>Source: TEEX - Harwood</a:t>
            </a:r>
            <a:endParaRPr lang="en-US" sz="800" dirty="0"/>
          </a:p>
        </p:txBody>
      </p:sp>
    </p:spTree>
    <p:extLst>
      <p:ext uri="{BB962C8B-B14F-4D97-AF65-F5344CB8AC3E}">
        <p14:creationId xmlns:p14="http://schemas.microsoft.com/office/powerpoint/2010/main" val="3000201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Recognizing Hazards</a:t>
            </a:r>
            <a:endParaRPr lang="en-US" dirty="0"/>
          </a:p>
        </p:txBody>
      </p:sp>
      <p:sp>
        <p:nvSpPr>
          <p:cNvPr id="3" name="Content Placeholder 2"/>
          <p:cNvSpPr>
            <a:spLocks noGrp="1"/>
          </p:cNvSpPr>
          <p:nvPr>
            <p:ph idx="1"/>
          </p:nvPr>
        </p:nvSpPr>
        <p:spPr>
          <a:xfrm>
            <a:off x="609600" y="1192473"/>
            <a:ext cx="7881316" cy="864927"/>
          </a:xfrm>
        </p:spPr>
        <p:txBody>
          <a:bodyPr>
            <a:normAutofit/>
          </a:bodyPr>
          <a:lstStyle/>
          <a:p>
            <a:pPr marL="0" indent="0">
              <a:buNone/>
            </a:pPr>
            <a:r>
              <a:rPr lang="en-US" sz="2800" dirty="0" smtClean="0"/>
              <a:t>Identify potential hazards and possible solutions:</a:t>
            </a:r>
            <a:endParaRPr lang="en-US" sz="2800" dirty="0"/>
          </a:p>
        </p:txBody>
      </p:sp>
      <p:sp>
        <p:nvSpPr>
          <p:cNvPr id="9" name="TextBox 8"/>
          <p:cNvSpPr txBox="1"/>
          <p:nvPr/>
        </p:nvSpPr>
        <p:spPr>
          <a:xfrm>
            <a:off x="457200" y="4953000"/>
            <a:ext cx="1804988" cy="215444"/>
          </a:xfrm>
          <a:prstGeom prst="rect">
            <a:avLst/>
          </a:prstGeom>
          <a:noFill/>
        </p:spPr>
        <p:txBody>
          <a:bodyPr wrap="square" rtlCol="0">
            <a:spAutoFit/>
          </a:bodyPr>
          <a:lstStyle/>
          <a:p>
            <a:pPr algn="ctr"/>
            <a:r>
              <a:rPr lang="en-US" sz="800" dirty="0" smtClean="0"/>
              <a:t>Source of photos : TEEX Harwood</a:t>
            </a:r>
            <a:endParaRPr lang="en-US" sz="800" dirty="0"/>
          </a:p>
        </p:txBody>
      </p:sp>
      <p:pic>
        <p:nvPicPr>
          <p:cNvPr id="13" name="Picture 12" title="damaged lifting strap"/>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2091607"/>
            <a:ext cx="3690316" cy="2767737"/>
          </a:xfrm>
          <a:prstGeom prst="rect">
            <a:avLst/>
          </a:prstGeom>
          <a:ln>
            <a:solidFill>
              <a:schemeClr val="tx1"/>
            </a:solidFill>
          </a:ln>
        </p:spPr>
      </p:pic>
      <p:pic>
        <p:nvPicPr>
          <p:cNvPr id="8" name="Picture 2" title="unrepaired truck"/>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648200" y="2122925"/>
            <a:ext cx="3606800" cy="27051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6438289" y="4874532"/>
            <a:ext cx="1804988" cy="215444"/>
          </a:xfrm>
          <a:prstGeom prst="rect">
            <a:avLst/>
          </a:prstGeom>
          <a:noFill/>
        </p:spPr>
        <p:txBody>
          <a:bodyPr wrap="square" rtlCol="0">
            <a:spAutoFit/>
          </a:bodyPr>
          <a:lstStyle/>
          <a:p>
            <a:pPr algn="r"/>
            <a:r>
              <a:rPr lang="en-US" sz="800" dirty="0" smtClean="0"/>
              <a:t>Source of photos : OSHA -UFCW</a:t>
            </a:r>
            <a:endParaRPr lang="en-US" sz="800" dirty="0"/>
          </a:p>
        </p:txBody>
      </p:sp>
    </p:spTree>
    <p:extLst>
      <p:ext uri="{BB962C8B-B14F-4D97-AF65-F5344CB8AC3E}">
        <p14:creationId xmlns:p14="http://schemas.microsoft.com/office/powerpoint/2010/main" val="25831027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990600" y="1326692"/>
            <a:ext cx="7315200" cy="3397708"/>
          </a:xfrm>
        </p:spPr>
        <p:txBody>
          <a:bodyPr>
            <a:normAutofit lnSpcReduction="10000"/>
          </a:bodyPr>
          <a:lstStyle/>
          <a:p>
            <a:pPr marL="514350" indent="-514350">
              <a:buAutoNum type="arabicPeriod"/>
            </a:pPr>
            <a:r>
              <a:rPr lang="en-US" sz="3000" dirty="0" smtClean="0"/>
              <a:t>What is the minimum age requirement for the operation of a forklift, regardless of training?</a:t>
            </a:r>
          </a:p>
          <a:p>
            <a:pPr marL="914400" lvl="1" indent="-514350">
              <a:buFont typeface="+mj-lt"/>
              <a:buAutoNum type="alphaLcPeriod"/>
            </a:pPr>
            <a:r>
              <a:rPr lang="en-US" dirty="0" smtClean="0"/>
              <a:t>16</a:t>
            </a:r>
          </a:p>
          <a:p>
            <a:pPr marL="914400" lvl="1" indent="-514350">
              <a:buFont typeface="+mj-lt"/>
              <a:buAutoNum type="alphaLcPeriod"/>
            </a:pPr>
            <a:r>
              <a:rPr lang="en-US" dirty="0" smtClean="0"/>
              <a:t>18</a:t>
            </a:r>
          </a:p>
          <a:p>
            <a:pPr marL="914400" lvl="1" indent="-514350">
              <a:buFont typeface="+mj-lt"/>
              <a:buAutoNum type="alphaLcPeriod"/>
            </a:pPr>
            <a:r>
              <a:rPr lang="en-US" dirty="0" smtClean="0"/>
              <a:t>21</a:t>
            </a:r>
          </a:p>
          <a:p>
            <a:pPr marL="914400" lvl="1" indent="-514350">
              <a:buFont typeface="+mj-lt"/>
              <a:buAutoNum type="alphaLcPeriod"/>
            </a:pPr>
            <a:r>
              <a:rPr lang="en-US" dirty="0" smtClean="0"/>
              <a:t>25</a:t>
            </a:r>
            <a:endParaRPr lang="en-US" dirty="0"/>
          </a:p>
        </p:txBody>
      </p:sp>
      <p:sp>
        <p:nvSpPr>
          <p:cNvPr id="7" name="Content Placeholder 2"/>
          <p:cNvSpPr txBox="1">
            <a:spLocks/>
          </p:cNvSpPr>
          <p:nvPr/>
        </p:nvSpPr>
        <p:spPr>
          <a:xfrm>
            <a:off x="1295400" y="4724400"/>
            <a:ext cx="6553200" cy="12274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3000" b="1" dirty="0" smtClean="0"/>
              <a:t>Answer:</a:t>
            </a:r>
            <a:r>
              <a:rPr lang="en-US" sz="3000" b="1" dirty="0" smtClean="0">
                <a:solidFill>
                  <a:srgbClr val="FF0000"/>
                </a:solidFill>
              </a:rPr>
              <a:t> b. You must be at least 18 years old to operate a forklift.</a:t>
            </a:r>
            <a:endParaRPr lang="en-US" sz="3000" b="1" dirty="0">
              <a:solidFill>
                <a:srgbClr val="FF0000"/>
              </a:solidFill>
            </a:endParaRPr>
          </a:p>
        </p:txBody>
      </p:sp>
    </p:spTree>
    <p:extLst>
      <p:ext uri="{BB962C8B-B14F-4D97-AF65-F5344CB8AC3E}">
        <p14:creationId xmlns:p14="http://schemas.microsoft.com/office/powerpoint/2010/main" val="1258918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914400" y="1288593"/>
            <a:ext cx="7620000" cy="3048000"/>
          </a:xfrm>
        </p:spPr>
        <p:txBody>
          <a:bodyPr>
            <a:normAutofit fontScale="92500" lnSpcReduction="10000"/>
          </a:bodyPr>
          <a:lstStyle/>
          <a:p>
            <a:pPr marL="514350" indent="-514350">
              <a:buFont typeface="+mj-lt"/>
              <a:buAutoNum type="arabicPeriod" startAt="2"/>
            </a:pPr>
            <a:r>
              <a:rPr lang="en-US" dirty="0" smtClean="0"/>
              <a:t>A way to prevent materials handling hazards is to ___.</a:t>
            </a:r>
          </a:p>
          <a:p>
            <a:pPr marL="914400" lvl="1" indent="-514350">
              <a:buFont typeface="+mj-lt"/>
              <a:buAutoNum type="alphaLcPeriod"/>
            </a:pPr>
            <a:r>
              <a:rPr lang="en-US" dirty="0" smtClean="0"/>
              <a:t>refuse to allow personnel to ride equipment without a seat and seatbelt</a:t>
            </a:r>
          </a:p>
          <a:p>
            <a:pPr marL="914400" lvl="1" indent="-514350">
              <a:buFont typeface="+mj-lt"/>
              <a:buAutoNum type="alphaLcPeriod"/>
            </a:pPr>
            <a:r>
              <a:rPr lang="en-US" dirty="0" smtClean="0"/>
              <a:t>report all damaged equipment immediately</a:t>
            </a:r>
          </a:p>
          <a:p>
            <a:pPr marL="914400" lvl="1" indent="-514350">
              <a:buFont typeface="+mj-lt"/>
              <a:buAutoNum type="alphaLcPeriod"/>
            </a:pPr>
            <a:r>
              <a:rPr lang="en-US" dirty="0" smtClean="0"/>
              <a:t>operate within manufacturer’s specifications </a:t>
            </a:r>
          </a:p>
          <a:p>
            <a:pPr marL="914400" lvl="1" indent="-514350">
              <a:buFont typeface="+mj-lt"/>
              <a:buAutoNum type="alphaLcPeriod"/>
            </a:pPr>
            <a:r>
              <a:rPr lang="en-US" dirty="0" smtClean="0"/>
              <a:t>All of these</a:t>
            </a:r>
            <a:endParaRPr lang="en-US" dirty="0"/>
          </a:p>
        </p:txBody>
      </p:sp>
      <p:sp>
        <p:nvSpPr>
          <p:cNvPr id="7" name="Content Placeholder 2"/>
          <p:cNvSpPr txBox="1">
            <a:spLocks/>
          </p:cNvSpPr>
          <p:nvPr/>
        </p:nvSpPr>
        <p:spPr>
          <a:xfrm>
            <a:off x="914400" y="4627505"/>
            <a:ext cx="7772400" cy="1227428"/>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t>Answer:</a:t>
            </a:r>
            <a:r>
              <a:rPr lang="en-US" b="1" dirty="0">
                <a:solidFill>
                  <a:srgbClr val="FF0000"/>
                </a:solidFill>
              </a:rPr>
              <a:t> d</a:t>
            </a:r>
            <a:r>
              <a:rPr lang="en-US" b="1" dirty="0" smtClean="0">
                <a:solidFill>
                  <a:srgbClr val="FF0000"/>
                </a:solidFill>
              </a:rPr>
              <a:t>. All of these are good ways to prevent materials handling hazards.</a:t>
            </a:r>
            <a:endParaRPr lang="en-US" b="1" dirty="0">
              <a:solidFill>
                <a:srgbClr val="FF0000"/>
              </a:solidFill>
            </a:endParaRPr>
          </a:p>
        </p:txBody>
      </p:sp>
    </p:spTree>
    <p:extLst>
      <p:ext uri="{BB962C8B-B14F-4D97-AF65-F5344CB8AC3E}">
        <p14:creationId xmlns:p14="http://schemas.microsoft.com/office/powerpoint/2010/main" val="4283519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218"/>
            <a:ext cx="9144000" cy="906463"/>
          </a:xfrm>
        </p:spPr>
        <p:txBody>
          <a:bodyPr>
            <a:normAutofit/>
          </a:bodyPr>
          <a:lstStyle/>
          <a:p>
            <a:r>
              <a:rPr lang="en-US" dirty="0" smtClean="0"/>
              <a:t>Types of Equipment</a:t>
            </a:r>
            <a:endParaRPr lang="en-US" dirty="0"/>
          </a:p>
        </p:txBody>
      </p:sp>
      <p:sp>
        <p:nvSpPr>
          <p:cNvPr id="3" name="Content Placeholder 2"/>
          <p:cNvSpPr>
            <a:spLocks noGrp="1"/>
          </p:cNvSpPr>
          <p:nvPr>
            <p:ph idx="1"/>
          </p:nvPr>
        </p:nvSpPr>
        <p:spPr>
          <a:xfrm>
            <a:off x="5181600" y="1328951"/>
            <a:ext cx="3106882" cy="576962"/>
          </a:xfrm>
        </p:spPr>
        <p:txBody>
          <a:bodyPr>
            <a:normAutofit lnSpcReduction="10000"/>
          </a:bodyPr>
          <a:lstStyle/>
          <a:p>
            <a:pPr marL="0" indent="0" algn="ctr">
              <a:buNone/>
            </a:pPr>
            <a:r>
              <a:rPr lang="en-US" dirty="0" smtClean="0">
                <a:solidFill>
                  <a:srgbClr val="0070C0"/>
                </a:solidFill>
              </a:rPr>
              <a:t>Slings</a:t>
            </a:r>
            <a:endParaRPr lang="en-US" sz="2000" dirty="0" smtClean="0">
              <a:solidFill>
                <a:srgbClr val="FF0000"/>
              </a:solidFill>
            </a:endParaRPr>
          </a:p>
        </p:txBody>
      </p:sp>
      <p:sp>
        <p:nvSpPr>
          <p:cNvPr id="11" name="TextBox 10"/>
          <p:cNvSpPr txBox="1"/>
          <p:nvPr/>
        </p:nvSpPr>
        <p:spPr>
          <a:xfrm>
            <a:off x="6063907" y="5074547"/>
            <a:ext cx="1797166" cy="215444"/>
          </a:xfrm>
          <a:prstGeom prst="rect">
            <a:avLst/>
          </a:prstGeom>
          <a:noFill/>
        </p:spPr>
        <p:txBody>
          <a:bodyPr wrap="square" rtlCol="0">
            <a:spAutoFit/>
          </a:bodyPr>
          <a:lstStyle/>
          <a:p>
            <a:pPr algn="r"/>
            <a:r>
              <a:rPr lang="en-US" sz="800" dirty="0" smtClean="0"/>
              <a:t>Source: OSHA</a:t>
            </a:r>
            <a:endParaRPr lang="en-US" sz="800" dirty="0"/>
          </a:p>
        </p:txBody>
      </p:sp>
      <p:sp>
        <p:nvSpPr>
          <p:cNvPr id="13" name="Content Placeholder 2"/>
          <p:cNvSpPr txBox="1">
            <a:spLocks/>
          </p:cNvSpPr>
          <p:nvPr/>
        </p:nvSpPr>
        <p:spPr>
          <a:xfrm>
            <a:off x="751608" y="1301242"/>
            <a:ext cx="3172692" cy="57696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dirty="0" smtClean="0">
                <a:solidFill>
                  <a:srgbClr val="0070C0"/>
                </a:solidFill>
              </a:rPr>
              <a:t>Cranes</a:t>
            </a:r>
            <a:endParaRPr lang="en-US" sz="2000" dirty="0" smtClean="0">
              <a:solidFill>
                <a:srgbClr val="FF0000"/>
              </a:solidFill>
            </a:endParaRPr>
          </a:p>
        </p:txBody>
      </p:sp>
      <p:sp>
        <p:nvSpPr>
          <p:cNvPr id="16" name="TextBox 15"/>
          <p:cNvSpPr txBox="1"/>
          <p:nvPr/>
        </p:nvSpPr>
        <p:spPr>
          <a:xfrm>
            <a:off x="960877" y="5074547"/>
            <a:ext cx="1797166" cy="215444"/>
          </a:xfrm>
          <a:prstGeom prst="rect">
            <a:avLst/>
          </a:prstGeom>
          <a:noFill/>
        </p:spPr>
        <p:txBody>
          <a:bodyPr wrap="square" rtlCol="0">
            <a:spAutoFit/>
          </a:bodyPr>
          <a:lstStyle/>
          <a:p>
            <a:r>
              <a:rPr lang="en-US" sz="800" dirty="0" smtClean="0"/>
              <a:t>Source: TEEX</a:t>
            </a:r>
            <a:endParaRPr lang="en-US" sz="800" dirty="0"/>
          </a:p>
        </p:txBody>
      </p:sp>
      <p:graphicFrame>
        <p:nvGraphicFramePr>
          <p:cNvPr id="10" name="Object 7" title="cranes"/>
          <p:cNvGraphicFramePr>
            <a:graphicFrameLocks noChangeAspect="1"/>
          </p:cNvGraphicFramePr>
          <p:nvPr>
            <p:extLst>
              <p:ext uri="{D42A27DB-BD31-4B8C-83A1-F6EECF244321}">
                <p14:modId xmlns:p14="http://schemas.microsoft.com/office/powerpoint/2010/main" val="2260055751"/>
              </p:ext>
            </p:extLst>
          </p:nvPr>
        </p:nvGraphicFramePr>
        <p:xfrm>
          <a:off x="960877" y="2231221"/>
          <a:ext cx="3785393" cy="2847435"/>
        </p:xfrm>
        <a:graphic>
          <a:graphicData uri="http://schemas.openxmlformats.org/presentationml/2006/ole">
            <mc:AlternateContent xmlns:mc="http://schemas.openxmlformats.org/markup-compatibility/2006">
              <mc:Choice xmlns:v="urn:schemas-microsoft-com:vml" Requires="v">
                <p:oleObj spid="_x0000_s7196" name="Document" r:id="rId4" imgW="1410480" imgH="1060560" progId="Word.Document.8">
                  <p:embed/>
                </p:oleObj>
              </mc:Choice>
              <mc:Fallback>
                <p:oleObj name="Document" r:id="rId4" imgW="1410480" imgH="1060560" progId="Word.Document.8">
                  <p:embed/>
                  <p:pic>
                    <p:nvPicPr>
                      <p:cNvPr id="6"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0877" y="2231221"/>
                        <a:ext cx="3785393" cy="2847435"/>
                      </a:xfrm>
                      <a:prstGeom prst="rect">
                        <a:avLst/>
                      </a:prstGeom>
                      <a:noFill/>
                      <a:ln>
                        <a:solidFill>
                          <a:schemeClr val="tx1"/>
                        </a:solidFill>
                      </a:ln>
                      <a:effectLst/>
                    </p:spPr>
                  </p:pic>
                </p:oleObj>
              </mc:Fallback>
            </mc:AlternateContent>
          </a:graphicData>
        </a:graphic>
      </p:graphicFrame>
      <p:pic>
        <p:nvPicPr>
          <p:cNvPr id="4" name="Picture 3" title="sling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67400" y="2227112"/>
            <a:ext cx="1968273" cy="2847435"/>
          </a:xfrm>
          <a:prstGeom prst="rect">
            <a:avLst/>
          </a:prstGeom>
          <a:ln>
            <a:solidFill>
              <a:schemeClr val="tx1"/>
            </a:solidFill>
          </a:ln>
        </p:spPr>
      </p:pic>
    </p:spTree>
    <p:extLst>
      <p:ext uri="{BB962C8B-B14F-4D97-AF65-F5344CB8AC3E}">
        <p14:creationId xmlns:p14="http://schemas.microsoft.com/office/powerpoint/2010/main" val="34904702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457200" y="1143000"/>
            <a:ext cx="8229600" cy="3657600"/>
          </a:xfrm>
        </p:spPr>
        <p:txBody>
          <a:bodyPr>
            <a:normAutofit fontScale="92500" lnSpcReduction="10000"/>
          </a:bodyPr>
          <a:lstStyle/>
          <a:p>
            <a:pPr marL="514350" indent="-514350">
              <a:buFont typeface="+mj-lt"/>
              <a:buAutoNum type="arabicPeriod" startAt="3"/>
            </a:pPr>
            <a:r>
              <a:rPr lang="en-US" sz="3000" dirty="0" smtClean="0"/>
              <a:t>Which of the following is a method for eliminating or reducing crane operation hazards?</a:t>
            </a:r>
          </a:p>
          <a:p>
            <a:pPr marL="914400" lvl="1" indent="-514350">
              <a:buFont typeface="+mj-lt"/>
              <a:buAutoNum type="alphaLcPeriod"/>
            </a:pPr>
            <a:r>
              <a:rPr lang="en-US" dirty="0" smtClean="0"/>
              <a:t>A competent person should visually inspect the crane once a year</a:t>
            </a:r>
          </a:p>
          <a:p>
            <a:pPr marL="914400" lvl="1" indent="-514350">
              <a:buFont typeface="+mj-lt"/>
              <a:buAutoNum type="alphaLcPeriod"/>
            </a:pPr>
            <a:r>
              <a:rPr lang="en-US" dirty="0" smtClean="0"/>
              <a:t>Never exceed the load limit by more than 10%</a:t>
            </a:r>
          </a:p>
          <a:p>
            <a:pPr marL="914400" lvl="1" indent="-514350">
              <a:buFont typeface="+mj-lt"/>
              <a:buAutoNum type="alphaLcPeriod"/>
            </a:pPr>
            <a:r>
              <a:rPr lang="en-US" dirty="0" smtClean="0"/>
              <a:t>Never move a load over co-workers</a:t>
            </a:r>
          </a:p>
          <a:p>
            <a:pPr marL="914400" lvl="1" indent="-514350">
              <a:buFont typeface="+mj-lt"/>
              <a:buAutoNum type="alphaLcPeriod"/>
            </a:pPr>
            <a:r>
              <a:rPr lang="en-US" dirty="0" smtClean="0"/>
              <a:t>All of these</a:t>
            </a:r>
            <a:endParaRPr lang="en-US" dirty="0"/>
          </a:p>
        </p:txBody>
      </p:sp>
      <p:sp>
        <p:nvSpPr>
          <p:cNvPr id="7" name="Content Placeholder 2"/>
          <p:cNvSpPr txBox="1">
            <a:spLocks/>
          </p:cNvSpPr>
          <p:nvPr/>
        </p:nvSpPr>
        <p:spPr>
          <a:xfrm>
            <a:off x="685800" y="4876800"/>
            <a:ext cx="8001000" cy="137160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None/>
            </a:pPr>
            <a:r>
              <a:rPr lang="en-US" sz="2800" b="1" dirty="0"/>
              <a:t>Answer:</a:t>
            </a:r>
            <a:r>
              <a:rPr lang="en-US" sz="2800" b="1" dirty="0">
                <a:solidFill>
                  <a:srgbClr val="FF0000"/>
                </a:solidFill>
              </a:rPr>
              <a:t> c</a:t>
            </a:r>
            <a:r>
              <a:rPr lang="en-US" sz="2800" b="1" dirty="0" smtClean="0">
                <a:solidFill>
                  <a:srgbClr val="FF0000"/>
                </a:solidFill>
              </a:rPr>
              <a:t>. Never move a load over co-workers or</a:t>
            </a:r>
            <a:r>
              <a:rPr lang="en-US" sz="2800" b="1" dirty="0">
                <a:solidFill>
                  <a:srgbClr val="FF0000"/>
                </a:solidFill>
              </a:rPr>
              <a:t> </a:t>
            </a:r>
            <a:r>
              <a:rPr lang="en-US" sz="2800" b="1" dirty="0" smtClean="0">
                <a:solidFill>
                  <a:srgbClr val="FF0000"/>
                </a:solidFill>
              </a:rPr>
              <a:t>allow co-workers to walk underneath.</a:t>
            </a:r>
            <a:endParaRPr lang="en-US" sz="2800" b="1" dirty="0">
              <a:solidFill>
                <a:srgbClr val="FF0000"/>
              </a:solidFill>
            </a:endParaRPr>
          </a:p>
        </p:txBody>
      </p:sp>
    </p:spTree>
    <p:extLst>
      <p:ext uri="{BB962C8B-B14F-4D97-AF65-F5344CB8AC3E}">
        <p14:creationId xmlns:p14="http://schemas.microsoft.com/office/powerpoint/2010/main" val="4068970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685800" y="1143000"/>
            <a:ext cx="7886700" cy="3259607"/>
          </a:xfrm>
        </p:spPr>
        <p:txBody>
          <a:bodyPr>
            <a:normAutofit lnSpcReduction="10000"/>
          </a:bodyPr>
          <a:lstStyle/>
          <a:p>
            <a:pPr marL="514350" indent="-514350">
              <a:buFont typeface="+mj-lt"/>
              <a:buAutoNum type="arabicPeriod" startAt="4"/>
            </a:pPr>
            <a:r>
              <a:rPr lang="en-US" sz="3000" dirty="0" smtClean="0"/>
              <a:t>Employers must comply with OSHA standards related to materials handling, including training and _____.</a:t>
            </a:r>
          </a:p>
          <a:p>
            <a:pPr marL="1314450" lvl="2" indent="-514350">
              <a:buFont typeface="+mj-lt"/>
              <a:buAutoNum type="alphaLcPeriod"/>
            </a:pPr>
            <a:r>
              <a:rPr lang="en-US" sz="2600" dirty="0" smtClean="0"/>
              <a:t>equipment</a:t>
            </a:r>
          </a:p>
          <a:p>
            <a:pPr marL="1314450" lvl="2" indent="-514350">
              <a:buFont typeface="+mj-lt"/>
              <a:buAutoNum type="alphaLcPeriod"/>
            </a:pPr>
            <a:r>
              <a:rPr lang="en-US" sz="2600" dirty="0" smtClean="0"/>
              <a:t>operations</a:t>
            </a:r>
          </a:p>
          <a:p>
            <a:pPr marL="1314450" lvl="2" indent="-514350">
              <a:buFont typeface="+mj-lt"/>
              <a:buAutoNum type="alphaLcPeriod"/>
            </a:pPr>
            <a:r>
              <a:rPr lang="en-US" sz="2600" dirty="0" smtClean="0"/>
              <a:t>inspection</a:t>
            </a:r>
          </a:p>
          <a:p>
            <a:pPr marL="1314450" lvl="2" indent="-514350">
              <a:buFont typeface="+mj-lt"/>
              <a:buAutoNum type="alphaLcPeriod"/>
            </a:pPr>
            <a:r>
              <a:rPr lang="en-US" sz="2600" smtClean="0"/>
              <a:t>all </a:t>
            </a:r>
            <a:r>
              <a:rPr lang="en-US" sz="2600" dirty="0" smtClean="0"/>
              <a:t>of these</a:t>
            </a:r>
            <a:endParaRPr lang="en-US" sz="2600" dirty="0"/>
          </a:p>
        </p:txBody>
      </p:sp>
      <p:sp>
        <p:nvSpPr>
          <p:cNvPr id="7" name="Content Placeholder 2"/>
          <p:cNvSpPr txBox="1">
            <a:spLocks/>
          </p:cNvSpPr>
          <p:nvPr/>
        </p:nvSpPr>
        <p:spPr>
          <a:xfrm>
            <a:off x="457200" y="4627505"/>
            <a:ext cx="8229600" cy="12274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600" b="1" dirty="0"/>
              <a:t>Answer:</a:t>
            </a:r>
            <a:r>
              <a:rPr lang="en-US" sz="2600" b="1" dirty="0">
                <a:solidFill>
                  <a:srgbClr val="FF0000"/>
                </a:solidFill>
              </a:rPr>
              <a:t> c</a:t>
            </a:r>
            <a:r>
              <a:rPr lang="en-US" sz="2600" b="1" dirty="0" smtClean="0">
                <a:solidFill>
                  <a:srgbClr val="FF0000"/>
                </a:solidFill>
              </a:rPr>
              <a:t>. Employers must comply with OSHA </a:t>
            </a:r>
            <a:br>
              <a:rPr lang="en-US" sz="2600" b="1" dirty="0" smtClean="0">
                <a:solidFill>
                  <a:srgbClr val="FF0000"/>
                </a:solidFill>
              </a:rPr>
            </a:br>
            <a:r>
              <a:rPr lang="en-US" sz="2600" b="1" dirty="0" smtClean="0">
                <a:solidFill>
                  <a:srgbClr val="FF0000"/>
                </a:solidFill>
              </a:rPr>
              <a:t>               standards for training and inspection.</a:t>
            </a:r>
            <a:endParaRPr lang="en-US" sz="2600" b="1" dirty="0">
              <a:solidFill>
                <a:srgbClr val="FF0000"/>
              </a:solidFill>
            </a:endParaRPr>
          </a:p>
        </p:txBody>
      </p:sp>
    </p:spTree>
    <p:extLst>
      <p:ext uri="{BB962C8B-B14F-4D97-AF65-F5344CB8AC3E}">
        <p14:creationId xmlns:p14="http://schemas.microsoft.com/office/powerpoint/2010/main" val="2448172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313714"/>
          </a:xfrm>
        </p:spPr>
        <p:txBody>
          <a:bodyPr>
            <a:normAutofit/>
          </a:bodyPr>
          <a:lstStyle/>
          <a:p>
            <a:r>
              <a:rPr lang="en-US" dirty="0" smtClean="0"/>
              <a:t>Hazards Associated with Materials Handling</a:t>
            </a:r>
            <a:endParaRPr lang="en-US" dirty="0"/>
          </a:p>
        </p:txBody>
      </p:sp>
      <p:sp>
        <p:nvSpPr>
          <p:cNvPr id="3" name="Content Placeholder 2"/>
          <p:cNvSpPr>
            <a:spLocks noGrp="1"/>
          </p:cNvSpPr>
          <p:nvPr>
            <p:ph idx="1"/>
          </p:nvPr>
        </p:nvSpPr>
        <p:spPr>
          <a:xfrm>
            <a:off x="800100" y="1524000"/>
            <a:ext cx="7543800" cy="3066314"/>
          </a:xfrm>
        </p:spPr>
        <p:txBody>
          <a:bodyPr>
            <a:normAutofit/>
          </a:bodyPr>
          <a:lstStyle/>
          <a:p>
            <a:pPr marL="0" indent="0">
              <a:buNone/>
            </a:pPr>
            <a:r>
              <a:rPr lang="en-US" dirty="0" smtClean="0"/>
              <a:t>Factors contributing to injuries:</a:t>
            </a:r>
          </a:p>
          <a:p>
            <a:r>
              <a:rPr lang="en-US" sz="2800" dirty="0" smtClean="0"/>
              <a:t>Weight and bulkiness of objects</a:t>
            </a:r>
            <a:endParaRPr lang="en-US" sz="1000" dirty="0" smtClean="0"/>
          </a:p>
          <a:p>
            <a:r>
              <a:rPr lang="en-US" sz="2800" dirty="0" smtClean="0"/>
              <a:t>Bending, twisting, turning movements</a:t>
            </a:r>
          </a:p>
          <a:p>
            <a:pPr marL="571500" indent="-457200"/>
            <a:endParaRPr lang="en-US" sz="2000" dirty="0" smtClean="0">
              <a:solidFill>
                <a:srgbClr val="FF0000"/>
              </a:solidFill>
            </a:endParaRPr>
          </a:p>
        </p:txBody>
      </p:sp>
      <p:pic>
        <p:nvPicPr>
          <p:cNvPr id="7" name="Picture 6" title="man grabbing large box"/>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2853" y="3208808"/>
            <a:ext cx="2667000" cy="2763012"/>
          </a:xfrm>
          <a:prstGeom prst="rect">
            <a:avLst/>
          </a:prstGeom>
        </p:spPr>
      </p:pic>
      <p:pic>
        <p:nvPicPr>
          <p:cNvPr id="8" name="Picture 7" title="Man grabbing large objec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1600" y="3208808"/>
            <a:ext cx="2530231" cy="2763012"/>
          </a:xfrm>
          <a:prstGeom prst="rect">
            <a:avLst/>
          </a:prstGeom>
        </p:spPr>
      </p:pic>
      <p:sp>
        <p:nvSpPr>
          <p:cNvPr id="10" name="TextBox 9"/>
          <p:cNvSpPr txBox="1"/>
          <p:nvPr/>
        </p:nvSpPr>
        <p:spPr>
          <a:xfrm>
            <a:off x="3243262" y="5864098"/>
            <a:ext cx="2657475" cy="215444"/>
          </a:xfrm>
          <a:prstGeom prst="rect">
            <a:avLst/>
          </a:prstGeom>
          <a:noFill/>
        </p:spPr>
        <p:txBody>
          <a:bodyPr wrap="square" rtlCol="0">
            <a:spAutoFit/>
          </a:bodyPr>
          <a:lstStyle/>
          <a:p>
            <a:pPr algn="ctr"/>
            <a:r>
              <a:rPr lang="en-US" sz="800" dirty="0" smtClean="0"/>
              <a:t>Source of photos: OSHA</a:t>
            </a:r>
            <a:endParaRPr lang="en-US" sz="800" dirty="0"/>
          </a:p>
        </p:txBody>
      </p:sp>
    </p:spTree>
    <p:extLst>
      <p:ext uri="{BB962C8B-B14F-4D97-AF65-F5344CB8AC3E}">
        <p14:creationId xmlns:p14="http://schemas.microsoft.com/office/powerpoint/2010/main" val="23018172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600200"/>
            <a:ext cx="7351859" cy="2362200"/>
          </a:xfrm>
        </p:spPr>
        <p:txBody>
          <a:bodyPr>
            <a:normAutofit/>
          </a:bodyPr>
          <a:lstStyle/>
          <a:p>
            <a:pPr marL="0" indent="0">
              <a:buNone/>
            </a:pPr>
            <a:r>
              <a:rPr lang="en-US" dirty="0" smtClean="0"/>
              <a:t>Hazards:</a:t>
            </a:r>
          </a:p>
          <a:p>
            <a:r>
              <a:rPr lang="en-US" sz="2800" dirty="0" smtClean="0"/>
              <a:t>Improper </a:t>
            </a:r>
            <a:r>
              <a:rPr lang="en-US" sz="2800" dirty="0"/>
              <a:t>operation of </a:t>
            </a:r>
            <a:r>
              <a:rPr lang="en-US" sz="2800" dirty="0" smtClean="0"/>
              <a:t>equipment</a:t>
            </a:r>
            <a:endParaRPr lang="en-US" sz="1000" dirty="0" smtClean="0"/>
          </a:p>
          <a:p>
            <a:r>
              <a:rPr lang="en-US" sz="2800" dirty="0" smtClean="0"/>
              <a:t>Accumulated </a:t>
            </a:r>
            <a:r>
              <a:rPr lang="en-US" sz="2800" dirty="0"/>
              <a:t>materials or clutter </a:t>
            </a:r>
            <a:endParaRPr lang="en-US" sz="2800" dirty="0" smtClean="0">
              <a:solidFill>
                <a:srgbClr val="FF0000"/>
              </a:solidFill>
            </a:endParaRPr>
          </a:p>
          <a:p>
            <a:pPr marL="571500" indent="-457200"/>
            <a:endParaRPr lang="en-US" sz="2000" dirty="0">
              <a:solidFill>
                <a:srgbClr val="FF0000"/>
              </a:solidFill>
            </a:endParaRPr>
          </a:p>
          <a:p>
            <a:pPr marL="0" indent="0">
              <a:buNone/>
            </a:pPr>
            <a:endParaRPr lang="en-US" dirty="0"/>
          </a:p>
        </p:txBody>
      </p:sp>
      <p:sp>
        <p:nvSpPr>
          <p:cNvPr id="9" name="TextBox 8"/>
          <p:cNvSpPr txBox="1"/>
          <p:nvPr/>
        </p:nvSpPr>
        <p:spPr>
          <a:xfrm>
            <a:off x="3923655" y="5759678"/>
            <a:ext cx="1333347" cy="215444"/>
          </a:xfrm>
          <a:prstGeom prst="rect">
            <a:avLst/>
          </a:prstGeom>
          <a:noFill/>
        </p:spPr>
        <p:txBody>
          <a:bodyPr wrap="square" rtlCol="0">
            <a:spAutoFit/>
          </a:bodyPr>
          <a:lstStyle/>
          <a:p>
            <a:pPr algn="ctr"/>
            <a:r>
              <a:rPr lang="en-US" sz="800" dirty="0" smtClean="0"/>
              <a:t>Source: OSHA</a:t>
            </a:r>
            <a:endParaRPr lang="en-US" sz="800" dirty="0"/>
          </a:p>
        </p:txBody>
      </p:sp>
      <p:pic>
        <p:nvPicPr>
          <p:cNvPr id="11" name="Picture 10" title="industrial clutter"/>
          <p:cNvPicPr>
            <a:picLocks noChangeAspect="1"/>
          </p:cNvPicPr>
          <p:nvPr/>
        </p:nvPicPr>
        <p:blipFill rotWithShape="1">
          <a:blip r:embed="rId3">
            <a:extLst>
              <a:ext uri="{28A0092B-C50C-407E-A947-70E740481C1C}">
                <a14:useLocalDpi xmlns:a14="http://schemas.microsoft.com/office/drawing/2010/main" val="0"/>
              </a:ext>
            </a:extLst>
          </a:blip>
          <a:srcRect l="2950" t="914" r="2950" b="3196"/>
          <a:stretch/>
        </p:blipFill>
        <p:spPr>
          <a:xfrm>
            <a:off x="2819399" y="3505200"/>
            <a:ext cx="3505201" cy="2286000"/>
          </a:xfrm>
          <a:prstGeom prst="rect">
            <a:avLst/>
          </a:prstGeom>
          <a:ln w="12700">
            <a:solidFill>
              <a:schemeClr val="tx1"/>
            </a:solidFill>
          </a:ln>
        </p:spPr>
      </p:pic>
      <p:sp>
        <p:nvSpPr>
          <p:cNvPr id="7" name="Title 1"/>
          <p:cNvSpPr>
            <a:spLocks noGrp="1"/>
          </p:cNvSpPr>
          <p:nvPr>
            <p:ph type="title"/>
          </p:nvPr>
        </p:nvSpPr>
        <p:spPr>
          <a:xfrm>
            <a:off x="685800" y="76200"/>
            <a:ext cx="7772400" cy="1313714"/>
          </a:xfrm>
        </p:spPr>
        <p:txBody>
          <a:bodyPr>
            <a:normAutofit/>
          </a:bodyPr>
          <a:lstStyle/>
          <a:p>
            <a:r>
              <a:rPr lang="en-US" dirty="0" smtClean="0"/>
              <a:t>Hazards Associated with Materials Handling</a:t>
            </a:r>
            <a:endParaRPr lang="en-US" dirty="0"/>
          </a:p>
        </p:txBody>
      </p:sp>
    </p:spTree>
    <p:extLst>
      <p:ext uri="{BB962C8B-B14F-4D97-AF65-F5344CB8AC3E}">
        <p14:creationId xmlns:p14="http://schemas.microsoft.com/office/powerpoint/2010/main" val="9128828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962886"/>
            <a:ext cx="7620000" cy="2743200"/>
          </a:xfrm>
        </p:spPr>
        <p:txBody>
          <a:bodyPr>
            <a:normAutofit/>
          </a:bodyPr>
          <a:lstStyle/>
          <a:p>
            <a:r>
              <a:rPr lang="en-US" sz="2800" dirty="0" smtClean="0"/>
              <a:t>Unsafe </a:t>
            </a:r>
            <a:r>
              <a:rPr lang="en-US" sz="2800" dirty="0"/>
              <a:t>conditions of materials or </a:t>
            </a:r>
            <a:r>
              <a:rPr lang="en-US" sz="2800" dirty="0" smtClean="0"/>
              <a:t>containers</a:t>
            </a:r>
            <a:endParaRPr lang="en-US" sz="1000" dirty="0" smtClean="0"/>
          </a:p>
          <a:p>
            <a:r>
              <a:rPr lang="en-US" sz="2800" dirty="0" smtClean="0"/>
              <a:t>Flammability or </a:t>
            </a:r>
            <a:r>
              <a:rPr lang="en-US" sz="2800" dirty="0"/>
              <a:t>toxicity </a:t>
            </a:r>
            <a:r>
              <a:rPr lang="en-US" sz="2800" dirty="0" smtClean="0"/>
              <a:t>of some materials</a:t>
            </a:r>
            <a:endParaRPr lang="en-US" sz="2800" dirty="0"/>
          </a:p>
          <a:p>
            <a:pPr marL="571500" indent="-457200"/>
            <a:endParaRPr lang="en-US" sz="2800" dirty="0" smtClean="0">
              <a:solidFill>
                <a:srgbClr val="FF0000"/>
              </a:solidFill>
            </a:endParaRPr>
          </a:p>
          <a:p>
            <a:pPr marL="571500" indent="-457200"/>
            <a:endParaRPr lang="en-US" sz="2000" dirty="0">
              <a:solidFill>
                <a:srgbClr val="FF0000"/>
              </a:solidFill>
            </a:endParaRPr>
          </a:p>
          <a:p>
            <a:pPr marL="0" indent="0">
              <a:buNone/>
            </a:pPr>
            <a:endParaRPr lang="en-US" dirty="0"/>
          </a:p>
        </p:txBody>
      </p:sp>
      <p:sp>
        <p:nvSpPr>
          <p:cNvPr id="9" name="TextBox 8"/>
          <p:cNvSpPr txBox="1"/>
          <p:nvPr/>
        </p:nvSpPr>
        <p:spPr>
          <a:xfrm>
            <a:off x="3622830" y="5859882"/>
            <a:ext cx="2566669" cy="215444"/>
          </a:xfrm>
          <a:prstGeom prst="rect">
            <a:avLst/>
          </a:prstGeom>
          <a:noFill/>
        </p:spPr>
        <p:txBody>
          <a:bodyPr wrap="square" rtlCol="0">
            <a:spAutoFit/>
          </a:bodyPr>
          <a:lstStyle/>
          <a:p>
            <a:pPr lvl="1" algn="r"/>
            <a:r>
              <a:rPr lang="en-US" sz="800" dirty="0" smtClean="0"/>
              <a:t>Source: OSHA</a:t>
            </a:r>
            <a:endParaRPr lang="en-US" sz="800" dirty="0"/>
          </a:p>
        </p:txBody>
      </p:sp>
      <p:pic>
        <p:nvPicPr>
          <p:cNvPr id="7" name="Picture 6" title="toxic materials"/>
          <p:cNvPicPr>
            <a:picLocks noChangeAspect="1"/>
          </p:cNvPicPr>
          <p:nvPr/>
        </p:nvPicPr>
        <p:blipFill rotWithShape="1">
          <a:blip r:embed="rId3">
            <a:extLst>
              <a:ext uri="{28A0092B-C50C-407E-A947-70E740481C1C}">
                <a14:useLocalDpi xmlns:a14="http://schemas.microsoft.com/office/drawing/2010/main" val="0"/>
              </a:ext>
            </a:extLst>
          </a:blip>
          <a:srcRect l="9183" t="4139" r="4818" b="6438"/>
          <a:stretch/>
        </p:blipFill>
        <p:spPr>
          <a:xfrm>
            <a:off x="2991570" y="3566706"/>
            <a:ext cx="3160859" cy="2278760"/>
          </a:xfrm>
          <a:prstGeom prst="rect">
            <a:avLst/>
          </a:prstGeom>
          <a:ln>
            <a:solidFill>
              <a:schemeClr val="tx1"/>
            </a:solidFill>
          </a:ln>
        </p:spPr>
      </p:pic>
      <p:sp>
        <p:nvSpPr>
          <p:cNvPr id="8" name="Title 1"/>
          <p:cNvSpPr>
            <a:spLocks noGrp="1"/>
          </p:cNvSpPr>
          <p:nvPr>
            <p:ph type="title"/>
          </p:nvPr>
        </p:nvSpPr>
        <p:spPr>
          <a:xfrm>
            <a:off x="685800" y="76200"/>
            <a:ext cx="7772400" cy="1313714"/>
          </a:xfrm>
        </p:spPr>
        <p:txBody>
          <a:bodyPr>
            <a:normAutofit/>
          </a:bodyPr>
          <a:lstStyle/>
          <a:p>
            <a:r>
              <a:rPr lang="en-US" dirty="0" smtClean="0"/>
              <a:t>Hazards Associated with Materials Handling</a:t>
            </a:r>
            <a:endParaRPr lang="en-US" dirty="0"/>
          </a:p>
        </p:txBody>
      </p:sp>
    </p:spTree>
    <p:extLst>
      <p:ext uri="{BB962C8B-B14F-4D97-AF65-F5344CB8AC3E}">
        <p14:creationId xmlns:p14="http://schemas.microsoft.com/office/powerpoint/2010/main" val="19924833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4429" y="1859918"/>
            <a:ext cx="4728171" cy="3309509"/>
          </a:xfrm>
        </p:spPr>
        <p:txBody>
          <a:bodyPr>
            <a:normAutofit/>
          </a:bodyPr>
          <a:lstStyle/>
          <a:p>
            <a:r>
              <a:rPr lang="en-US" sz="2800" dirty="0" smtClean="0"/>
              <a:t>Weight </a:t>
            </a:r>
            <a:r>
              <a:rPr lang="en-US" sz="2800" dirty="0"/>
              <a:t>of </a:t>
            </a:r>
            <a:r>
              <a:rPr lang="en-US" sz="2800" dirty="0" smtClean="0"/>
              <a:t>materials</a:t>
            </a:r>
            <a:endParaRPr lang="en-US" sz="2800" dirty="0"/>
          </a:p>
          <a:p>
            <a:r>
              <a:rPr lang="en-US" sz="2800" dirty="0" smtClean="0"/>
              <a:t>Binding </a:t>
            </a:r>
            <a:r>
              <a:rPr lang="en-US" sz="2800" dirty="0"/>
              <a:t>ties </a:t>
            </a:r>
            <a:r>
              <a:rPr lang="en-US" sz="2800" dirty="0" smtClean="0"/>
              <a:t>or other devices </a:t>
            </a:r>
            <a:r>
              <a:rPr lang="en-US" sz="2800" dirty="0"/>
              <a:t>that </a:t>
            </a:r>
            <a:r>
              <a:rPr lang="en-US" sz="2800" dirty="0" smtClean="0"/>
              <a:t>secure bundles </a:t>
            </a:r>
            <a:r>
              <a:rPr lang="en-US" sz="2800" dirty="0"/>
              <a:t>or </a:t>
            </a:r>
            <a:r>
              <a:rPr lang="en-US" sz="2800" dirty="0" smtClean="0"/>
              <a:t/>
            </a:r>
            <a:br>
              <a:rPr lang="en-US" sz="2800" dirty="0" smtClean="0"/>
            </a:br>
            <a:r>
              <a:rPr lang="en-US" sz="2800" dirty="0" smtClean="0"/>
              <a:t>bound</a:t>
            </a:r>
            <a:r>
              <a:rPr lang="en-US" sz="2800" dirty="0"/>
              <a:t> </a:t>
            </a:r>
            <a:r>
              <a:rPr lang="en-US" sz="2800" dirty="0" smtClean="0"/>
              <a:t>materials</a:t>
            </a:r>
            <a:endParaRPr lang="en-US" sz="2800" dirty="0">
              <a:solidFill>
                <a:srgbClr val="FF0000"/>
              </a:solidFill>
            </a:endParaRPr>
          </a:p>
          <a:p>
            <a:pPr marL="0" indent="0">
              <a:buNone/>
            </a:pPr>
            <a:endParaRPr lang="en-US" dirty="0"/>
          </a:p>
        </p:txBody>
      </p:sp>
      <p:sp>
        <p:nvSpPr>
          <p:cNvPr id="9" name="TextBox 8"/>
          <p:cNvSpPr txBox="1"/>
          <p:nvPr/>
        </p:nvSpPr>
        <p:spPr>
          <a:xfrm>
            <a:off x="7067550" y="3731858"/>
            <a:ext cx="1185328" cy="215444"/>
          </a:xfrm>
          <a:prstGeom prst="rect">
            <a:avLst/>
          </a:prstGeom>
          <a:noFill/>
        </p:spPr>
        <p:txBody>
          <a:bodyPr wrap="square" rtlCol="0">
            <a:spAutoFit/>
          </a:bodyPr>
          <a:lstStyle/>
          <a:p>
            <a:pPr algn="r"/>
            <a:r>
              <a:rPr lang="en-US" sz="800" dirty="0" smtClean="0"/>
              <a:t>Source: OSHA</a:t>
            </a:r>
            <a:endParaRPr lang="en-US" sz="800" dirty="0"/>
          </a:p>
        </p:txBody>
      </p:sp>
      <p:pic>
        <p:nvPicPr>
          <p:cNvPr id="8" name="Picture 7" title="tipped over forklif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9081" y="1981200"/>
            <a:ext cx="2734747" cy="1760183"/>
          </a:xfrm>
          <a:prstGeom prst="rect">
            <a:avLst/>
          </a:prstGeom>
          <a:ln>
            <a:solidFill>
              <a:schemeClr val="tx1"/>
            </a:solidFill>
          </a:ln>
        </p:spPr>
      </p:pic>
      <p:sp>
        <p:nvSpPr>
          <p:cNvPr id="12" name="Title 1"/>
          <p:cNvSpPr>
            <a:spLocks noGrp="1"/>
          </p:cNvSpPr>
          <p:nvPr>
            <p:ph type="title"/>
          </p:nvPr>
        </p:nvSpPr>
        <p:spPr>
          <a:xfrm>
            <a:off x="685800" y="76200"/>
            <a:ext cx="7772400" cy="1313714"/>
          </a:xfrm>
        </p:spPr>
        <p:txBody>
          <a:bodyPr>
            <a:normAutofit/>
          </a:bodyPr>
          <a:lstStyle/>
          <a:p>
            <a:r>
              <a:rPr lang="en-US" dirty="0" smtClean="0"/>
              <a:t>Hazards Associated with Materials Handling</a:t>
            </a:r>
            <a:endParaRPr lang="en-US" dirty="0"/>
          </a:p>
        </p:txBody>
      </p:sp>
    </p:spTree>
    <p:extLst>
      <p:ext uri="{BB962C8B-B14F-4D97-AF65-F5344CB8AC3E}">
        <p14:creationId xmlns:p14="http://schemas.microsoft.com/office/powerpoint/2010/main" val="17917000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676400"/>
            <a:ext cx="7395416" cy="2438400"/>
          </a:xfrm>
        </p:spPr>
        <p:txBody>
          <a:bodyPr>
            <a:normAutofit/>
          </a:bodyPr>
          <a:lstStyle/>
          <a:p>
            <a:r>
              <a:rPr lang="en-US" sz="2800" dirty="0" smtClean="0"/>
              <a:t>Falling objects</a:t>
            </a:r>
          </a:p>
          <a:p>
            <a:r>
              <a:rPr lang="en-US" sz="2800" dirty="0"/>
              <a:t>Lifting, pushing, </a:t>
            </a:r>
            <a:r>
              <a:rPr lang="en-US" sz="2800" dirty="0" smtClean="0"/>
              <a:t>pulling, or </a:t>
            </a:r>
            <a:r>
              <a:rPr lang="en-US" sz="2800" dirty="0"/>
              <a:t>otherwise </a:t>
            </a:r>
            <a:r>
              <a:rPr lang="en-US" sz="2800" dirty="0" smtClean="0"/>
              <a:t>manually moving </a:t>
            </a:r>
            <a:r>
              <a:rPr lang="en-US" sz="2800" dirty="0"/>
              <a:t>large, heavy </a:t>
            </a:r>
            <a:r>
              <a:rPr lang="en-US" sz="2800" dirty="0" smtClean="0"/>
              <a:t>items</a:t>
            </a:r>
            <a:endParaRPr lang="en-US" sz="2800" dirty="0"/>
          </a:p>
          <a:p>
            <a:pPr marL="571500" indent="-457200"/>
            <a:endParaRPr lang="en-US" sz="2800" dirty="0" smtClean="0">
              <a:solidFill>
                <a:srgbClr val="FF0000"/>
              </a:solidFill>
            </a:endParaRPr>
          </a:p>
          <a:p>
            <a:pPr marL="571500" indent="-457200"/>
            <a:endParaRPr lang="en-US" sz="2800" dirty="0">
              <a:solidFill>
                <a:srgbClr val="FF0000"/>
              </a:solidFill>
            </a:endParaRPr>
          </a:p>
          <a:p>
            <a:pPr marL="0" indent="0">
              <a:buNone/>
            </a:pPr>
            <a:endParaRPr lang="en-US" dirty="0"/>
          </a:p>
        </p:txBody>
      </p:sp>
      <p:sp>
        <p:nvSpPr>
          <p:cNvPr id="9" name="TextBox 8"/>
          <p:cNvSpPr txBox="1"/>
          <p:nvPr/>
        </p:nvSpPr>
        <p:spPr>
          <a:xfrm>
            <a:off x="6858000" y="5758414"/>
            <a:ext cx="1104286" cy="215444"/>
          </a:xfrm>
          <a:prstGeom prst="rect">
            <a:avLst/>
          </a:prstGeom>
          <a:noFill/>
        </p:spPr>
        <p:txBody>
          <a:bodyPr wrap="square" rtlCol="0">
            <a:spAutoFit/>
          </a:bodyPr>
          <a:lstStyle/>
          <a:p>
            <a:pPr algn="r"/>
            <a:r>
              <a:rPr lang="en-US" sz="800" dirty="0" smtClean="0"/>
              <a:t>Source: OSHA</a:t>
            </a:r>
            <a:endParaRPr lang="en-US" sz="800" dirty="0"/>
          </a:p>
        </p:txBody>
      </p:sp>
      <p:pic>
        <p:nvPicPr>
          <p:cNvPr id="10" name="Picture 9" title="man moving large drum"/>
          <p:cNvPicPr>
            <a:picLocks noChangeAspect="1"/>
          </p:cNvPicPr>
          <p:nvPr/>
        </p:nvPicPr>
        <p:blipFill>
          <a:blip r:embed="rId3"/>
          <a:stretch>
            <a:fillRect/>
          </a:stretch>
        </p:blipFill>
        <p:spPr>
          <a:xfrm>
            <a:off x="6227760" y="3367026"/>
            <a:ext cx="1726650" cy="2394943"/>
          </a:xfrm>
          <a:prstGeom prst="rect">
            <a:avLst/>
          </a:prstGeom>
          <a:ln w="12700">
            <a:solidFill>
              <a:schemeClr val="tx1"/>
            </a:solidFill>
          </a:ln>
        </p:spPr>
      </p:pic>
      <p:sp>
        <p:nvSpPr>
          <p:cNvPr id="11" name="TextBox 10"/>
          <p:cNvSpPr txBox="1"/>
          <p:nvPr/>
        </p:nvSpPr>
        <p:spPr>
          <a:xfrm>
            <a:off x="1105514" y="5745710"/>
            <a:ext cx="1598972" cy="215444"/>
          </a:xfrm>
          <a:prstGeom prst="rect">
            <a:avLst/>
          </a:prstGeom>
          <a:noFill/>
        </p:spPr>
        <p:txBody>
          <a:bodyPr wrap="square" rtlCol="0">
            <a:spAutoFit/>
          </a:bodyPr>
          <a:lstStyle/>
          <a:p>
            <a:r>
              <a:rPr lang="en-US" sz="800" dirty="0" smtClean="0"/>
              <a:t>Source: OSHA</a:t>
            </a:r>
            <a:endParaRPr lang="en-US" sz="800" dirty="0"/>
          </a:p>
        </p:txBody>
      </p:sp>
      <p:pic>
        <p:nvPicPr>
          <p:cNvPr id="8" name="Picture 7" title="crushed box"/>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0" y="3367026"/>
            <a:ext cx="2805052" cy="2378684"/>
          </a:xfrm>
          <a:prstGeom prst="rect">
            <a:avLst/>
          </a:prstGeom>
        </p:spPr>
      </p:pic>
      <p:sp>
        <p:nvSpPr>
          <p:cNvPr id="12" name="Title 1"/>
          <p:cNvSpPr>
            <a:spLocks noGrp="1"/>
          </p:cNvSpPr>
          <p:nvPr>
            <p:ph type="title"/>
          </p:nvPr>
        </p:nvSpPr>
        <p:spPr>
          <a:xfrm>
            <a:off x="685800" y="76200"/>
            <a:ext cx="7772400" cy="1313714"/>
          </a:xfrm>
        </p:spPr>
        <p:txBody>
          <a:bodyPr>
            <a:normAutofit/>
          </a:bodyPr>
          <a:lstStyle/>
          <a:p>
            <a:r>
              <a:rPr lang="en-US" dirty="0" smtClean="0"/>
              <a:t>Hazards Associated with Materials Handling</a:t>
            </a:r>
            <a:endParaRPr lang="en-US" dirty="0"/>
          </a:p>
        </p:txBody>
      </p:sp>
    </p:spTree>
    <p:extLst>
      <p:ext uri="{BB962C8B-B14F-4D97-AF65-F5344CB8AC3E}">
        <p14:creationId xmlns:p14="http://schemas.microsoft.com/office/powerpoint/2010/main" val="246815924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1_ppt53C6.t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ppt1CD2.tmp</Template>
  <TotalTime>4734</TotalTime>
  <Words>3287</Words>
  <Application>Microsoft Office PowerPoint</Application>
  <PresentationFormat>On-screen Show (4:3)</PresentationFormat>
  <Paragraphs>496</Paragraphs>
  <Slides>41</Slides>
  <Notes>41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3" baseType="lpstr">
      <vt:lpstr>1_ppt53C6.tmp</vt:lpstr>
      <vt:lpstr>Document</vt:lpstr>
      <vt:lpstr>Materials Handling, Storage, Use, and Disposal</vt:lpstr>
      <vt:lpstr>Introduction</vt:lpstr>
      <vt:lpstr>Types of Equipment</vt:lpstr>
      <vt:lpstr>Types of Equipment</vt:lpstr>
      <vt:lpstr>Hazards Associated with Materials Handling</vt:lpstr>
      <vt:lpstr>Hazards Associated with Materials Handling</vt:lpstr>
      <vt:lpstr>Hazards Associated with Materials Handling</vt:lpstr>
      <vt:lpstr>Hazards Associated with Materials Handling</vt:lpstr>
      <vt:lpstr>Hazards Associated with Materials Handling</vt:lpstr>
      <vt:lpstr>Hazards Associated with Materials Handling</vt:lpstr>
      <vt:lpstr>Hazards Associated with Materials Handling</vt:lpstr>
      <vt:lpstr>Hazards Associated with Materials Handling</vt:lpstr>
      <vt:lpstr>Hazards Associated with Materials Handling</vt:lpstr>
      <vt:lpstr>Preventing Hazards</vt:lpstr>
      <vt:lpstr>Preventing Hazards</vt:lpstr>
      <vt:lpstr>Preventing Hazards</vt:lpstr>
      <vt:lpstr>Preventing Hazards</vt:lpstr>
      <vt:lpstr>Preventing Hazards</vt:lpstr>
      <vt:lpstr>Preventing Hazards</vt:lpstr>
      <vt:lpstr>Preventing Hazards</vt:lpstr>
      <vt:lpstr>Preventing Hazards</vt:lpstr>
      <vt:lpstr>Preventing Hazards</vt:lpstr>
      <vt:lpstr>Preventing Hazards</vt:lpstr>
      <vt:lpstr>Preventing Hazards</vt:lpstr>
      <vt:lpstr>Preventing Hazards</vt:lpstr>
      <vt:lpstr>Preventing Hazards</vt:lpstr>
      <vt:lpstr>Preventing Hazards</vt:lpstr>
      <vt:lpstr>Preventing Hazards</vt:lpstr>
      <vt:lpstr>Preventing Hazards</vt:lpstr>
      <vt:lpstr>Preventing Hazards</vt:lpstr>
      <vt:lpstr>Preventing Hazards</vt:lpstr>
      <vt:lpstr>Preventing Hazards</vt:lpstr>
      <vt:lpstr>Employer Requirements</vt:lpstr>
      <vt:lpstr>Employer Requirements</vt:lpstr>
      <vt:lpstr>Recognizing Hazards</vt:lpstr>
      <vt:lpstr>Recognizing Hazards</vt:lpstr>
      <vt:lpstr>Recognizing Hazards</vt:lpstr>
      <vt:lpstr>Knowledge Check</vt:lpstr>
      <vt:lpstr>Knowledge Check</vt:lpstr>
      <vt:lpstr>Knowledge Check</vt:lpstr>
      <vt:lpstr>Knowledge Check</vt:lpstr>
    </vt:vector>
  </TitlesOfParts>
  <Company>OSHA Outreach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Materials Handling Slide Presentation</dc:title>
  <dc:subject>Materials Handling</dc:subject>
  <dc:creator>OTIEC Resources Workgroup</dc:creator>
  <cp:lastModifiedBy>Powell, John W. - OSHA CTR</cp:lastModifiedBy>
  <cp:revision>193</cp:revision>
  <cp:lastPrinted>2016-09-15T18:13:59Z</cp:lastPrinted>
  <dcterms:created xsi:type="dcterms:W3CDTF">2009-02-10T20:09:14Z</dcterms:created>
  <dcterms:modified xsi:type="dcterms:W3CDTF">2017-05-16T18:51:33Z</dcterms:modified>
  <cp:category>General Industry Outreach Training</cp:category>
</cp:coreProperties>
</file>