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  <p:sldMasterId id="2147483676" r:id="rId2"/>
    <p:sldMasterId id="2147483682" r:id="rId3"/>
    <p:sldMasterId id="2147483688" r:id="rId4"/>
  </p:sldMasterIdLst>
  <p:sldIdLst>
    <p:sldId id="266" r:id="rId5"/>
    <p:sldId id="273" r:id="rId6"/>
    <p:sldId id="268" r:id="rId7"/>
    <p:sldId id="271" r:id="rId8"/>
    <p:sldId id="274" r:id="rId9"/>
    <p:sldId id="276" r:id="rId10"/>
    <p:sldId id="275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7" d="100"/>
          <a:sy n="57" d="100"/>
        </p:scale>
        <p:origin x="294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S+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540" y="0"/>
            <a:ext cx="5753818" cy="3509963"/>
          </a:xfrm>
        </p:spPr>
        <p:txBody>
          <a:bodyPr anchor="ctr">
            <a:normAutofit/>
          </a:bodyPr>
          <a:lstStyle>
            <a:lvl1pPr algn="l">
              <a:defRPr sz="44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540" y="4218316"/>
            <a:ext cx="5753818" cy="1846054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0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orker Particip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"/>
            <a:ext cx="9144000" cy="685571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71061" y="1357164"/>
            <a:ext cx="7886700" cy="82531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99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orker Particip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"/>
            <a:ext cx="9144000" cy="685571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1061" y="1357164"/>
            <a:ext cx="7886700" cy="82531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71061" y="2690336"/>
            <a:ext cx="7886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Click to edit Master text styles</a:t>
            </a:r>
          </a:p>
          <a:p>
            <a:pPr marL="800100" lvl="1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Second level</a:t>
            </a:r>
          </a:p>
          <a:p>
            <a:pPr marL="1257300" lvl="2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Third level</a:t>
            </a:r>
          </a:p>
          <a:p>
            <a:pPr marL="1714500" lvl="3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Fourth level</a:t>
            </a:r>
          </a:p>
          <a:p>
            <a:pPr marL="2171700" lvl="4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Fifth level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190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- Worker Particip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"/>
            <a:ext cx="9144000" cy="685571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1060" y="1357164"/>
            <a:ext cx="8294129" cy="82531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71061" y="2690336"/>
            <a:ext cx="40370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Click to edit Master text styles</a:t>
            </a:r>
          </a:p>
          <a:p>
            <a:pPr marL="800100" lvl="1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Second level</a:t>
            </a:r>
          </a:p>
          <a:p>
            <a:pPr marL="1257300" lvl="2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Third level</a:t>
            </a:r>
          </a:p>
          <a:p>
            <a:pPr marL="1714500" lvl="3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Fourth level</a:t>
            </a:r>
          </a:p>
          <a:p>
            <a:pPr marL="2171700" lvl="4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Fifth level</a:t>
            </a:r>
            <a:endParaRPr lang="en-US" sz="24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628140" y="2690336"/>
            <a:ext cx="40370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Click to edit Master text styles</a:t>
            </a:r>
          </a:p>
          <a:p>
            <a:pPr marL="800100" lvl="1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Second level</a:t>
            </a:r>
          </a:p>
          <a:p>
            <a:pPr marL="1257300" lvl="2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Third level</a:t>
            </a:r>
          </a:p>
          <a:p>
            <a:pPr marL="1714500" lvl="3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Fourth level</a:t>
            </a:r>
          </a:p>
          <a:p>
            <a:pPr marL="2171700" lvl="4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Fifth level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5042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ind and F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"/>
            <a:ext cx="9144000" cy="6855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540" y="0"/>
            <a:ext cx="5753818" cy="3509963"/>
          </a:xfrm>
        </p:spPr>
        <p:txBody>
          <a:bodyPr anchor="ctr">
            <a:normAutofit/>
          </a:bodyPr>
          <a:lstStyle>
            <a:lvl1pPr algn="l">
              <a:defRPr sz="44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540" y="4218316"/>
            <a:ext cx="5753818" cy="1846054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2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Find and F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1061" y="1357164"/>
            <a:ext cx="7886700" cy="82531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93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Find and F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1061" y="1357164"/>
            <a:ext cx="7886700" cy="82531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71061" y="2690336"/>
            <a:ext cx="7886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Click to edit Master text styles</a:t>
            </a:r>
          </a:p>
          <a:p>
            <a:pPr marL="800100" lvl="1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Second level</a:t>
            </a:r>
          </a:p>
          <a:p>
            <a:pPr marL="1257300" lvl="2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Third level</a:t>
            </a:r>
          </a:p>
          <a:p>
            <a:pPr marL="1714500" lvl="3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Fourth level</a:t>
            </a:r>
          </a:p>
          <a:p>
            <a:pPr marL="2171700" lvl="4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Fifth level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6636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- Find and F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1060" y="1357164"/>
            <a:ext cx="8294129" cy="82531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71061" y="2690336"/>
            <a:ext cx="40370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Click to edit Master text styles</a:t>
            </a:r>
          </a:p>
          <a:p>
            <a:pPr marL="800100" lvl="1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Second level</a:t>
            </a:r>
          </a:p>
          <a:p>
            <a:pPr marL="1257300" lvl="2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Third level</a:t>
            </a:r>
          </a:p>
          <a:p>
            <a:pPr marL="1714500" lvl="3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Fourth level</a:t>
            </a:r>
          </a:p>
          <a:p>
            <a:pPr marL="2171700" lvl="4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Fifth level</a:t>
            </a:r>
            <a:endParaRPr lang="en-US" sz="24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628140" y="2690336"/>
            <a:ext cx="40370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Click to edit Master text styles</a:t>
            </a:r>
          </a:p>
          <a:p>
            <a:pPr marL="800100" lvl="1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Second level</a:t>
            </a:r>
          </a:p>
          <a:p>
            <a:pPr marL="1257300" lvl="2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Third level</a:t>
            </a:r>
          </a:p>
          <a:p>
            <a:pPr marL="1714500" lvl="3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Fourth level</a:t>
            </a:r>
          </a:p>
          <a:p>
            <a:pPr marL="2171700" lvl="4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Fifth level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7066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+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"/>
            <a:ext cx="9144000" cy="685571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1061" y="1357164"/>
            <a:ext cx="7886700" cy="82531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7213" y="2611437"/>
            <a:ext cx="7700548" cy="389537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12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+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"/>
            <a:ext cx="9144000" cy="685571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1061" y="1357164"/>
            <a:ext cx="7886700" cy="82531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26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- S+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"/>
            <a:ext cx="9144000" cy="685571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1060" y="1357164"/>
            <a:ext cx="8294129" cy="82531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71061" y="2690336"/>
            <a:ext cx="40370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Click to edit Master text styles</a:t>
            </a:r>
          </a:p>
          <a:p>
            <a:pPr marL="800100" lvl="1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Second level</a:t>
            </a:r>
          </a:p>
          <a:p>
            <a:pPr marL="1257300" lvl="2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Third level</a:t>
            </a:r>
          </a:p>
          <a:p>
            <a:pPr marL="1714500" lvl="3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Fourth level</a:t>
            </a:r>
          </a:p>
          <a:p>
            <a:pPr marL="2171700" lvl="4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Fifth level</a:t>
            </a:r>
            <a:endParaRPr lang="en-US" sz="24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628140" y="2690336"/>
            <a:ext cx="40370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Click to edit Master text styles</a:t>
            </a:r>
          </a:p>
          <a:p>
            <a:pPr marL="800100" lvl="1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Second level</a:t>
            </a:r>
          </a:p>
          <a:p>
            <a:pPr marL="1257300" lvl="2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Third level</a:t>
            </a:r>
          </a:p>
          <a:p>
            <a:pPr marL="1714500" lvl="3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Fourth level</a:t>
            </a:r>
          </a:p>
          <a:p>
            <a:pPr marL="2171700" lvl="4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Fifth level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6377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Management Leader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540" y="0"/>
            <a:ext cx="5753818" cy="3509963"/>
          </a:xfrm>
        </p:spPr>
        <p:txBody>
          <a:bodyPr anchor="ctr">
            <a:normAutofit/>
          </a:bodyPr>
          <a:lstStyle>
            <a:lvl1pPr algn="l">
              <a:defRPr sz="44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540" y="4218316"/>
            <a:ext cx="5753818" cy="1846054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6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Management Leader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71061" y="1357164"/>
            <a:ext cx="7886700" cy="82531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85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Management Leader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1061" y="1357164"/>
            <a:ext cx="7886700" cy="82531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71061" y="2690336"/>
            <a:ext cx="7886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Click to edit Master text styles</a:t>
            </a:r>
          </a:p>
          <a:p>
            <a:pPr marL="800100" lvl="1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Second level</a:t>
            </a:r>
          </a:p>
          <a:p>
            <a:pPr marL="1257300" lvl="2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Third level</a:t>
            </a:r>
          </a:p>
          <a:p>
            <a:pPr marL="1714500" lvl="3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Fourth level</a:t>
            </a:r>
          </a:p>
          <a:p>
            <a:pPr marL="2171700" lvl="4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Fifth level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2747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- Management Leader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1060" y="1357164"/>
            <a:ext cx="8294129" cy="82531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71061" y="2690336"/>
            <a:ext cx="40370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Click to edit Master text styles</a:t>
            </a:r>
          </a:p>
          <a:p>
            <a:pPr marL="800100" lvl="1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Second level</a:t>
            </a:r>
          </a:p>
          <a:p>
            <a:pPr marL="1257300" lvl="2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Third level</a:t>
            </a:r>
          </a:p>
          <a:p>
            <a:pPr marL="1714500" lvl="3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Fourth level</a:t>
            </a:r>
          </a:p>
          <a:p>
            <a:pPr marL="2171700" lvl="4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Fifth level</a:t>
            </a:r>
            <a:endParaRPr lang="en-US" sz="24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628140" y="2690336"/>
            <a:ext cx="40370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Click to edit Master text styles</a:t>
            </a:r>
          </a:p>
          <a:p>
            <a:pPr marL="800100" lvl="1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Second level</a:t>
            </a:r>
          </a:p>
          <a:p>
            <a:pPr marL="1257300" lvl="2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Third level</a:t>
            </a:r>
          </a:p>
          <a:p>
            <a:pPr marL="1714500" lvl="3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Fourth level</a:t>
            </a:r>
          </a:p>
          <a:p>
            <a:pPr marL="2171700" lvl="4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Fifth level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400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orker Particip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540" y="0"/>
            <a:ext cx="5753818" cy="3509963"/>
          </a:xfrm>
        </p:spPr>
        <p:txBody>
          <a:bodyPr anchor="ctr">
            <a:normAutofit/>
          </a:bodyPr>
          <a:lstStyle>
            <a:lvl1pPr algn="l">
              <a:defRPr sz="44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540" y="4218316"/>
            <a:ext cx="5753818" cy="1846054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3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AC57-8A2F-425B-93CA-1915767FBFE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3DA46-E8C1-4944-98EA-33233E512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6" r:id="rId3"/>
    <p:sldLayoutId id="214748367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AC57-8A2F-425B-93CA-1915767FBFE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3DA46-E8C1-4944-98EA-33233E512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5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1" r:id="rId2"/>
    <p:sldLayoutId id="2147483679" r:id="rId3"/>
    <p:sldLayoutId id="214748368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AC57-8A2F-425B-93CA-1915767FBFE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3DA46-E8C1-4944-98EA-33233E512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1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7" r:id="rId2"/>
    <p:sldLayoutId id="2147483685" r:id="rId3"/>
    <p:sldLayoutId id="214748368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AC57-8A2F-425B-93CA-1915767FBFE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3DA46-E8C1-4944-98EA-33233E512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9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3" r:id="rId2"/>
    <p:sldLayoutId id="2147483691" r:id="rId3"/>
    <p:sldLayoutId id="214748369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6752" y="2931459"/>
            <a:ext cx="3455894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Insert your company logo here.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4800" dirty="0" smtClean="0"/>
              <a:t>Recognizing Our Safety Successes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8861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Organizer logos: AIHA; VPPPA; ASSP; OSHA; NSC; CPWR; NIOSH" title="Safe + Sound Organizers"/>
          <p:cNvGrpSpPr/>
          <p:nvPr/>
        </p:nvGrpSpPr>
        <p:grpSpPr>
          <a:xfrm>
            <a:off x="8008" y="6196796"/>
            <a:ext cx="9105121" cy="540180"/>
            <a:chOff x="8008" y="6196796"/>
            <a:chExt cx="9105121" cy="540180"/>
          </a:xfrm>
        </p:grpSpPr>
        <p:pic>
          <p:nvPicPr>
            <p:cNvPr id="2" name="Picture 1" descr="Organizer logos: AIHA; VPPPA; ASSP; OSHA; NSC; CPWR; NIOSH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-1472"/>
            <a:stretch/>
          </p:blipFill>
          <p:spPr>
            <a:xfrm>
              <a:off x="1438834" y="6196796"/>
              <a:ext cx="7674295" cy="540180"/>
            </a:xfrm>
            <a:prstGeom prst="rect">
              <a:avLst/>
            </a:prstGeom>
          </p:spPr>
        </p:pic>
        <p:pic>
          <p:nvPicPr>
            <p:cNvPr id="3" name="Picture 2" descr="AIHA logo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000"/>
            <a:stretch/>
          </p:blipFill>
          <p:spPr>
            <a:xfrm>
              <a:off x="8008" y="6248576"/>
              <a:ext cx="1457722" cy="459416"/>
            </a:xfrm>
            <a:prstGeom prst="rect">
              <a:avLst/>
            </a:prstGeom>
          </p:spPr>
        </p:pic>
      </p:grpSp>
      <p:pic>
        <p:nvPicPr>
          <p:cNvPr id="10" name="Picture 9" descr="Safe + Sound Week logo: Safe + Sound Week is August 10-16, 2020" title="Safe + Sound Week Logo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1905" y="4442204"/>
            <a:ext cx="3652998" cy="146105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4137" y="2267840"/>
            <a:ext cx="8128534" cy="3895379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 smtClean="0"/>
              <a:t>Safe + Sound Week </a:t>
            </a:r>
            <a:r>
              <a:rPr lang="en-US" sz="2600" dirty="0" smtClean="0"/>
              <a:t>is a nationwide event to recognize the successes of businesses that have adopted programs to improve workplace safety and health.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Last year, more than </a:t>
            </a:r>
            <a:r>
              <a:rPr lang="en-US" sz="2600" dirty="0" smtClean="0"/>
              <a:t>3,300 </a:t>
            </a:r>
            <a:r>
              <a:rPr lang="en-US" sz="2600" dirty="0">
                <a:solidFill>
                  <a:srgbClr val="000000"/>
                </a:solidFill>
              </a:rPr>
              <a:t>businesses helped to raise awareness about workers' health and safety!</a:t>
            </a:r>
            <a:endParaRPr lang="en-US" sz="26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Safe + Sound Week!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71061" y="2294357"/>
            <a:ext cx="8296421" cy="288122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/>
              <a:t>Successful safety and health programs can proactively identify and manage workplace hazards before they cause injury or illness, improving sustainability and the bottom line</a:t>
            </a:r>
            <a:r>
              <a:rPr lang="en-US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 </a:t>
            </a:r>
            <a:r>
              <a:rPr lang="en-US" dirty="0"/>
              <a:t>Participating in Safe + Sound Week </a:t>
            </a:r>
            <a:r>
              <a:rPr lang="en-US" dirty="0" smtClean="0"/>
              <a:t>provides an opportunity to energize our program and recognize our </a:t>
            </a:r>
            <a:r>
              <a:rPr lang="en-US" dirty="0"/>
              <a:t>safety successes</a:t>
            </a:r>
            <a:r>
              <a:rPr lang="en-US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0000"/>
                </a:solidFill>
              </a:rPr>
              <a:t>[Insert your own explanation of why you are participating in a way that will resonate with your workers.]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61" y="1306719"/>
            <a:ext cx="7886700" cy="82531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 smtClean="0">
                <a:latin typeface="+mn-lt"/>
              </a:rPr>
              <a:t>Why are we participating?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8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 showing the three core elements: management leadership, worker participation, and find and fix hazards" title="Core Element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40" y="2689425"/>
            <a:ext cx="3387630" cy="3388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2" y="1357164"/>
            <a:ext cx="8744755" cy="82531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Core Elements of Safety and Health Programs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78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060" y="2326341"/>
            <a:ext cx="82888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organization’s management provides the leadership, vision, and resources needed to implement an effective safety and health program. </a:t>
            </a:r>
          </a:p>
          <a:p>
            <a:endParaRPr lang="en-US" sz="2800" dirty="0"/>
          </a:p>
          <a:p>
            <a:r>
              <a:rPr lang="en-US" sz="2400" b="1" dirty="0" smtClean="0"/>
              <a:t>What We Can 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Deliver a Safety and Health Message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Establish a Visible Presence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Formalize and Publicize Your Commitment to Safety and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Take your commitment to health and safety beyond your organization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061" y="1960645"/>
            <a:ext cx="828884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Worker participation is engaging </a:t>
            </a:r>
            <a:r>
              <a:rPr lang="en-US" sz="2800" dirty="0"/>
              <a:t>workers at all levels in establishing, implementing, evaluating, and improving safety and health in the workplace so that workers understand they are a valuable partner in making their workplace safer and are encouraged to communicate with management about hazards on the job. </a:t>
            </a:r>
          </a:p>
          <a:p>
            <a:endParaRPr lang="en-US" sz="2400" dirty="0"/>
          </a:p>
          <a:p>
            <a:r>
              <a:rPr lang="en-US" sz="2400" b="1" dirty="0" smtClean="0"/>
              <a:t>What We Can 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Listen and ask for </a:t>
            </a:r>
            <a:r>
              <a:rPr lang="en-US" sz="2400" dirty="0" smtClean="0"/>
              <a:t>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Empower workers with safety and health </a:t>
            </a:r>
            <a:r>
              <a:rPr lang="en-US" sz="2400" dirty="0" smtClean="0"/>
              <a:t>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Recognize workers for contributions to worker </a:t>
            </a:r>
            <a:r>
              <a:rPr lang="en-US" sz="2400" dirty="0" smtClean="0"/>
              <a:t>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Partner for safety and health planning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 Participation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060" y="2326341"/>
            <a:ext cx="828884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Finding and fixing hazards in the workplace is an ongoing process that helps better identify and control sources of potential injuries or illnesses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US" sz="2800" dirty="0"/>
          </a:p>
          <a:p>
            <a:r>
              <a:rPr lang="en-US" sz="2400" b="1" dirty="0" smtClean="0"/>
              <a:t>What We Can 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Spotlight hazards and </a:t>
            </a:r>
            <a:r>
              <a:rPr lang="en-US" sz="2400" dirty="0" smtClean="0"/>
              <a:t>controls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Create challenges, contests, and </a:t>
            </a:r>
            <a:r>
              <a:rPr lang="en-US" sz="2400" dirty="0" smtClean="0"/>
              <a:t>competitions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Conduct analysis to identify </a:t>
            </a:r>
            <a:r>
              <a:rPr lang="en-US" sz="2400" dirty="0" smtClean="0"/>
              <a:t>hazards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Identify safety and health processes and procedures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and Fix Hazards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Provide an overview of your safety and health program, or</a:t>
            </a:r>
          </a:p>
          <a:p>
            <a:r>
              <a:rPr lang="en-US" dirty="0">
                <a:solidFill>
                  <a:srgbClr val="FF0000"/>
                </a:solidFill>
              </a:rPr>
              <a:t>Deliver a training on a specific safety topic, or</a:t>
            </a:r>
          </a:p>
          <a:p>
            <a:r>
              <a:rPr lang="en-US" dirty="0">
                <a:solidFill>
                  <a:srgbClr val="FF0000"/>
                </a:solidFill>
              </a:rPr>
              <a:t>Start a group discussion on identifying hazards in your workplace, or</a:t>
            </a:r>
          </a:p>
          <a:p>
            <a:r>
              <a:rPr lang="en-US" dirty="0">
                <a:solidFill>
                  <a:srgbClr val="FF0000"/>
                </a:solidFill>
              </a:rPr>
              <a:t>Explain how you’re #</a:t>
            </a:r>
            <a:r>
              <a:rPr lang="en-US" dirty="0" err="1" smtClean="0">
                <a:solidFill>
                  <a:srgbClr val="FF0000"/>
                </a:solidFill>
              </a:rPr>
              <a:t>SafeAndSoundAtWork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Customize the rest of this presentation to: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fe + Sound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nagement Leadership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orker Participation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ind and Fix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378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Safe + Sound template</vt:lpstr>
      <vt:lpstr>Management Leadership template</vt:lpstr>
      <vt:lpstr>Worker Participation Template</vt:lpstr>
      <vt:lpstr>Find and Fix Template</vt:lpstr>
      <vt:lpstr>Recognizing Our Safety Successes</vt:lpstr>
      <vt:lpstr>It’s Safe + Sound Week!</vt:lpstr>
      <vt:lpstr>Why are we participating?</vt:lpstr>
      <vt:lpstr>Core Elements of Safety and Health Programs</vt:lpstr>
      <vt:lpstr>Management Leadership</vt:lpstr>
      <vt:lpstr>Worker Participation</vt:lpstr>
      <vt:lpstr>Find and Fix Hazards</vt:lpstr>
      <vt:lpstr>Customize the rest of this presentation to: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+ Sound Outreach</dc:title>
  <dc:subject>Safe + Sound Week</dc:subject>
  <dc:creator/>
  <cp:keywords>Safe + Sound Week; Presentation; Safe + Sound; OSHA</cp:keywords>
  <cp:lastModifiedBy/>
  <cp:revision>1</cp:revision>
  <dcterms:created xsi:type="dcterms:W3CDTF">2020-07-24T02:49:56Z</dcterms:created>
  <dcterms:modified xsi:type="dcterms:W3CDTF">2020-07-24T12:56:11Z</dcterms:modified>
</cp:coreProperties>
</file>