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6" r:id="rId2"/>
    <p:sldMasterId id="2147483682" r:id="rId3"/>
    <p:sldMasterId id="2147483688" r:id="rId4"/>
  </p:sldMasterIdLst>
  <p:notesMasterIdLst>
    <p:notesMasterId r:id="rId14"/>
  </p:notesMasterIdLst>
  <p:sldIdLst>
    <p:sldId id="266" r:id="rId5"/>
    <p:sldId id="267" r:id="rId6"/>
    <p:sldId id="273" r:id="rId7"/>
    <p:sldId id="274" r:id="rId8"/>
    <p:sldId id="269" r:id="rId9"/>
    <p:sldId id="278" r:id="rId10"/>
    <p:sldId id="275" r:id="rId11"/>
    <p:sldId id="276"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49" autoAdjust="0"/>
    <p:restoredTop sz="85333" autoAdjust="0"/>
  </p:normalViewPr>
  <p:slideViewPr>
    <p:cSldViewPr snapToGrid="0">
      <p:cViewPr varScale="1">
        <p:scale>
          <a:sx n="58" d="100"/>
          <a:sy n="58" d="100"/>
        </p:scale>
        <p:origin x="90" y="6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269EC-B9FC-4D1F-A657-75984C450172}" type="datetimeFigureOut">
              <a:rPr lang="en-US" smtClean="0"/>
              <a:t>7/30/2020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AE8AB5-CE42-435C-B582-D07073CFA961}" type="slidenum">
              <a:rPr lang="en-US" smtClean="0"/>
              <a:t>‹#›</a:t>
            </a:fld>
            <a:endParaRPr lang="en-US"/>
          </a:p>
        </p:txBody>
      </p:sp>
    </p:spTree>
    <p:extLst>
      <p:ext uri="{BB962C8B-B14F-4D97-AF65-F5344CB8AC3E}">
        <p14:creationId xmlns:p14="http://schemas.microsoft.com/office/powerpoint/2010/main" val="393918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are excited to celebrate</a:t>
            </a:r>
            <a:r>
              <a:rPr lang="en-US" baseline="0" dirty="0" smtClean="0"/>
              <a:t> the second annual Safe + Sound Week, August 10-16, 2020.  We want you to join us!</a:t>
            </a:r>
            <a:endParaRPr lang="en-US" dirty="0" smtClean="0"/>
          </a:p>
          <a:p>
            <a:endParaRPr lang="en-US" dirty="0"/>
          </a:p>
        </p:txBody>
      </p:sp>
      <p:sp>
        <p:nvSpPr>
          <p:cNvPr id="4" name="Slide Number Placeholder 3"/>
          <p:cNvSpPr>
            <a:spLocks noGrp="1"/>
          </p:cNvSpPr>
          <p:nvPr>
            <p:ph type="sldNum" sz="quarter" idx="10"/>
          </p:nvPr>
        </p:nvSpPr>
        <p:spPr/>
        <p:txBody>
          <a:bodyPr/>
          <a:lstStyle/>
          <a:p>
            <a:fld id="{6EAE8AB5-CE42-435C-B582-D07073CFA961}" type="slidenum">
              <a:rPr lang="en-US" smtClean="0"/>
              <a:t>1</a:t>
            </a:fld>
            <a:endParaRPr lang="en-US"/>
          </a:p>
        </p:txBody>
      </p:sp>
    </p:spTree>
    <p:extLst>
      <p:ext uri="{BB962C8B-B14F-4D97-AF65-F5344CB8AC3E}">
        <p14:creationId xmlns:p14="http://schemas.microsoft.com/office/powerpoint/2010/main" val="3914369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S+S">
    <p:spTree>
      <p:nvGrpSpPr>
        <p:cNvPr id="1" name=""/>
        <p:cNvGrpSpPr/>
        <p:nvPr/>
      </p:nvGrpSpPr>
      <p:grpSpPr>
        <a:xfrm>
          <a:off x="0" y="0"/>
          <a:ext cx="0" cy="0"/>
          <a:chOff x="0" y="0"/>
          <a:chExt cx="0" cy="0"/>
        </a:xfrm>
      </p:grpSpPr>
      <p:grpSp>
        <p:nvGrpSpPr>
          <p:cNvPr id="6" name="Group 5"/>
          <p:cNvGrpSpPr/>
          <p:nvPr userDrawn="1"/>
        </p:nvGrpSpPr>
        <p:grpSpPr>
          <a:xfrm>
            <a:off x="0" y="0"/>
            <a:ext cx="9144000" cy="6858000"/>
            <a:chOff x="0" y="0"/>
            <a:chExt cx="9144000" cy="685800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55928" y="4934308"/>
              <a:ext cx="1232601" cy="500334"/>
            </a:xfrm>
            <a:prstGeom prst="rect">
              <a:avLst/>
            </a:prstGeom>
          </p:spPr>
        </p:pic>
      </p:grpSp>
      <p:sp>
        <p:nvSpPr>
          <p:cNvPr id="2" name="Title 1"/>
          <p:cNvSpPr>
            <a:spLocks noGrp="1"/>
          </p:cNvSpPr>
          <p:nvPr>
            <p:ph type="ctrTitle"/>
          </p:nvPr>
        </p:nvSpPr>
        <p:spPr>
          <a:xfrm>
            <a:off x="241541" y="2"/>
            <a:ext cx="5753818" cy="3509963"/>
          </a:xfrm>
        </p:spPr>
        <p:txBody>
          <a:bodyPr anchor="ctr">
            <a:normAutofit/>
          </a:bodyPr>
          <a:lstStyle>
            <a:lvl1pPr algn="l">
              <a:defRPr sz="4400" b="1">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1541" y="4218316"/>
            <a:ext cx="5753818" cy="1846054"/>
          </a:xfrm>
        </p:spPr>
        <p:txBody>
          <a:bodyPr anchor="ct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8545054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column - Management Leadership">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371061" y="1357164"/>
            <a:ext cx="8294129" cy="825319"/>
          </a:xfrm>
        </p:spPr>
        <p:txBody>
          <a:bodyPr>
            <a:normAutofit/>
          </a:bodyPr>
          <a:lstStyle>
            <a:lvl1pPr>
              <a:defRPr sz="3600" b="1"/>
            </a:lvl1pPr>
          </a:lstStyle>
          <a:p>
            <a:r>
              <a:rPr lang="en-US" dirty="0" smtClean="0"/>
              <a:t>Click to edit Master title style</a:t>
            </a:r>
            <a:endParaRPr lang="en-US" dirty="0"/>
          </a:p>
        </p:txBody>
      </p:sp>
      <p:sp>
        <p:nvSpPr>
          <p:cNvPr id="9" name="Text Placeholder 7"/>
          <p:cNvSpPr>
            <a:spLocks noGrp="1"/>
          </p:cNvSpPr>
          <p:nvPr>
            <p:ph type="body" sz="quarter" idx="10"/>
          </p:nvPr>
        </p:nvSpPr>
        <p:spPr>
          <a:xfrm>
            <a:off x="371060" y="2690336"/>
            <a:ext cx="3778269" cy="2492404"/>
          </a:xfrm>
        </p:spPr>
        <p:txBody>
          <a:bodyPr/>
          <a:lstStyle>
            <a:lvl1pPr>
              <a:buClr>
                <a:srgbClr val="00A2BD"/>
              </a:buClr>
              <a:defRPr sz="2400"/>
            </a:lvl1pPr>
            <a:lvl2pPr>
              <a:buClr>
                <a:srgbClr val="00A2BD"/>
              </a:buClr>
              <a:defRPr sz="2400"/>
            </a:lvl2pPr>
            <a:lvl3pPr>
              <a:buClr>
                <a:srgbClr val="00A2BD"/>
              </a:buClr>
              <a:defRPr sz="2400"/>
            </a:lvl3pPr>
            <a:lvl4pPr>
              <a:buClr>
                <a:srgbClr val="00A2BD"/>
              </a:buClr>
              <a:defRPr sz="2400"/>
            </a:lvl4pPr>
            <a:lvl5pPr>
              <a:buClr>
                <a:srgbClr val="00A2BD"/>
              </a:buCl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7"/>
          <p:cNvSpPr>
            <a:spLocks noGrp="1"/>
          </p:cNvSpPr>
          <p:nvPr>
            <p:ph type="body" sz="quarter" idx="11"/>
          </p:nvPr>
        </p:nvSpPr>
        <p:spPr>
          <a:xfrm>
            <a:off x="4628141" y="2690336"/>
            <a:ext cx="4037049" cy="2492404"/>
          </a:xfrm>
        </p:spPr>
        <p:txBody>
          <a:bodyPr/>
          <a:lstStyle>
            <a:lvl1pPr>
              <a:buClr>
                <a:srgbClr val="00A2BD"/>
              </a:buClr>
              <a:defRPr sz="2400"/>
            </a:lvl1pPr>
            <a:lvl2pPr>
              <a:buClr>
                <a:srgbClr val="00A2BD"/>
              </a:buClr>
              <a:defRPr sz="2400"/>
            </a:lvl2pPr>
            <a:lvl3pPr>
              <a:buClr>
                <a:srgbClr val="00A2BD"/>
              </a:buClr>
              <a:defRPr sz="2400"/>
            </a:lvl3pPr>
            <a:lvl4pPr>
              <a:buClr>
                <a:srgbClr val="00A2BD"/>
              </a:buClr>
              <a:defRPr sz="2400"/>
            </a:lvl4pPr>
            <a:lvl5pPr>
              <a:buClr>
                <a:srgbClr val="00A2BD"/>
              </a:buCl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40020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 Worker Participa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41541" y="2"/>
            <a:ext cx="5753818" cy="3509963"/>
          </a:xfrm>
        </p:spPr>
        <p:txBody>
          <a:bodyPr anchor="ctr">
            <a:normAutofit/>
          </a:bodyPr>
          <a:lstStyle>
            <a:lvl1pPr algn="l">
              <a:defRPr sz="4400" b="1">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1541" y="4218316"/>
            <a:ext cx="5753818" cy="1846054"/>
          </a:xfrm>
        </p:spPr>
        <p:txBody>
          <a:bodyPr anchor="ct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8989324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 Worker Participa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4"/>
            <a:ext cx="9144000" cy="6855715"/>
          </a:xfrm>
          <a:prstGeom prst="rect">
            <a:avLst/>
          </a:prstGeom>
        </p:spPr>
      </p:pic>
      <p:sp>
        <p:nvSpPr>
          <p:cNvPr id="3" name="Title 1"/>
          <p:cNvSpPr>
            <a:spLocks noGrp="1"/>
          </p:cNvSpPr>
          <p:nvPr>
            <p:ph type="title"/>
          </p:nvPr>
        </p:nvSpPr>
        <p:spPr>
          <a:xfrm>
            <a:off x="371061" y="1357164"/>
            <a:ext cx="7886700" cy="825319"/>
          </a:xfrm>
        </p:spPr>
        <p:txBody>
          <a:bodyPr>
            <a:normAutofit/>
          </a:bodyPr>
          <a:lstStyle>
            <a:lvl1pPr>
              <a:defRPr sz="3600" b="1"/>
            </a:lvl1pPr>
          </a:lstStyle>
          <a:p>
            <a:r>
              <a:rPr lang="en-US" dirty="0" smtClean="0"/>
              <a:t>Click to edit Master title style</a:t>
            </a:r>
            <a:endParaRPr lang="en-US" dirty="0"/>
          </a:p>
        </p:txBody>
      </p:sp>
    </p:spTree>
    <p:extLst>
      <p:ext uri="{BB962C8B-B14F-4D97-AF65-F5344CB8AC3E}">
        <p14:creationId xmlns:p14="http://schemas.microsoft.com/office/powerpoint/2010/main" val="6484996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Worker Participati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4"/>
            <a:ext cx="9144000" cy="6855715"/>
          </a:xfrm>
          <a:prstGeom prst="rect">
            <a:avLst/>
          </a:prstGeom>
        </p:spPr>
      </p:pic>
      <p:sp>
        <p:nvSpPr>
          <p:cNvPr id="4" name="Title 1"/>
          <p:cNvSpPr>
            <a:spLocks noGrp="1"/>
          </p:cNvSpPr>
          <p:nvPr>
            <p:ph type="title"/>
          </p:nvPr>
        </p:nvSpPr>
        <p:spPr>
          <a:xfrm>
            <a:off x="371061" y="1357164"/>
            <a:ext cx="7886700" cy="825319"/>
          </a:xfrm>
        </p:spPr>
        <p:txBody>
          <a:bodyPr>
            <a:normAutofit/>
          </a:bodyPr>
          <a:lstStyle>
            <a:lvl1pPr>
              <a:defRPr sz="3600" b="1"/>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71061" y="2690336"/>
            <a:ext cx="7886700" cy="3658706"/>
          </a:xfrm>
        </p:spPr>
        <p:txBody>
          <a:bodyPr>
            <a:noAutofit/>
          </a:bodyPr>
          <a:lstStyle>
            <a:lvl1pPr>
              <a:buClr>
                <a:srgbClr val="96356D"/>
              </a:buClr>
              <a:defRPr sz="2400"/>
            </a:lvl1pPr>
            <a:lvl2pPr>
              <a:buClr>
                <a:srgbClr val="96356D"/>
              </a:buClr>
              <a:defRPr sz="2400"/>
            </a:lvl2pPr>
            <a:lvl3pPr>
              <a:buClr>
                <a:srgbClr val="96356D"/>
              </a:buClr>
              <a:defRPr sz="2400"/>
            </a:lvl3pPr>
            <a:lvl4pPr>
              <a:buClr>
                <a:srgbClr val="96356D"/>
              </a:buClr>
              <a:defRPr sz="2400"/>
            </a:lvl4pPr>
            <a:lvl5pPr>
              <a:buClr>
                <a:srgbClr val="96356D"/>
              </a:buCl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519098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 column - Worker Participa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4"/>
            <a:ext cx="9144000" cy="6855715"/>
          </a:xfrm>
          <a:prstGeom prst="rect">
            <a:avLst/>
          </a:prstGeom>
        </p:spPr>
      </p:pic>
      <p:sp>
        <p:nvSpPr>
          <p:cNvPr id="4" name="Title 1"/>
          <p:cNvSpPr>
            <a:spLocks noGrp="1"/>
          </p:cNvSpPr>
          <p:nvPr>
            <p:ph type="title"/>
          </p:nvPr>
        </p:nvSpPr>
        <p:spPr>
          <a:xfrm>
            <a:off x="371061" y="1357164"/>
            <a:ext cx="8294129" cy="825319"/>
          </a:xfrm>
        </p:spPr>
        <p:txBody>
          <a:bodyPr>
            <a:normAutofit/>
          </a:bodyPr>
          <a:lstStyle>
            <a:lvl1pPr>
              <a:defRPr sz="3600" b="1"/>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371061" y="2690337"/>
            <a:ext cx="4037050" cy="3693211"/>
          </a:xfrm>
        </p:spPr>
        <p:txBody>
          <a:bodyPr>
            <a:normAutofit/>
          </a:bodyPr>
          <a:lstStyle>
            <a:lvl1pPr>
              <a:buClr>
                <a:srgbClr val="96356D"/>
              </a:buClr>
              <a:defRPr sz="2400"/>
            </a:lvl1pPr>
            <a:lvl2pPr>
              <a:buClr>
                <a:srgbClr val="96356D"/>
              </a:buClr>
              <a:defRPr sz="2400"/>
            </a:lvl2pPr>
            <a:lvl3pPr>
              <a:buClr>
                <a:srgbClr val="96356D"/>
              </a:buClr>
              <a:defRPr sz="2400"/>
            </a:lvl3pPr>
            <a:lvl4pPr>
              <a:buClr>
                <a:srgbClr val="96356D"/>
              </a:buClr>
              <a:defRPr sz="2400"/>
            </a:lvl4pPr>
            <a:lvl5pPr>
              <a:buClr>
                <a:srgbClr val="96356D"/>
              </a:buCl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6"/>
          <p:cNvSpPr>
            <a:spLocks noGrp="1"/>
          </p:cNvSpPr>
          <p:nvPr>
            <p:ph type="body" sz="quarter" idx="11"/>
          </p:nvPr>
        </p:nvSpPr>
        <p:spPr>
          <a:xfrm>
            <a:off x="4628141" y="2690336"/>
            <a:ext cx="4037050" cy="3693210"/>
          </a:xfrm>
        </p:spPr>
        <p:txBody>
          <a:bodyPr>
            <a:normAutofit/>
          </a:bodyPr>
          <a:lstStyle>
            <a:lvl1pPr>
              <a:buClr>
                <a:srgbClr val="96356D"/>
              </a:buClr>
              <a:defRPr sz="2400"/>
            </a:lvl1pPr>
            <a:lvl2pPr>
              <a:buClr>
                <a:srgbClr val="96356D"/>
              </a:buClr>
              <a:defRPr sz="2400"/>
            </a:lvl2pPr>
            <a:lvl3pPr>
              <a:buClr>
                <a:srgbClr val="96356D"/>
              </a:buClr>
              <a:defRPr sz="2400"/>
            </a:lvl3pPr>
            <a:lvl4pPr>
              <a:buClr>
                <a:srgbClr val="96356D"/>
              </a:buClr>
              <a:defRPr sz="2400"/>
            </a:lvl4pPr>
            <a:lvl5pPr>
              <a:buClr>
                <a:srgbClr val="96356D"/>
              </a:buCl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850427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 Find and Fix">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4"/>
            <a:ext cx="9144000" cy="6855715"/>
          </a:xfrm>
          <a:prstGeom prst="rect">
            <a:avLst/>
          </a:prstGeom>
        </p:spPr>
      </p:pic>
      <p:sp>
        <p:nvSpPr>
          <p:cNvPr id="2" name="Title 1"/>
          <p:cNvSpPr>
            <a:spLocks noGrp="1"/>
          </p:cNvSpPr>
          <p:nvPr>
            <p:ph type="ctrTitle"/>
          </p:nvPr>
        </p:nvSpPr>
        <p:spPr>
          <a:xfrm>
            <a:off x="241541" y="2"/>
            <a:ext cx="5753818" cy="3509963"/>
          </a:xfrm>
        </p:spPr>
        <p:txBody>
          <a:bodyPr anchor="ctr">
            <a:normAutofit/>
          </a:bodyPr>
          <a:lstStyle>
            <a:lvl1pPr algn="l">
              <a:defRPr sz="4400" b="1">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1541" y="4218316"/>
            <a:ext cx="5753818" cy="1846054"/>
          </a:xfrm>
        </p:spPr>
        <p:txBody>
          <a:bodyPr anchor="ct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90912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 Find and Fix">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371061" y="1357164"/>
            <a:ext cx="7886700" cy="825319"/>
          </a:xfrm>
        </p:spPr>
        <p:txBody>
          <a:bodyPr>
            <a:normAutofit/>
          </a:bodyPr>
          <a:lstStyle>
            <a:lvl1pPr>
              <a:defRPr sz="3600" b="1"/>
            </a:lvl1pPr>
          </a:lstStyle>
          <a:p>
            <a:r>
              <a:rPr lang="en-US" dirty="0" smtClean="0"/>
              <a:t>Click to edit Master title style</a:t>
            </a:r>
            <a:endParaRPr lang="en-US" dirty="0"/>
          </a:p>
        </p:txBody>
      </p:sp>
    </p:spTree>
    <p:extLst>
      <p:ext uri="{BB962C8B-B14F-4D97-AF65-F5344CB8AC3E}">
        <p14:creationId xmlns:p14="http://schemas.microsoft.com/office/powerpoint/2010/main" val="35204939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 Find and Fix">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371061" y="1357164"/>
            <a:ext cx="7886700" cy="825319"/>
          </a:xfrm>
        </p:spPr>
        <p:txBody>
          <a:bodyPr>
            <a:normAutofit/>
          </a:bodyPr>
          <a:lstStyle>
            <a:lvl1pPr>
              <a:defRPr sz="3600" b="1"/>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71061" y="2690338"/>
            <a:ext cx="7886700" cy="3165475"/>
          </a:xfrm>
        </p:spPr>
        <p:txBody>
          <a:bodyPr>
            <a:normAutofit/>
          </a:bodyPr>
          <a:lstStyle>
            <a:lvl1pPr>
              <a:buClr>
                <a:srgbClr val="F7C064"/>
              </a:buClr>
              <a:defRPr sz="2400"/>
            </a:lvl1pPr>
            <a:lvl2pPr>
              <a:buClr>
                <a:srgbClr val="F7C064"/>
              </a:buClr>
              <a:defRPr sz="2400"/>
            </a:lvl2pPr>
            <a:lvl3pPr>
              <a:buClr>
                <a:srgbClr val="F7C064"/>
              </a:buClr>
              <a:defRPr sz="2400"/>
            </a:lvl3pPr>
            <a:lvl4pPr>
              <a:buClr>
                <a:srgbClr val="F7C064"/>
              </a:buClr>
              <a:defRPr sz="2400"/>
            </a:lvl4pPr>
            <a:lvl5pPr>
              <a:buClr>
                <a:srgbClr val="F7C064"/>
              </a:buCl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8663651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 Find and Fix">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 Placeholder 8"/>
          <p:cNvSpPr>
            <a:spLocks noGrp="1"/>
          </p:cNvSpPr>
          <p:nvPr>
            <p:ph type="body" sz="quarter" idx="10"/>
          </p:nvPr>
        </p:nvSpPr>
        <p:spPr>
          <a:xfrm>
            <a:off x="371060" y="2682459"/>
            <a:ext cx="4037049" cy="3839110"/>
          </a:xfrm>
        </p:spPr>
        <p:txBody>
          <a:bodyPr>
            <a:normAutofit/>
          </a:bodyPr>
          <a:lstStyle>
            <a:lvl1pPr>
              <a:buClr>
                <a:srgbClr val="F7C064"/>
              </a:buClr>
              <a:defRPr sz="2400"/>
            </a:lvl1pPr>
            <a:lvl2pPr>
              <a:buClr>
                <a:srgbClr val="F7C064"/>
              </a:buClr>
              <a:defRPr sz="2400"/>
            </a:lvl2pPr>
            <a:lvl3pPr>
              <a:buClr>
                <a:srgbClr val="F7C064"/>
              </a:buClr>
              <a:defRPr sz="2400"/>
            </a:lvl3pPr>
            <a:lvl4pPr>
              <a:buClr>
                <a:srgbClr val="F7C064"/>
              </a:buClr>
              <a:defRPr sz="2400"/>
            </a:lvl4pPr>
            <a:lvl5pPr>
              <a:buClr>
                <a:srgbClr val="F7C064"/>
              </a:buCl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8"/>
          <p:cNvSpPr>
            <a:spLocks noGrp="1"/>
          </p:cNvSpPr>
          <p:nvPr>
            <p:ph type="body" sz="quarter" idx="11"/>
          </p:nvPr>
        </p:nvSpPr>
        <p:spPr>
          <a:xfrm>
            <a:off x="4628141" y="2690338"/>
            <a:ext cx="4037049" cy="3831233"/>
          </a:xfrm>
        </p:spPr>
        <p:txBody>
          <a:bodyPr>
            <a:normAutofit/>
          </a:bodyPr>
          <a:lstStyle>
            <a:lvl1pPr>
              <a:buClr>
                <a:srgbClr val="F7C064"/>
              </a:buClr>
              <a:defRPr sz="2400"/>
            </a:lvl1pPr>
            <a:lvl2pPr>
              <a:buClr>
                <a:srgbClr val="F7C064"/>
              </a:buClr>
              <a:defRPr sz="2400"/>
            </a:lvl2pPr>
            <a:lvl3pPr>
              <a:buClr>
                <a:srgbClr val="F7C064"/>
              </a:buClr>
              <a:defRPr sz="2400"/>
            </a:lvl3pPr>
            <a:lvl4pPr>
              <a:buClr>
                <a:srgbClr val="F7C064"/>
              </a:buClr>
              <a:defRPr sz="2400"/>
            </a:lvl4pPr>
            <a:lvl5pPr>
              <a:buClr>
                <a:srgbClr val="F7C064"/>
              </a:buCl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371061" y="1357164"/>
            <a:ext cx="8294129" cy="825319"/>
          </a:xfrm>
        </p:spPr>
        <p:txBody>
          <a:bodyPr>
            <a:normAutofit/>
          </a:bodyPr>
          <a:lstStyle>
            <a:lvl1pPr>
              <a:defRPr sz="3600" b="1"/>
            </a:lvl1pPr>
          </a:lstStyle>
          <a:p>
            <a:r>
              <a:rPr lang="en-US" dirty="0" smtClean="0"/>
              <a:t>Click to edit Master title style</a:t>
            </a:r>
            <a:endParaRPr lang="en-US" dirty="0"/>
          </a:p>
        </p:txBody>
      </p:sp>
    </p:spTree>
    <p:extLst>
      <p:ext uri="{BB962C8B-B14F-4D97-AF65-F5344CB8AC3E}">
        <p14:creationId xmlns:p14="http://schemas.microsoft.com/office/powerpoint/2010/main" val="22670666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 S+S">
    <p:spTree>
      <p:nvGrpSpPr>
        <p:cNvPr id="1" name=""/>
        <p:cNvGrpSpPr/>
        <p:nvPr/>
      </p:nvGrpSpPr>
      <p:grpSpPr>
        <a:xfrm>
          <a:off x="0" y="0"/>
          <a:ext cx="0" cy="0"/>
          <a:chOff x="0" y="0"/>
          <a:chExt cx="0" cy="0"/>
        </a:xfrm>
      </p:grpSpPr>
      <p:grpSp>
        <p:nvGrpSpPr>
          <p:cNvPr id="5" name="Group 4"/>
          <p:cNvGrpSpPr/>
          <p:nvPr userDrawn="1"/>
        </p:nvGrpSpPr>
        <p:grpSpPr>
          <a:xfrm>
            <a:off x="0" y="1144"/>
            <a:ext cx="9144000" cy="6855715"/>
            <a:chOff x="0" y="1144"/>
            <a:chExt cx="9144000" cy="6855715"/>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4"/>
              <a:ext cx="9144000" cy="6855715"/>
            </a:xfrm>
            <a:prstGeom prst="rect">
              <a:avLst/>
            </a:prstGeom>
          </p:spPr>
        </p:pic>
        <p:sp>
          <p:nvSpPr>
            <p:cNvPr id="2" name="Rectangle 1"/>
            <p:cNvSpPr/>
            <p:nvPr userDrawn="1"/>
          </p:nvSpPr>
          <p:spPr>
            <a:xfrm>
              <a:off x="5878830" y="525780"/>
              <a:ext cx="72771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1"/>
          <p:cNvSpPr>
            <a:spLocks noGrp="1"/>
          </p:cNvSpPr>
          <p:nvPr>
            <p:ph type="title"/>
          </p:nvPr>
        </p:nvSpPr>
        <p:spPr>
          <a:xfrm>
            <a:off x="371061" y="1357164"/>
            <a:ext cx="7886700" cy="825319"/>
          </a:xfrm>
        </p:spPr>
        <p:txBody>
          <a:bodyPr>
            <a:normAutofit/>
          </a:bodyPr>
          <a:lstStyle>
            <a:lvl1pPr>
              <a:defRPr sz="3600" b="1"/>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371475" y="2389188"/>
            <a:ext cx="7886700" cy="4227512"/>
          </a:xfrm>
        </p:spPr>
        <p:txBody>
          <a:bodyPr/>
          <a:lstStyle>
            <a:lvl1pPr>
              <a:buClr>
                <a:srgbClr val="00953B"/>
              </a:buClr>
              <a:defRPr/>
            </a:lvl1pPr>
            <a:lvl2pPr>
              <a:buClr>
                <a:srgbClr val="00953B"/>
              </a:buClr>
              <a:defRPr/>
            </a:lvl2pPr>
            <a:lvl3pPr>
              <a:buClr>
                <a:srgbClr val="00953B"/>
              </a:buClr>
              <a:defRPr/>
            </a:lvl3pPr>
            <a:lvl4pPr>
              <a:buClr>
                <a:srgbClr val="00953B"/>
              </a:buClr>
              <a:defRPr/>
            </a:lvl4pPr>
            <a:lvl5pPr>
              <a:buClr>
                <a:srgbClr val="00953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09310" y="521406"/>
            <a:ext cx="697230" cy="283018"/>
          </a:xfrm>
          <a:prstGeom prst="rect">
            <a:avLst/>
          </a:prstGeom>
        </p:spPr>
      </p:pic>
    </p:spTree>
    <p:extLst>
      <p:ext uri="{BB962C8B-B14F-4D97-AF65-F5344CB8AC3E}">
        <p14:creationId xmlns:p14="http://schemas.microsoft.com/office/powerpoint/2010/main" val="5853122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S+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7"/>
            <a:ext cx="9144000" cy="6855715"/>
          </a:xfrm>
          <a:prstGeom prst="rect">
            <a:avLst/>
          </a:prstGeom>
        </p:spPr>
      </p:pic>
      <p:sp>
        <p:nvSpPr>
          <p:cNvPr id="4" name="Title 1"/>
          <p:cNvSpPr>
            <a:spLocks noGrp="1"/>
          </p:cNvSpPr>
          <p:nvPr>
            <p:ph type="title"/>
          </p:nvPr>
        </p:nvSpPr>
        <p:spPr>
          <a:xfrm>
            <a:off x="371061" y="1357164"/>
            <a:ext cx="7886700" cy="825319"/>
          </a:xfrm>
        </p:spPr>
        <p:txBody>
          <a:bodyPr>
            <a:normAutofit/>
          </a:bodyPr>
          <a:lstStyle>
            <a:lvl1pPr>
              <a:defRPr sz="3600" b="1"/>
            </a:lvl1pPr>
          </a:lstStyle>
          <a:p>
            <a:r>
              <a:rPr lang="en-US" dirty="0" smtClean="0"/>
              <a:t>Click to edit Master title style</a:t>
            </a:r>
            <a:endParaRPr lang="en-US" dirty="0"/>
          </a:p>
        </p:txBody>
      </p:sp>
      <p:sp>
        <p:nvSpPr>
          <p:cNvPr id="8" name="Text Placeholder 7"/>
          <p:cNvSpPr>
            <a:spLocks noGrp="1"/>
          </p:cNvSpPr>
          <p:nvPr>
            <p:ph type="body" sz="quarter" idx="10"/>
          </p:nvPr>
        </p:nvSpPr>
        <p:spPr>
          <a:xfrm>
            <a:off x="371475" y="2338388"/>
            <a:ext cx="7886700" cy="2492404"/>
          </a:xfrm>
        </p:spPr>
        <p:txBody>
          <a:bodyPr/>
          <a:lstStyle>
            <a:lvl1pPr>
              <a:buClr>
                <a:srgbClr val="00953B"/>
              </a:buClr>
              <a:defRPr sz="2400"/>
            </a:lvl1pPr>
            <a:lvl2pPr>
              <a:buClr>
                <a:srgbClr val="00953B"/>
              </a:buClr>
              <a:defRPr sz="2400"/>
            </a:lvl2pPr>
            <a:lvl3pPr>
              <a:buClr>
                <a:srgbClr val="00953B"/>
              </a:buClr>
              <a:defRPr sz="2400"/>
            </a:lvl3pPr>
            <a:lvl4pPr>
              <a:buClr>
                <a:srgbClr val="00953B"/>
              </a:buClr>
              <a:defRPr sz="2400"/>
            </a:lvl4pPr>
            <a:lvl5pPr>
              <a:buClr>
                <a:srgbClr val="00953B"/>
              </a:buCl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42613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 - S+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44"/>
            <a:ext cx="9144000" cy="6855715"/>
          </a:xfrm>
          <a:prstGeom prst="rect">
            <a:avLst/>
          </a:prstGeom>
        </p:spPr>
      </p:pic>
      <p:sp>
        <p:nvSpPr>
          <p:cNvPr id="4" name="Title 1"/>
          <p:cNvSpPr>
            <a:spLocks noGrp="1"/>
          </p:cNvSpPr>
          <p:nvPr>
            <p:ph type="title"/>
          </p:nvPr>
        </p:nvSpPr>
        <p:spPr>
          <a:xfrm>
            <a:off x="371061" y="1357164"/>
            <a:ext cx="8294129" cy="825319"/>
          </a:xfrm>
        </p:spPr>
        <p:txBody>
          <a:bodyPr>
            <a:normAutofit/>
          </a:bodyPr>
          <a:lstStyle>
            <a:lvl1pPr>
              <a:defRPr sz="3600" b="1"/>
            </a:lvl1pPr>
          </a:lstStyle>
          <a:p>
            <a:r>
              <a:rPr lang="en-US" dirty="0" smtClean="0"/>
              <a:t>Click to edit Master title style</a:t>
            </a:r>
            <a:endParaRPr lang="en-US" dirty="0"/>
          </a:p>
        </p:txBody>
      </p:sp>
      <p:sp>
        <p:nvSpPr>
          <p:cNvPr id="6" name="Text Placeholder 7"/>
          <p:cNvSpPr>
            <a:spLocks noGrp="1"/>
          </p:cNvSpPr>
          <p:nvPr>
            <p:ph type="body" sz="quarter" idx="10"/>
          </p:nvPr>
        </p:nvSpPr>
        <p:spPr>
          <a:xfrm>
            <a:off x="371060" y="2690336"/>
            <a:ext cx="3778269" cy="2492404"/>
          </a:xfrm>
        </p:spPr>
        <p:txBody>
          <a:bodyPr/>
          <a:lstStyle>
            <a:lvl1pPr>
              <a:buClr>
                <a:srgbClr val="00953B"/>
              </a:buClr>
              <a:defRPr sz="2400"/>
            </a:lvl1pPr>
            <a:lvl2pPr>
              <a:buClr>
                <a:srgbClr val="00953B"/>
              </a:buClr>
              <a:defRPr sz="2400"/>
            </a:lvl2pPr>
            <a:lvl3pPr>
              <a:buClr>
                <a:srgbClr val="00953B"/>
              </a:buClr>
              <a:defRPr sz="2400"/>
            </a:lvl3pPr>
            <a:lvl4pPr>
              <a:buClr>
                <a:srgbClr val="00953B"/>
              </a:buClr>
              <a:defRPr sz="2400"/>
            </a:lvl4pPr>
            <a:lvl5pPr>
              <a:buClr>
                <a:srgbClr val="00953B"/>
              </a:buCl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7"/>
          <p:cNvSpPr>
            <a:spLocks noGrp="1"/>
          </p:cNvSpPr>
          <p:nvPr>
            <p:ph type="body" sz="quarter" idx="11"/>
          </p:nvPr>
        </p:nvSpPr>
        <p:spPr>
          <a:xfrm>
            <a:off x="4628141" y="2690336"/>
            <a:ext cx="4037049" cy="2492404"/>
          </a:xfrm>
        </p:spPr>
        <p:txBody>
          <a:bodyPr/>
          <a:lstStyle>
            <a:lvl1pPr>
              <a:buClr>
                <a:srgbClr val="00953B"/>
              </a:buClr>
              <a:defRPr sz="2400"/>
            </a:lvl1pPr>
            <a:lvl2pPr>
              <a:buClr>
                <a:srgbClr val="00953B"/>
              </a:buClr>
              <a:defRPr sz="2400"/>
            </a:lvl2pPr>
            <a:lvl3pPr>
              <a:buClr>
                <a:srgbClr val="00953B"/>
              </a:buClr>
              <a:defRPr sz="2400"/>
            </a:lvl3pPr>
            <a:lvl4pPr>
              <a:buClr>
                <a:srgbClr val="00953B"/>
              </a:buClr>
              <a:defRPr sz="2400"/>
            </a:lvl4pPr>
            <a:lvl5pPr>
              <a:buClr>
                <a:srgbClr val="00953B"/>
              </a:buCl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263773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3"/>
            <a:ext cx="2517342" cy="365125"/>
          </a:xfrm>
          <a:prstGeom prst="rect">
            <a:avLst/>
          </a:prstGeom>
        </p:spPr>
        <p:txBody>
          <a:bodyPr lIns="91438" tIns="45719" rIns="91438" bIns="45719"/>
          <a:lstStyle/>
          <a:p>
            <a:fld id="{F87E0349-FDE5-244C-9828-4FD11344465E}" type="datetimeFigureOut">
              <a:rPr lang="en-US" smtClean="0"/>
              <a:t>7/30/2020</a:t>
            </a:fld>
            <a:endParaRPr lang="en-US"/>
          </a:p>
        </p:txBody>
      </p:sp>
      <p:sp>
        <p:nvSpPr>
          <p:cNvPr id="4" name="Footer Placeholder 3"/>
          <p:cNvSpPr>
            <a:spLocks noGrp="1"/>
          </p:cNvSpPr>
          <p:nvPr>
            <p:ph type="ftr" sz="quarter" idx="11"/>
          </p:nvPr>
        </p:nvSpPr>
        <p:spPr>
          <a:xfrm>
            <a:off x="3124200" y="6356353"/>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1" y="6356353"/>
            <a:ext cx="2133600" cy="365125"/>
          </a:xfrm>
          <a:prstGeom prst="rect">
            <a:avLst/>
          </a:prstGeom>
        </p:spPr>
        <p:txBody>
          <a:bodyPr/>
          <a:lstStyle/>
          <a:p>
            <a:fld id="{50F91643-80C4-9749-A9FF-799C6F83AA7E}" type="slidenum">
              <a:rPr lang="en-US" smtClean="0"/>
              <a:t>‹#›</a:t>
            </a:fld>
            <a:endParaRPr lang="en-US"/>
          </a:p>
        </p:txBody>
      </p:sp>
    </p:spTree>
    <p:extLst>
      <p:ext uri="{BB962C8B-B14F-4D97-AF65-F5344CB8AC3E}">
        <p14:creationId xmlns:p14="http://schemas.microsoft.com/office/powerpoint/2010/main" val="26722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3"/>
            <a:ext cx="2517342" cy="365125"/>
          </a:xfrm>
          <a:prstGeom prst="rect">
            <a:avLst/>
          </a:prstGeom>
        </p:spPr>
        <p:txBody>
          <a:bodyPr lIns="91438" tIns="45719" rIns="91438" bIns="45719"/>
          <a:lstStyle/>
          <a:p>
            <a:fld id="{F87E0349-FDE5-244C-9828-4FD11344465E}" type="datetimeFigureOut">
              <a:rPr lang="en-US" smtClean="0"/>
              <a:t>7/30/2020</a:t>
            </a:fld>
            <a:endParaRPr lang="en-US"/>
          </a:p>
        </p:txBody>
      </p:sp>
      <p:sp>
        <p:nvSpPr>
          <p:cNvPr id="3" name="Footer Placeholder 2"/>
          <p:cNvSpPr>
            <a:spLocks noGrp="1"/>
          </p:cNvSpPr>
          <p:nvPr>
            <p:ph type="ftr" sz="quarter" idx="11"/>
          </p:nvPr>
        </p:nvSpPr>
        <p:spPr>
          <a:xfrm>
            <a:off x="3124200" y="6356353"/>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1" y="6356353"/>
            <a:ext cx="2133600" cy="365125"/>
          </a:xfrm>
          <a:prstGeom prst="rect">
            <a:avLst/>
          </a:prstGeom>
        </p:spPr>
        <p:txBody>
          <a:bodyPr/>
          <a:lstStyle/>
          <a:p>
            <a:fld id="{50F91643-80C4-9749-A9FF-799C6F83AA7E}" type="slidenum">
              <a:rPr lang="en-US" smtClean="0"/>
              <a:t>‹#›</a:t>
            </a:fld>
            <a:endParaRPr lang="en-US"/>
          </a:p>
        </p:txBody>
      </p:sp>
    </p:spTree>
    <p:extLst>
      <p:ext uri="{BB962C8B-B14F-4D97-AF65-F5344CB8AC3E}">
        <p14:creationId xmlns:p14="http://schemas.microsoft.com/office/powerpoint/2010/main" val="968350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Management Leadership">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41541" y="2"/>
            <a:ext cx="5753818" cy="3509963"/>
          </a:xfrm>
        </p:spPr>
        <p:txBody>
          <a:bodyPr anchor="ctr">
            <a:normAutofit/>
          </a:bodyPr>
          <a:lstStyle>
            <a:lvl1pPr algn="l">
              <a:defRPr sz="4400" b="1">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1541" y="4218316"/>
            <a:ext cx="5753818" cy="1846054"/>
          </a:xfrm>
        </p:spPr>
        <p:txBody>
          <a:bodyPr anchor="ct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1827699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Management Leadershi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a:spLocks noGrp="1"/>
          </p:cNvSpPr>
          <p:nvPr>
            <p:ph type="title"/>
          </p:nvPr>
        </p:nvSpPr>
        <p:spPr>
          <a:xfrm>
            <a:off x="371061" y="1357164"/>
            <a:ext cx="7886700" cy="825319"/>
          </a:xfrm>
        </p:spPr>
        <p:txBody>
          <a:bodyPr>
            <a:normAutofit/>
          </a:bodyPr>
          <a:lstStyle>
            <a:lvl1pPr>
              <a:defRPr sz="3600" b="1"/>
            </a:lvl1pPr>
          </a:lstStyle>
          <a:p>
            <a:r>
              <a:rPr lang="en-US" dirty="0" smtClean="0"/>
              <a:t>Click to edit Master title style</a:t>
            </a:r>
            <a:endParaRPr lang="en-US" dirty="0"/>
          </a:p>
        </p:txBody>
      </p:sp>
    </p:spTree>
    <p:extLst>
      <p:ext uri="{BB962C8B-B14F-4D97-AF65-F5344CB8AC3E}">
        <p14:creationId xmlns:p14="http://schemas.microsoft.com/office/powerpoint/2010/main" val="27545854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Management Leadership">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1"/>
          <p:cNvSpPr>
            <a:spLocks noGrp="1"/>
          </p:cNvSpPr>
          <p:nvPr>
            <p:ph type="title"/>
          </p:nvPr>
        </p:nvSpPr>
        <p:spPr>
          <a:xfrm>
            <a:off x="371061" y="1357164"/>
            <a:ext cx="7886700" cy="825319"/>
          </a:xfrm>
        </p:spPr>
        <p:txBody>
          <a:bodyPr>
            <a:normAutofit/>
          </a:bodyPr>
          <a:lstStyle>
            <a:lvl1pPr>
              <a:defRPr sz="3600" b="1"/>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71061" y="2690336"/>
            <a:ext cx="7886700" cy="2252662"/>
          </a:xfrm>
        </p:spPr>
        <p:txBody>
          <a:bodyPr>
            <a:normAutofit/>
          </a:bodyPr>
          <a:lstStyle>
            <a:lvl1pPr>
              <a:buClr>
                <a:srgbClr val="00A2BD"/>
              </a:buClr>
              <a:defRPr sz="2400"/>
            </a:lvl1pPr>
            <a:lvl2pPr>
              <a:buClr>
                <a:srgbClr val="00A2BD"/>
              </a:buClr>
              <a:defRPr sz="2400"/>
            </a:lvl2pPr>
            <a:lvl3pPr>
              <a:buClr>
                <a:srgbClr val="00A2BD"/>
              </a:buClr>
              <a:defRPr sz="2400"/>
            </a:lvl3pPr>
            <a:lvl4pPr>
              <a:buClr>
                <a:srgbClr val="00A2BD"/>
              </a:buClr>
              <a:defRPr sz="2400"/>
            </a:lvl4pPr>
            <a:lvl5pPr>
              <a:buClr>
                <a:srgbClr val="00A2BD"/>
              </a:buCl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327472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8220732"/>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6" r:id="rId3"/>
    <p:sldLayoutId id="2147483675" r:id="rId4"/>
    <p:sldLayoutId id="2147483694" r:id="rId5"/>
    <p:sldLayoutId id="2147483695"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DAC57-8A2F-425B-93CA-1915767FBFE3}" type="datetimeFigureOut">
              <a:rPr lang="en-US" smtClean="0"/>
              <a:t>7/30/2020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3DA46-E8C1-4944-98EA-33233E512DC0}" type="slidenum">
              <a:rPr lang="en-US" smtClean="0"/>
              <a:t>‹#›</a:t>
            </a:fld>
            <a:endParaRPr lang="en-US"/>
          </a:p>
        </p:txBody>
      </p:sp>
    </p:spTree>
    <p:extLst>
      <p:ext uri="{BB962C8B-B14F-4D97-AF65-F5344CB8AC3E}">
        <p14:creationId xmlns:p14="http://schemas.microsoft.com/office/powerpoint/2010/main" val="1741151686"/>
      </p:ext>
    </p:extLst>
  </p:cSld>
  <p:clrMap bg1="lt1" tx1="dk1" bg2="lt2" tx2="dk2" accent1="accent1" accent2="accent2" accent3="accent3" accent4="accent4" accent5="accent5" accent6="accent6" hlink="hlink" folHlink="folHlink"/>
  <p:sldLayoutIdLst>
    <p:sldLayoutId id="2147483677" r:id="rId1"/>
    <p:sldLayoutId id="2147483681" r:id="rId2"/>
    <p:sldLayoutId id="2147483679" r:id="rId3"/>
    <p:sldLayoutId id="2147483680"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DAC57-8A2F-425B-93CA-1915767FBFE3}" type="datetimeFigureOut">
              <a:rPr lang="en-US" smtClean="0"/>
              <a:t>7/30/2020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3DA46-E8C1-4944-98EA-33233E512DC0}" type="slidenum">
              <a:rPr lang="en-US" smtClean="0"/>
              <a:t>‹#›</a:t>
            </a:fld>
            <a:endParaRPr lang="en-US"/>
          </a:p>
        </p:txBody>
      </p:sp>
    </p:spTree>
    <p:extLst>
      <p:ext uri="{BB962C8B-B14F-4D97-AF65-F5344CB8AC3E}">
        <p14:creationId xmlns:p14="http://schemas.microsoft.com/office/powerpoint/2010/main" val="1201311527"/>
      </p:ext>
    </p:extLst>
  </p:cSld>
  <p:clrMap bg1="lt1" tx1="dk1" bg2="lt2" tx2="dk2" accent1="accent1" accent2="accent2" accent3="accent3" accent4="accent4" accent5="accent5" accent6="accent6" hlink="hlink" folHlink="folHlink"/>
  <p:sldLayoutIdLst>
    <p:sldLayoutId id="2147483683" r:id="rId1"/>
    <p:sldLayoutId id="2147483687" r:id="rId2"/>
    <p:sldLayoutId id="2147483685" r:id="rId3"/>
    <p:sldLayoutId id="214748368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DAC57-8A2F-425B-93CA-1915767FBFE3}" type="datetimeFigureOut">
              <a:rPr lang="en-US" smtClean="0"/>
              <a:t>7/30/2020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3DA46-E8C1-4944-98EA-33233E512DC0}" type="slidenum">
              <a:rPr lang="en-US" smtClean="0"/>
              <a:t>‹#›</a:t>
            </a:fld>
            <a:endParaRPr lang="en-US"/>
          </a:p>
        </p:txBody>
      </p:sp>
    </p:spTree>
    <p:extLst>
      <p:ext uri="{BB962C8B-B14F-4D97-AF65-F5344CB8AC3E}">
        <p14:creationId xmlns:p14="http://schemas.microsoft.com/office/powerpoint/2010/main" val="2185995280"/>
      </p:ext>
    </p:extLst>
  </p:cSld>
  <p:clrMap bg1="lt1" tx1="dk1" bg2="lt2" tx2="dk2" accent1="accent1" accent2="accent2" accent3="accent3" accent4="accent4" accent5="accent5" accent6="accent6" hlink="hlink" folHlink="folHlink"/>
  <p:sldLayoutIdLst>
    <p:sldLayoutId id="2147483689" r:id="rId1"/>
    <p:sldLayoutId id="2147483693" r:id="rId2"/>
    <p:sldLayoutId id="2147483691" r:id="rId3"/>
    <p:sldLayoutId id="214748369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hyperlink" Target="http://www.osha.gov/safeandsoundwee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www.osha.gov/safeandsoundweek"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hyperlink" Target="http://www.osha.gov/safeandsoundweek"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descr="Safe + Sound Week organizer logos: AIHA, VPPPA, ASSP, OSHA, NSC, CPWR, and NIOSH"/>
          <p:cNvGrpSpPr/>
          <p:nvPr/>
        </p:nvGrpSpPr>
        <p:grpSpPr>
          <a:xfrm>
            <a:off x="9412" y="3184099"/>
            <a:ext cx="6883758" cy="455473"/>
            <a:chOff x="9412" y="3184099"/>
            <a:chExt cx="6883758" cy="455473"/>
          </a:xfrm>
        </p:grpSpPr>
        <p:sp>
          <p:nvSpPr>
            <p:cNvPr id="12" name="Rectangle 11" descr="Safe + Sound Week organizer logos: AIHA, VPPPA, ASSP, OSHA, NSC, CPWR, and NIOSH"/>
            <p:cNvSpPr/>
            <p:nvPr/>
          </p:nvSpPr>
          <p:spPr>
            <a:xfrm>
              <a:off x="9412" y="3184099"/>
              <a:ext cx="6883758" cy="455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NIOSH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0832" y="3278660"/>
              <a:ext cx="1045817" cy="266351"/>
            </a:xfrm>
            <a:prstGeom prst="rect">
              <a:avLst/>
            </a:prstGeom>
          </p:spPr>
        </p:pic>
        <p:pic>
          <p:nvPicPr>
            <p:cNvPr id="10" name="Picture 9" descr="CPWR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6053" y="3262075"/>
              <a:ext cx="716939" cy="299521"/>
            </a:xfrm>
            <a:prstGeom prst="rect">
              <a:avLst/>
            </a:prstGeom>
          </p:spPr>
        </p:pic>
        <p:pic>
          <p:nvPicPr>
            <p:cNvPr id="9" name="Picture 8" descr="NSC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5136" y="3272075"/>
              <a:ext cx="723076" cy="279522"/>
            </a:xfrm>
            <a:prstGeom prst="rect">
              <a:avLst/>
            </a:prstGeom>
          </p:spPr>
        </p:pic>
        <p:pic>
          <p:nvPicPr>
            <p:cNvPr id="8" name="Picture 7" descr="OSHA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23500" y="3272075"/>
              <a:ext cx="868383" cy="279522"/>
            </a:xfrm>
            <a:prstGeom prst="rect">
              <a:avLst/>
            </a:prstGeom>
          </p:spPr>
        </p:pic>
        <p:pic>
          <p:nvPicPr>
            <p:cNvPr id="7" name="Picture 6" descr="ASSP logo"/>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9462" y="3227416"/>
              <a:ext cx="980677" cy="368839"/>
            </a:xfrm>
            <a:prstGeom prst="rect">
              <a:avLst/>
            </a:prstGeom>
          </p:spPr>
        </p:pic>
        <p:pic>
          <p:nvPicPr>
            <p:cNvPr id="6" name="Picture 5" descr="VPPPA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90979" y="3228609"/>
              <a:ext cx="975768" cy="366454"/>
            </a:xfrm>
            <a:prstGeom prst="rect">
              <a:avLst/>
            </a:prstGeom>
          </p:spPr>
        </p:pic>
        <p:pic>
          <p:nvPicPr>
            <p:cNvPr id="5" name="Picture 4" descr="AIHA 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930" y="3231894"/>
              <a:ext cx="1107335" cy="359884"/>
            </a:xfrm>
            <a:prstGeom prst="rect">
              <a:avLst/>
            </a:prstGeom>
          </p:spPr>
        </p:pic>
      </p:grpSp>
      <p:sp>
        <p:nvSpPr>
          <p:cNvPr id="2" name="Title 1"/>
          <p:cNvSpPr>
            <a:spLocks noGrp="1"/>
          </p:cNvSpPr>
          <p:nvPr>
            <p:ph type="ctrTitle"/>
          </p:nvPr>
        </p:nvSpPr>
        <p:spPr/>
        <p:txBody>
          <a:bodyPr>
            <a:normAutofit/>
          </a:bodyPr>
          <a:lstStyle/>
          <a:p>
            <a:pPr>
              <a:spcAft>
                <a:spcPts val="1200"/>
              </a:spcAft>
            </a:pPr>
            <a:r>
              <a:rPr lang="en-US" sz="4000" dirty="0">
                <a:latin typeface="Arial" panose="020B0604020202020204" pitchFamily="34" charset="0"/>
                <a:cs typeface="Arial" panose="020B0604020202020204" pitchFamily="34" charset="0"/>
              </a:rPr>
              <a:t>Sharing Images from Safe + Sound Week</a:t>
            </a:r>
            <a:endParaRPr lang="en-US" sz="4000" dirty="0"/>
          </a:p>
        </p:txBody>
      </p:sp>
    </p:spTree>
    <p:extLst>
      <p:ext uri="{BB962C8B-B14F-4D97-AF65-F5344CB8AC3E}">
        <p14:creationId xmlns:p14="http://schemas.microsoft.com/office/powerpoint/2010/main" val="2886146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33"/>
          <p:cNvSpPr>
            <a:spLocks noGrp="1"/>
          </p:cNvSpPr>
          <p:nvPr>
            <p:ph type="body" sz="quarter" idx="10"/>
          </p:nvPr>
        </p:nvSpPr>
        <p:spPr>
          <a:xfrm>
            <a:off x="221064" y="1517301"/>
            <a:ext cx="8922936" cy="5340699"/>
          </a:xfrm>
        </p:spPr>
        <p:txBody>
          <a:bodyPr>
            <a:normAutofit fontScale="70000" lnSpcReduction="20000"/>
          </a:bodyPr>
          <a:lstStyle/>
          <a:p>
            <a:pPr marL="0" indent="0">
              <a:lnSpc>
                <a:spcPct val="120000"/>
              </a:lnSpc>
              <a:buNone/>
            </a:pPr>
            <a:r>
              <a:rPr lang="en-US" dirty="0"/>
              <a:t>Use these media frames during Safe + Sound Week to highlight what safety and health looks like in </a:t>
            </a:r>
            <a:r>
              <a:rPr lang="en-US" i="1" dirty="0"/>
              <a:t>your</a:t>
            </a:r>
            <a:r>
              <a:rPr lang="en-US" dirty="0"/>
              <a:t> organization. Help spread the word about the importance and value of safety and health programs on Twitter, Instagram, Facebook, and other social media platforms using the hashtag </a:t>
            </a:r>
            <a:r>
              <a:rPr lang="en-US" b="1" dirty="0"/>
              <a:t>#</a:t>
            </a:r>
            <a:r>
              <a:rPr lang="en-US" b="1" dirty="0" err="1"/>
              <a:t>SafeAndSoundAtWork</a:t>
            </a:r>
            <a:r>
              <a:rPr lang="en-US" dirty="0"/>
              <a:t> and/or linking to </a:t>
            </a:r>
            <a:r>
              <a:rPr lang="en-US" b="1" u="sng" dirty="0">
                <a:hlinkClick r:id="rId2" tooltip="OSHA Safe and Sound Week URL"/>
              </a:rPr>
              <a:t>www.osha.gov/safeandsound</a:t>
            </a:r>
            <a:r>
              <a:rPr lang="en-US" dirty="0"/>
              <a:t>. </a:t>
            </a:r>
            <a:endParaRPr lang="en-US" sz="1200" dirty="0"/>
          </a:p>
          <a:p>
            <a:pPr marL="0" indent="0">
              <a:lnSpc>
                <a:spcPct val="120000"/>
              </a:lnSpc>
              <a:buNone/>
            </a:pPr>
            <a:r>
              <a:rPr lang="en-US" dirty="0"/>
              <a:t>Examples of possible images include:</a:t>
            </a:r>
          </a:p>
          <a:p>
            <a:pPr marL="0" indent="0">
              <a:lnSpc>
                <a:spcPct val="120000"/>
              </a:lnSpc>
              <a:buNone/>
            </a:pPr>
            <a:endParaRPr lang="en-US" sz="1200" dirty="0"/>
          </a:p>
          <a:p>
            <a:pPr lvl="0">
              <a:lnSpc>
                <a:spcPct val="120000"/>
              </a:lnSpc>
            </a:pPr>
            <a:r>
              <a:rPr lang="en-US" dirty="0"/>
              <a:t>Business owners and managers sharing why safety and health is important to them;</a:t>
            </a:r>
          </a:p>
          <a:p>
            <a:pPr lvl="0">
              <a:lnSpc>
                <a:spcPct val="120000"/>
              </a:lnSpc>
            </a:pPr>
            <a:r>
              <a:rPr lang="en-US" dirty="0"/>
              <a:t>Workers participating in Safe + Sound Week activities or other safety and health initiatives;</a:t>
            </a:r>
          </a:p>
          <a:p>
            <a:pPr lvl="0">
              <a:lnSpc>
                <a:spcPct val="120000"/>
              </a:lnSpc>
            </a:pPr>
            <a:r>
              <a:rPr lang="en-US" dirty="0"/>
              <a:t>Examples of how you were able to find and fix workplace hazards.</a:t>
            </a:r>
          </a:p>
          <a:p>
            <a:pPr marL="0" indent="0">
              <a:lnSpc>
                <a:spcPct val="120000"/>
              </a:lnSpc>
              <a:buNone/>
            </a:pPr>
            <a:endParaRPr lang="en-US" sz="1400" i="1" dirty="0"/>
          </a:p>
          <a:p>
            <a:pPr marL="0" indent="0">
              <a:lnSpc>
                <a:spcPct val="120000"/>
              </a:lnSpc>
              <a:buNone/>
            </a:pPr>
            <a:endParaRPr lang="en-US" sz="1400" i="1" dirty="0"/>
          </a:p>
          <a:p>
            <a:pPr marL="0" indent="0">
              <a:lnSpc>
                <a:spcPct val="120000"/>
              </a:lnSpc>
              <a:buNone/>
            </a:pPr>
            <a:r>
              <a:rPr lang="en-US" sz="1400" i="1" dirty="0"/>
              <a:t>Disclaimer:  This document was created by the Safe + Sound Campaign organizers, OSHA, AIHA, ASSP, CPWR, NIOSH, NSC, and VPPPA. The Safe + Sound Campaign organizers do not necessarily endorse or sanction the company-specific statements or images in this document.</a:t>
            </a:r>
            <a:endParaRPr lang="en-US" sz="1400" dirty="0"/>
          </a:p>
          <a:p>
            <a:pPr marL="0" indent="0">
              <a:lnSpc>
                <a:spcPct val="120000"/>
              </a:lnSpc>
              <a:buNone/>
            </a:pPr>
            <a:endParaRPr lang="en-US" dirty="0"/>
          </a:p>
          <a:p>
            <a:pPr>
              <a:lnSpc>
                <a:spcPct val="120000"/>
              </a:lnSpc>
            </a:pPr>
            <a:endParaRPr lang="en-US" dirty="0"/>
          </a:p>
        </p:txBody>
      </p:sp>
      <p:sp>
        <p:nvSpPr>
          <p:cNvPr id="3" name="Title 1" hidden="1">
            <a:extLst>
              <a:ext uri="{FF2B5EF4-FFF2-40B4-BE49-F238E27FC236}">
                <a16:creationId xmlns:a16="http://schemas.microsoft.com/office/drawing/2014/main" xmlns="" id="{4B448329-EA2C-4682-A8FF-279F2F11A524}"/>
              </a:ext>
            </a:extLst>
          </p:cNvPr>
          <p:cNvSpPr>
            <a:spLocks noGrp="1"/>
          </p:cNvSpPr>
          <p:nvPr>
            <p:ph type="title"/>
          </p:nvPr>
        </p:nvSpPr>
        <p:spPr>
          <a:xfrm>
            <a:off x="221064" y="156555"/>
            <a:ext cx="8229600" cy="213533"/>
          </a:xfrm>
        </p:spPr>
        <p:txBody>
          <a:bodyPr>
            <a:normAutofit fontScale="90000"/>
          </a:bodyPr>
          <a:lstStyle/>
          <a:p>
            <a:r>
              <a:rPr lang="en-US" sz="1050" dirty="0" smtClean="0"/>
              <a:t>Example possible messages</a:t>
            </a:r>
            <a:endParaRPr lang="en-US" sz="1050" dirty="0"/>
          </a:p>
        </p:txBody>
      </p:sp>
    </p:spTree>
    <p:extLst>
      <p:ext uri="{BB962C8B-B14F-4D97-AF65-F5344CB8AC3E}">
        <p14:creationId xmlns:p14="http://schemas.microsoft.com/office/powerpoint/2010/main" val="3698143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descr="Photogram of a man and woman looking at a clipboard with a green and white social media frame, the Safe + Sound logo, and text: &quot;#SafeAndSoundAtWork&quot; and Photograph of a man smiling with a green and white social media frame and the Safe + Sound three core elements decal"/>
          <p:cNvGrpSpPr/>
          <p:nvPr/>
        </p:nvGrpSpPr>
        <p:grpSpPr>
          <a:xfrm>
            <a:off x="93722" y="2346439"/>
            <a:ext cx="8896807" cy="4396005"/>
            <a:chOff x="93723" y="2346439"/>
            <a:chExt cx="7090996" cy="3503735"/>
          </a:xfrm>
        </p:grpSpPr>
        <p:grpSp>
          <p:nvGrpSpPr>
            <p:cNvPr id="10" name="Group 9"/>
            <p:cNvGrpSpPr/>
            <p:nvPr/>
          </p:nvGrpSpPr>
          <p:grpSpPr>
            <a:xfrm>
              <a:off x="93723" y="2346439"/>
              <a:ext cx="3503735" cy="3503735"/>
              <a:chOff x="7360278" y="2095923"/>
              <a:chExt cx="4671646" cy="4671646"/>
            </a:xfrm>
          </p:grpSpPr>
          <p:pic>
            <p:nvPicPr>
              <p:cNvPr id="9" name="Picture 8" descr="Photogram of a man and woman looking at a clipboard with a green and white social media frame, the Safe + Sound logo, and text: &quot;#SafeAndSoundAtWork&quot;"/>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7365441" y="2100109"/>
                <a:ext cx="4662435" cy="3476730"/>
              </a:xfrm>
              <a:prstGeom prst="rect">
                <a:avLst/>
              </a:prstGeom>
            </p:spPr>
          </p:pic>
          <p:pic>
            <p:nvPicPr>
              <p:cNvPr id="8" name="Picture 7" descr="Photogram of a man and woman looking at a clipboard with a green and white social media frame, the Safe + Sound logo, and text: &quot;#SafeAndSoundAtWork&quot;"/>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60278" y="2095923"/>
                <a:ext cx="4671646" cy="4671646"/>
              </a:xfrm>
              <a:prstGeom prst="rect">
                <a:avLst/>
              </a:prstGeom>
            </p:spPr>
          </p:pic>
        </p:grpSp>
        <p:grpSp>
          <p:nvGrpSpPr>
            <p:cNvPr id="4" name="Group 3"/>
            <p:cNvGrpSpPr/>
            <p:nvPr/>
          </p:nvGrpSpPr>
          <p:grpSpPr>
            <a:xfrm>
              <a:off x="3685232" y="2350687"/>
              <a:ext cx="3499487" cy="3499487"/>
              <a:chOff x="244707" y="-1195754"/>
              <a:chExt cx="3657600" cy="3657600"/>
            </a:xfrm>
          </p:grpSpPr>
          <p:pic>
            <p:nvPicPr>
              <p:cNvPr id="5" name="Picture 4" descr="Photograph of a man smiling with a green and white social media frame and the Safe + Sound three core elements decal"/>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44707" y="-1195754"/>
                <a:ext cx="3312409" cy="3247461"/>
              </a:xfrm>
              <a:prstGeom prst="rect">
                <a:avLst/>
              </a:prstGeom>
            </p:spPr>
          </p:pic>
          <p:pic>
            <p:nvPicPr>
              <p:cNvPr id="2" name="Picture 1" descr="Photograph of a man smiling with a green and white social media frame and the Safe + Sound three core elements decal"/>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44707" y="-1195754"/>
                <a:ext cx="3657600" cy="3657600"/>
              </a:xfrm>
              <a:prstGeom prst="rect">
                <a:avLst/>
              </a:prstGeom>
            </p:spPr>
          </p:pic>
        </p:grpSp>
      </p:grpSp>
      <p:sp>
        <p:nvSpPr>
          <p:cNvPr id="3" name="TextBox 2"/>
          <p:cNvSpPr txBox="1"/>
          <p:nvPr/>
        </p:nvSpPr>
        <p:spPr>
          <a:xfrm>
            <a:off x="93722" y="1249578"/>
            <a:ext cx="8896807" cy="1015663"/>
          </a:xfrm>
          <a:prstGeom prst="rect">
            <a:avLst/>
          </a:prstGeom>
          <a:noFill/>
        </p:spPr>
        <p:txBody>
          <a:bodyPr wrap="square" rtlCol="0">
            <a:spAutoFit/>
          </a:bodyPr>
          <a:lstStyle/>
          <a:p>
            <a:pPr>
              <a:spcAft>
                <a:spcPts val="600"/>
              </a:spcAft>
            </a:pPr>
            <a:r>
              <a:rPr lang="en-US" sz="2800" b="1" dirty="0"/>
              <a:t>FRAME YOUR PICTURES</a:t>
            </a:r>
          </a:p>
          <a:p>
            <a:r>
              <a:rPr lang="en-US" sz="1350" dirty="0" smtClean="0"/>
              <a:t>Apply </a:t>
            </a:r>
            <a:r>
              <a:rPr lang="en-US" sz="1350" dirty="0"/>
              <a:t>frames to pictures you post on Facebook, Instagram, or Twitter. Download the files at </a:t>
            </a:r>
            <a:r>
              <a:rPr lang="en-US" sz="1350" dirty="0" smtClean="0">
                <a:hlinkClick r:id="rId6"/>
              </a:rPr>
              <a:t>www.osha.gov/safeandsoundweek</a:t>
            </a:r>
            <a:r>
              <a:rPr lang="en-US" sz="1350" dirty="0"/>
              <a:t>.  </a:t>
            </a:r>
          </a:p>
        </p:txBody>
      </p:sp>
      <p:sp>
        <p:nvSpPr>
          <p:cNvPr id="12" name="Title 1" hidden="1">
            <a:extLst>
              <a:ext uri="{FF2B5EF4-FFF2-40B4-BE49-F238E27FC236}">
                <a16:creationId xmlns:a16="http://schemas.microsoft.com/office/drawing/2014/main" xmlns="" id="{4B448329-EA2C-4682-A8FF-279F2F11A524}"/>
              </a:ext>
            </a:extLst>
          </p:cNvPr>
          <p:cNvSpPr>
            <a:spLocks noGrp="1"/>
          </p:cNvSpPr>
          <p:nvPr>
            <p:ph type="title"/>
          </p:nvPr>
        </p:nvSpPr>
        <p:spPr>
          <a:xfrm>
            <a:off x="93722" y="129105"/>
            <a:ext cx="8229600" cy="213533"/>
          </a:xfrm>
        </p:spPr>
        <p:txBody>
          <a:bodyPr>
            <a:normAutofit fontScale="90000"/>
          </a:bodyPr>
          <a:lstStyle/>
          <a:p>
            <a:r>
              <a:rPr lang="en-US" sz="1050" dirty="0" smtClean="0"/>
              <a:t>Frame Your Pictures</a:t>
            </a:r>
            <a:endParaRPr lang="en-US" sz="1050" dirty="0"/>
          </a:p>
        </p:txBody>
      </p:sp>
    </p:spTree>
    <p:extLst>
      <p:ext uri="{BB962C8B-B14F-4D97-AF65-F5344CB8AC3E}">
        <p14:creationId xmlns:p14="http://schemas.microsoft.com/office/powerpoint/2010/main" val="968118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634990" y="4121334"/>
            <a:ext cx="2800350" cy="116586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50" b="1" dirty="0">
                <a:solidFill>
                  <a:schemeClr val="tx1"/>
                </a:solidFill>
              </a:rPr>
              <a:t>Tip: </a:t>
            </a:r>
            <a:r>
              <a:rPr lang="en-US" sz="1350" dirty="0">
                <a:solidFill>
                  <a:schemeClr val="tx1"/>
                </a:solidFill>
              </a:rPr>
              <a:t>Share the profile frame on your organization’s Facebook account so your followers can easily apply it to their own pictures.</a:t>
            </a:r>
          </a:p>
        </p:txBody>
      </p:sp>
      <p:pic>
        <p:nvPicPr>
          <p:cNvPr id="4" name="Picture 3" descr="Headshot of a woman with a green and white Facebook profile frame with text: &quot;Committed to Workplace Safety and Health&quot; and the Safe + Sound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822" y="2268947"/>
            <a:ext cx="4367516" cy="4367516"/>
          </a:xfrm>
          <a:prstGeom prst="rect">
            <a:avLst/>
          </a:prstGeom>
        </p:spPr>
      </p:pic>
      <p:sp>
        <p:nvSpPr>
          <p:cNvPr id="3" name="TextBox 2"/>
          <p:cNvSpPr txBox="1"/>
          <p:nvPr/>
        </p:nvSpPr>
        <p:spPr>
          <a:xfrm>
            <a:off x="91440" y="1252728"/>
            <a:ext cx="8743951" cy="884858"/>
          </a:xfrm>
          <a:prstGeom prst="rect">
            <a:avLst/>
          </a:prstGeom>
          <a:noFill/>
        </p:spPr>
        <p:txBody>
          <a:bodyPr wrap="square" rtlCol="0">
            <a:spAutoFit/>
          </a:bodyPr>
          <a:lstStyle/>
          <a:p>
            <a:pPr>
              <a:spcAft>
                <a:spcPts val="1200"/>
              </a:spcAft>
            </a:pPr>
            <a:r>
              <a:rPr lang="en-US" sz="2800" b="1" dirty="0"/>
              <a:t>CUSTOMIZE YOUR </a:t>
            </a:r>
            <a:r>
              <a:rPr lang="en-US" sz="2800" b="1" dirty="0" smtClean="0"/>
              <a:t>PROFILE </a:t>
            </a:r>
            <a:r>
              <a:rPr lang="en-US" sz="2800" b="1" dirty="0"/>
              <a:t>PICTURE</a:t>
            </a:r>
          </a:p>
          <a:p>
            <a:r>
              <a:rPr lang="en-US" sz="1350" dirty="0" smtClean="0"/>
              <a:t>Download </a:t>
            </a:r>
            <a:r>
              <a:rPr lang="en-US" sz="1350" dirty="0"/>
              <a:t>this frame at </a:t>
            </a:r>
            <a:r>
              <a:rPr lang="en-US" sz="1350" dirty="0">
                <a:hlinkClick r:id="rId3"/>
              </a:rPr>
              <a:t>www.osha.gov/safeandsoundweek</a:t>
            </a:r>
            <a:r>
              <a:rPr lang="en-US" sz="1350" dirty="0"/>
              <a:t> and use it on Facebook or LinkedIn. </a:t>
            </a:r>
          </a:p>
        </p:txBody>
      </p:sp>
      <p:sp>
        <p:nvSpPr>
          <p:cNvPr id="5" name="Title 1" hidden="1">
            <a:extLst>
              <a:ext uri="{FF2B5EF4-FFF2-40B4-BE49-F238E27FC236}">
                <a16:creationId xmlns:a16="http://schemas.microsoft.com/office/drawing/2014/main" xmlns="" id="{4B448329-EA2C-4682-A8FF-279F2F11A524}"/>
              </a:ext>
            </a:extLst>
          </p:cNvPr>
          <p:cNvSpPr>
            <a:spLocks noGrp="1"/>
          </p:cNvSpPr>
          <p:nvPr>
            <p:ph type="title"/>
          </p:nvPr>
        </p:nvSpPr>
        <p:spPr>
          <a:xfrm>
            <a:off x="205740" y="154088"/>
            <a:ext cx="8229600" cy="213533"/>
          </a:xfrm>
        </p:spPr>
        <p:txBody>
          <a:bodyPr>
            <a:normAutofit fontScale="90000"/>
          </a:bodyPr>
          <a:lstStyle/>
          <a:p>
            <a:r>
              <a:rPr lang="en-US" sz="1050" dirty="0" smtClean="0"/>
              <a:t>Customize Your Profile </a:t>
            </a:r>
            <a:r>
              <a:rPr lang="en-US" sz="1050" dirty="0" err="1" smtClean="0"/>
              <a:t>PIcture</a:t>
            </a:r>
            <a:endParaRPr lang="en-US" sz="1050" dirty="0"/>
          </a:p>
        </p:txBody>
      </p:sp>
    </p:spTree>
    <p:extLst>
      <p:ext uri="{BB962C8B-B14F-4D97-AF65-F5344CB8AC3E}">
        <p14:creationId xmlns:p14="http://schemas.microsoft.com/office/powerpoint/2010/main" val="1979925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body" sz="quarter" idx="10"/>
          </p:nvPr>
        </p:nvSpPr>
        <p:spPr>
          <a:xfrm>
            <a:off x="0" y="1818752"/>
            <a:ext cx="9043515" cy="4797948"/>
          </a:xfrm>
        </p:spPr>
        <p:txBody>
          <a:bodyPr>
            <a:normAutofit fontScale="70000" lnSpcReduction="20000"/>
          </a:bodyPr>
          <a:lstStyle/>
          <a:p>
            <a:pPr lvl="0"/>
            <a:r>
              <a:rPr lang="en-US" dirty="0" smtClean="0"/>
              <a:t>On following slides, import the image you would like to be inside either the horizontal or vertical frame. </a:t>
            </a:r>
          </a:p>
          <a:p>
            <a:pPr lvl="1"/>
            <a:r>
              <a:rPr lang="en-US" dirty="0" smtClean="0"/>
              <a:t>Click “Insert” in the main toolbar and select “Pictures.” Browse through your files until you select the image you would like to use. Select your image and then click the “Insert” button.</a:t>
            </a:r>
          </a:p>
          <a:p>
            <a:pPr lvl="1"/>
            <a:endParaRPr lang="en-US" dirty="0" smtClean="0"/>
          </a:p>
          <a:p>
            <a:pPr lvl="0"/>
            <a:r>
              <a:rPr lang="en-US" dirty="0" smtClean="0"/>
              <a:t>Resize the image and frame so they overlap in the way you desire.</a:t>
            </a:r>
          </a:p>
          <a:p>
            <a:pPr lvl="1"/>
            <a:r>
              <a:rPr lang="en-US" dirty="0" smtClean="0"/>
              <a:t>You may need to rearrange which image is on top of the other as you resize. You can do this by 1) right clicking and moving the selected image forward or back or </a:t>
            </a:r>
            <a:br>
              <a:rPr lang="en-US" dirty="0" smtClean="0"/>
            </a:br>
            <a:r>
              <a:rPr lang="en-US" dirty="0" smtClean="0"/>
              <a:t>2) by clicking “Format” under the picture tools menu and selecting “Move Forward” or “Move Backward.”</a:t>
            </a:r>
          </a:p>
          <a:p>
            <a:pPr lvl="1"/>
            <a:endParaRPr lang="en-US" dirty="0" smtClean="0"/>
          </a:p>
          <a:p>
            <a:pPr lvl="0"/>
            <a:r>
              <a:rPr lang="en-US" dirty="0" smtClean="0"/>
              <a:t>Select both images and group them.</a:t>
            </a:r>
          </a:p>
          <a:p>
            <a:pPr lvl="1"/>
            <a:r>
              <a:rPr lang="en-US" dirty="0" smtClean="0"/>
              <a:t>Select both images by pressing “Ctrl – A.” When both images are selected, right click and select group. </a:t>
            </a:r>
          </a:p>
          <a:p>
            <a:pPr lvl="1"/>
            <a:endParaRPr lang="en-US" dirty="0" smtClean="0"/>
          </a:p>
          <a:p>
            <a:pPr lvl="0"/>
            <a:r>
              <a:rPr lang="en-US" dirty="0" smtClean="0"/>
              <a:t>Save the grouped image as a new image.</a:t>
            </a:r>
          </a:p>
          <a:p>
            <a:pPr lvl="1"/>
            <a:r>
              <a:rPr lang="en-US" dirty="0" smtClean="0"/>
              <a:t>Right click and select “Save Picture As” to save the image on your computer. </a:t>
            </a:r>
          </a:p>
          <a:p>
            <a:pPr lvl="1"/>
            <a:endParaRPr lang="en-US" dirty="0" smtClean="0"/>
          </a:p>
          <a:p>
            <a:pPr lvl="0"/>
            <a:r>
              <a:rPr lang="en-US" dirty="0" smtClean="0"/>
              <a:t>Your image is now ready to share through your media channels. </a:t>
            </a:r>
            <a:endParaRPr lang="en-US" dirty="0"/>
          </a:p>
        </p:txBody>
      </p:sp>
      <p:sp>
        <p:nvSpPr>
          <p:cNvPr id="5" name="Title 4" hidden="1">
            <a:extLst>
              <a:ext uri="{FF2B5EF4-FFF2-40B4-BE49-F238E27FC236}">
                <a16:creationId xmlns:a16="http://schemas.microsoft.com/office/drawing/2014/main" xmlns="" id="{BB5E2662-15AF-4532-8BD6-B224688E5A91}"/>
              </a:ext>
            </a:extLst>
          </p:cNvPr>
          <p:cNvSpPr>
            <a:spLocks noGrp="1"/>
          </p:cNvSpPr>
          <p:nvPr>
            <p:ph type="title"/>
          </p:nvPr>
        </p:nvSpPr>
        <p:spPr/>
        <p:txBody>
          <a:bodyPr>
            <a:normAutofit fontScale="90000"/>
          </a:bodyPr>
          <a:lstStyle/>
          <a:p>
            <a:r>
              <a:rPr lang="en-US" smtClean="0"/>
              <a:t>Instructions for how to share images through media channels.</a:t>
            </a:r>
            <a:endParaRPr lang="en-US" dirty="0"/>
          </a:p>
        </p:txBody>
      </p:sp>
    </p:spTree>
    <p:extLst>
      <p:ext uri="{BB962C8B-B14F-4D97-AF65-F5344CB8AC3E}">
        <p14:creationId xmlns:p14="http://schemas.microsoft.com/office/powerpoint/2010/main" val="1246630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y and green background with the Safe + Sound Week three core elements dec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2" name="Title 1" hidden="1">
            <a:extLst>
              <a:ext uri="{FF2B5EF4-FFF2-40B4-BE49-F238E27FC236}">
                <a16:creationId xmlns:a16="http://schemas.microsoft.com/office/drawing/2014/main" xmlns="" id="{4B448329-EA2C-4682-A8FF-279F2F11A524}"/>
              </a:ext>
            </a:extLst>
          </p:cNvPr>
          <p:cNvSpPr>
            <a:spLocks noGrp="1"/>
          </p:cNvSpPr>
          <p:nvPr>
            <p:ph type="title"/>
          </p:nvPr>
        </p:nvSpPr>
        <p:spPr>
          <a:xfrm>
            <a:off x="457200" y="838198"/>
            <a:ext cx="8229600" cy="213533"/>
          </a:xfrm>
        </p:spPr>
        <p:txBody>
          <a:bodyPr>
            <a:normAutofit fontScale="90000"/>
          </a:bodyPr>
          <a:lstStyle/>
          <a:p>
            <a:r>
              <a:rPr lang="en-US" sz="1050" dirty="0"/>
              <a:t>Horizontal frame </a:t>
            </a:r>
          </a:p>
        </p:txBody>
      </p:sp>
    </p:spTree>
    <p:extLst>
      <p:ext uri="{BB962C8B-B14F-4D97-AF65-F5344CB8AC3E}">
        <p14:creationId xmlns:p14="http://schemas.microsoft.com/office/powerpoint/2010/main" val="3769878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en and white background with the Safe +Sound logo and text: &quot;#SafeAndSoundAtWork&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5467" y="863599"/>
            <a:ext cx="6172200" cy="4629152"/>
          </a:xfrm>
          <a:prstGeom prst="rect">
            <a:avLst/>
          </a:prstGeom>
        </p:spPr>
      </p:pic>
      <p:sp>
        <p:nvSpPr>
          <p:cNvPr id="2" name="Title 1" hidden="1">
            <a:extLst>
              <a:ext uri="{FF2B5EF4-FFF2-40B4-BE49-F238E27FC236}">
                <a16:creationId xmlns:a16="http://schemas.microsoft.com/office/drawing/2014/main" xmlns="" id="{4B448329-EA2C-4682-A8FF-279F2F11A524}"/>
              </a:ext>
            </a:extLst>
          </p:cNvPr>
          <p:cNvSpPr>
            <a:spLocks noGrp="1"/>
          </p:cNvSpPr>
          <p:nvPr>
            <p:ph type="title"/>
          </p:nvPr>
        </p:nvSpPr>
        <p:spPr>
          <a:xfrm>
            <a:off x="457200" y="838198"/>
            <a:ext cx="8229600" cy="213533"/>
          </a:xfrm>
        </p:spPr>
        <p:txBody>
          <a:bodyPr>
            <a:normAutofit fontScale="90000"/>
          </a:bodyPr>
          <a:lstStyle/>
          <a:p>
            <a:r>
              <a:rPr lang="en-US" sz="1050" dirty="0"/>
              <a:t>Horizontal frame </a:t>
            </a:r>
            <a:r>
              <a:rPr lang="en-US" sz="1050" dirty="0" smtClean="0"/>
              <a:t>_1</a:t>
            </a:r>
            <a:endParaRPr lang="en-US" sz="1050" dirty="0"/>
          </a:p>
        </p:txBody>
      </p:sp>
    </p:spTree>
    <p:extLst>
      <p:ext uri="{BB962C8B-B14F-4D97-AF65-F5344CB8AC3E}">
        <p14:creationId xmlns:p14="http://schemas.microsoft.com/office/powerpoint/2010/main" val="2012792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en and white background with the Safe +Sound logo and text: &quot;#SafeAndSoundAtWork&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8424" y="1035050"/>
            <a:ext cx="3343276" cy="4457700"/>
          </a:xfrm>
          <a:prstGeom prst="rect">
            <a:avLst/>
          </a:prstGeom>
        </p:spPr>
      </p:pic>
      <p:sp>
        <p:nvSpPr>
          <p:cNvPr id="2" name="Title 1" hidden="1">
            <a:extLst>
              <a:ext uri="{FF2B5EF4-FFF2-40B4-BE49-F238E27FC236}">
                <a16:creationId xmlns:a16="http://schemas.microsoft.com/office/drawing/2014/main" xmlns="" id="{90D72A9F-F24D-4C9B-A8EC-E5527AB3DFFE}"/>
              </a:ext>
            </a:extLst>
          </p:cNvPr>
          <p:cNvSpPr>
            <a:spLocks noGrp="1"/>
          </p:cNvSpPr>
          <p:nvPr>
            <p:ph type="title"/>
          </p:nvPr>
        </p:nvSpPr>
        <p:spPr>
          <a:xfrm>
            <a:off x="375261" y="857251"/>
            <a:ext cx="8229600" cy="213533"/>
          </a:xfrm>
        </p:spPr>
        <p:txBody>
          <a:bodyPr>
            <a:normAutofit fontScale="90000"/>
          </a:bodyPr>
          <a:lstStyle/>
          <a:p>
            <a:r>
              <a:rPr lang="en-US" sz="1200" dirty="0"/>
              <a:t>Vertical frame</a:t>
            </a:r>
          </a:p>
        </p:txBody>
      </p:sp>
    </p:spTree>
    <p:extLst>
      <p:ext uri="{BB962C8B-B14F-4D97-AF65-F5344CB8AC3E}">
        <p14:creationId xmlns:p14="http://schemas.microsoft.com/office/powerpoint/2010/main" val="369761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and white Facebook profile frame with text: &quot;Committed to Workplace Safety and Health&quot; and the Safe + Sound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6506" y="1962925"/>
            <a:ext cx="2289053" cy="2289053"/>
          </a:xfrm>
          <a:prstGeom prst="rect">
            <a:avLst/>
          </a:prstGeom>
        </p:spPr>
      </p:pic>
      <p:sp>
        <p:nvSpPr>
          <p:cNvPr id="3" name="Title 1" hidden="1">
            <a:extLst>
              <a:ext uri="{FF2B5EF4-FFF2-40B4-BE49-F238E27FC236}">
                <a16:creationId xmlns:a16="http://schemas.microsoft.com/office/drawing/2014/main" xmlns="" id="{4B448329-EA2C-4682-A8FF-279F2F11A524}"/>
              </a:ext>
            </a:extLst>
          </p:cNvPr>
          <p:cNvSpPr>
            <a:spLocks noGrp="1"/>
          </p:cNvSpPr>
          <p:nvPr>
            <p:ph type="title"/>
          </p:nvPr>
        </p:nvSpPr>
        <p:spPr>
          <a:xfrm>
            <a:off x="256232" y="306183"/>
            <a:ext cx="8229600" cy="213533"/>
          </a:xfrm>
        </p:spPr>
        <p:txBody>
          <a:bodyPr>
            <a:normAutofit fontScale="90000"/>
          </a:bodyPr>
          <a:lstStyle/>
          <a:p>
            <a:r>
              <a:rPr lang="en-US" sz="1050" dirty="0" smtClean="0"/>
              <a:t>Facebook Profile Frame</a:t>
            </a:r>
            <a:endParaRPr lang="en-US" sz="1050" dirty="0"/>
          </a:p>
        </p:txBody>
      </p:sp>
    </p:spTree>
    <p:extLst>
      <p:ext uri="{BB962C8B-B14F-4D97-AF65-F5344CB8AC3E}">
        <p14:creationId xmlns:p14="http://schemas.microsoft.com/office/powerpoint/2010/main" val="1896174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Safe + Sound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nagement Leadership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orker Participation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ind and Fix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391</Words>
  <Application>Microsoft Office PowerPoint</Application>
  <PresentationFormat>On-screen Show (4:3)</PresentationFormat>
  <Paragraphs>38</Paragraphs>
  <Slides>9</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9</vt:i4>
      </vt:variant>
    </vt:vector>
  </HeadingPairs>
  <TitlesOfParts>
    <vt:vector size="16" baseType="lpstr">
      <vt:lpstr>Arial</vt:lpstr>
      <vt:lpstr>Calibri</vt:lpstr>
      <vt:lpstr>Calibri Light</vt:lpstr>
      <vt:lpstr>Safe + Sound template</vt:lpstr>
      <vt:lpstr>Management Leadership template</vt:lpstr>
      <vt:lpstr>Worker Participation Template</vt:lpstr>
      <vt:lpstr>Find and Fix Template</vt:lpstr>
      <vt:lpstr>Sharing Images from Safe + Sound Week</vt:lpstr>
      <vt:lpstr>Example possible messages</vt:lpstr>
      <vt:lpstr>Frame Your Pictures</vt:lpstr>
      <vt:lpstr>Customize Your Profile PIcture</vt:lpstr>
      <vt:lpstr>Instructions for how to share images through media channels.</vt:lpstr>
      <vt:lpstr>Horizontal frame </vt:lpstr>
      <vt:lpstr>Horizontal frame _1</vt:lpstr>
      <vt:lpstr>Vertical frame</vt:lpstr>
      <vt:lpstr>Facebook Profile Frame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Images from Safe + Sound Week</dc:title>
  <dc:subject>Safe + Sound Week</dc:subject>
  <dc:creator/>
  <cp:keywords>Safe + Sound Week; Safe + Sound at Work; OSHA; social media frames</cp:keywords>
  <cp:lastModifiedBy/>
  <cp:revision>1</cp:revision>
  <dcterms:created xsi:type="dcterms:W3CDTF">2020-05-05T18:24:38Z</dcterms:created>
  <dcterms:modified xsi:type="dcterms:W3CDTF">2020-07-30T22:16:02Z</dcterms:modified>
  <cp:category/>
</cp:coreProperties>
</file>